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6" r:id="rId3"/>
    <p:sldId id="287" r:id="rId4"/>
    <p:sldId id="257" r:id="rId5"/>
    <p:sldId id="258" r:id="rId6"/>
    <p:sldId id="288" r:id="rId7"/>
    <p:sldId id="261" r:id="rId8"/>
    <p:sldId id="260" r:id="rId9"/>
    <p:sldId id="262" r:id="rId10"/>
    <p:sldId id="270" r:id="rId11"/>
    <p:sldId id="264" r:id="rId12"/>
    <p:sldId id="259" r:id="rId13"/>
    <p:sldId id="268" r:id="rId14"/>
    <p:sldId id="273" r:id="rId15"/>
    <p:sldId id="269" r:id="rId16"/>
    <p:sldId id="272" r:id="rId17"/>
    <p:sldId id="271" r:id="rId18"/>
    <p:sldId id="263" r:id="rId19"/>
    <p:sldId id="265" r:id="rId20"/>
    <p:sldId id="266" r:id="rId21"/>
    <p:sldId id="267" r:id="rId22"/>
    <p:sldId id="274" r:id="rId23"/>
    <p:sldId id="275" r:id="rId24"/>
    <p:sldId id="276" r:id="rId25"/>
    <p:sldId id="280" r:id="rId26"/>
    <p:sldId id="277" r:id="rId27"/>
    <p:sldId id="278" r:id="rId28"/>
    <p:sldId id="279" r:id="rId29"/>
    <p:sldId id="281" r:id="rId30"/>
    <p:sldId id="282" r:id="rId31"/>
    <p:sldId id="283" r:id="rId32"/>
    <p:sldId id="284" r:id="rId33"/>
    <p:sldId id="285"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A18EF7-A1EE-444E-95C8-1F0F89EEDA8C}" type="datetimeFigureOut">
              <a:rPr lang="es-ES" smtClean="0"/>
              <a:t>02/07/2014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7E920-0731-4FB7-9163-9B00CFD4523E}" type="slidenum">
              <a:rPr lang="es-ES" smtClean="0"/>
              <a:t>‹Nº›</a:t>
            </a:fld>
            <a:endParaRPr lang="es-ES"/>
          </a:p>
        </p:txBody>
      </p:sp>
    </p:spTree>
    <p:extLst>
      <p:ext uri="{BB962C8B-B14F-4D97-AF65-F5344CB8AC3E}">
        <p14:creationId xmlns:p14="http://schemas.microsoft.com/office/powerpoint/2010/main" val="346947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 Protocolo de Kioto son: dióxido de carbono, metano, óxido nitroso, </a:t>
            </a:r>
            <a:r>
              <a:rPr lang="es-ES" sz="1200" b="0" i="0" kern="1200" dirty="0" err="1" smtClean="0">
                <a:solidFill>
                  <a:schemeClr val="tx1"/>
                </a:solidFill>
                <a:effectLst/>
                <a:latin typeface="+mn-lt"/>
                <a:ea typeface="+mn-ea"/>
                <a:cs typeface="+mn-cs"/>
              </a:rPr>
              <a:t>hexafluoruro</a:t>
            </a:r>
            <a:r>
              <a:rPr lang="es-ES" sz="1200" b="0" i="0" kern="1200" dirty="0" smtClean="0">
                <a:solidFill>
                  <a:schemeClr val="tx1"/>
                </a:solidFill>
                <a:effectLst/>
                <a:latin typeface="+mn-lt"/>
                <a:ea typeface="+mn-ea"/>
                <a:cs typeface="+mn-cs"/>
              </a:rPr>
              <a:t> de azufre, </a:t>
            </a:r>
            <a:r>
              <a:rPr lang="es-ES" sz="1200" b="0" i="0" kern="1200" dirty="0" err="1" smtClean="0">
                <a:solidFill>
                  <a:schemeClr val="tx1"/>
                </a:solidFill>
                <a:effectLst/>
                <a:latin typeface="+mn-lt"/>
                <a:ea typeface="+mn-ea"/>
                <a:cs typeface="+mn-cs"/>
              </a:rPr>
              <a:t>hidrofluorocarbonos</a:t>
            </a:r>
            <a:r>
              <a:rPr lang="es-ES" sz="1200" b="0" i="0" kern="1200" dirty="0" smtClean="0">
                <a:solidFill>
                  <a:schemeClr val="tx1"/>
                </a:solidFill>
                <a:effectLst/>
                <a:latin typeface="+mn-lt"/>
                <a:ea typeface="+mn-ea"/>
                <a:cs typeface="+mn-cs"/>
              </a:rPr>
              <a:t> y </a:t>
            </a:r>
            <a:r>
              <a:rPr lang="es-ES" sz="1200" b="0" i="0" kern="1200" dirty="0" err="1" smtClean="0">
                <a:solidFill>
                  <a:schemeClr val="tx1"/>
                </a:solidFill>
                <a:effectLst/>
                <a:latin typeface="+mn-lt"/>
                <a:ea typeface="+mn-ea"/>
                <a:cs typeface="+mn-cs"/>
              </a:rPr>
              <a:t>perfluorocarbonos</a:t>
            </a:r>
            <a:endParaRPr lang="es-ES" dirty="0"/>
          </a:p>
        </p:txBody>
      </p:sp>
      <p:sp>
        <p:nvSpPr>
          <p:cNvPr id="4" name="3 Marcador de número de diapositiva"/>
          <p:cNvSpPr>
            <a:spLocks noGrp="1"/>
          </p:cNvSpPr>
          <p:nvPr>
            <p:ph type="sldNum" sz="quarter" idx="10"/>
          </p:nvPr>
        </p:nvSpPr>
        <p:spPr/>
        <p:txBody>
          <a:bodyPr/>
          <a:lstStyle/>
          <a:p>
            <a:fld id="{27B7E920-0731-4FB7-9163-9B00CFD4523E}" type="slidenum">
              <a:rPr lang="es-ES" smtClean="0"/>
              <a:t>2</a:t>
            </a:fld>
            <a:endParaRPr lang="es-ES"/>
          </a:p>
        </p:txBody>
      </p:sp>
    </p:spTree>
    <p:extLst>
      <p:ext uri="{BB962C8B-B14F-4D97-AF65-F5344CB8AC3E}">
        <p14:creationId xmlns:p14="http://schemas.microsoft.com/office/powerpoint/2010/main" val="315268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kern="1200" dirty="0" smtClean="0">
                <a:solidFill>
                  <a:schemeClr val="tx1"/>
                </a:solidFill>
                <a:effectLst/>
                <a:latin typeface="+mn-lt"/>
                <a:ea typeface="+mn-ea"/>
                <a:cs typeface="+mn-cs"/>
              </a:rPr>
              <a:t>Dirección de Producción Forestal del Ministerio de Agricultura, Ganadería y Pesca de la Nación</a:t>
            </a:r>
            <a:endParaRPr lang="es-ES" dirty="0"/>
          </a:p>
        </p:txBody>
      </p:sp>
      <p:sp>
        <p:nvSpPr>
          <p:cNvPr id="4" name="3 Marcador de número de diapositiva"/>
          <p:cNvSpPr>
            <a:spLocks noGrp="1"/>
          </p:cNvSpPr>
          <p:nvPr>
            <p:ph type="sldNum" sz="quarter" idx="10"/>
          </p:nvPr>
        </p:nvSpPr>
        <p:spPr/>
        <p:txBody>
          <a:bodyPr/>
          <a:lstStyle/>
          <a:p>
            <a:fld id="{27B7E920-0731-4FB7-9163-9B00CFD4523E}" type="slidenum">
              <a:rPr lang="es-ES" smtClean="0"/>
              <a:t>19</a:t>
            </a:fld>
            <a:endParaRPr lang="es-ES"/>
          </a:p>
        </p:txBody>
      </p:sp>
    </p:spTree>
    <p:extLst>
      <p:ext uri="{BB962C8B-B14F-4D97-AF65-F5344CB8AC3E}">
        <p14:creationId xmlns:p14="http://schemas.microsoft.com/office/powerpoint/2010/main" val="153821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MDL: mecanismo de desarrollo limpio. surge del </a:t>
            </a:r>
            <a:r>
              <a:rPr lang="es-ES" dirty="0" err="1" smtClean="0"/>
              <a:t>prot</a:t>
            </a:r>
            <a:r>
              <a:rPr lang="es-ES" dirty="0" smtClean="0"/>
              <a:t> </a:t>
            </a:r>
            <a:r>
              <a:rPr lang="es-ES" dirty="0" err="1" smtClean="0"/>
              <a:t>kioto</a:t>
            </a:r>
            <a:endParaRPr lang="es-ES" dirty="0" smtClean="0"/>
          </a:p>
          <a:p>
            <a:r>
              <a:rPr lang="es-ES" dirty="0" smtClean="0"/>
              <a:t>Co2eq:</a:t>
            </a:r>
            <a:r>
              <a:rPr lang="es-ES" baseline="0" dirty="0" smtClean="0"/>
              <a:t> el metano tiene 25 veces el potencial de calentamiento que el co2</a:t>
            </a:r>
            <a:endParaRPr lang="es-ES" dirty="0"/>
          </a:p>
        </p:txBody>
      </p:sp>
      <p:sp>
        <p:nvSpPr>
          <p:cNvPr id="4" name="3 Marcador de número de diapositiva"/>
          <p:cNvSpPr>
            <a:spLocks noGrp="1"/>
          </p:cNvSpPr>
          <p:nvPr>
            <p:ph type="sldNum" sz="quarter" idx="10"/>
          </p:nvPr>
        </p:nvSpPr>
        <p:spPr/>
        <p:txBody>
          <a:bodyPr/>
          <a:lstStyle/>
          <a:p>
            <a:fld id="{27B7E920-0731-4FB7-9163-9B00CFD4523E}" type="slidenum">
              <a:rPr lang="es-ES" smtClean="0"/>
              <a:t>3</a:t>
            </a:fld>
            <a:endParaRPr lang="es-ES"/>
          </a:p>
        </p:txBody>
      </p:sp>
    </p:spTree>
    <p:extLst>
      <p:ext uri="{BB962C8B-B14F-4D97-AF65-F5344CB8AC3E}">
        <p14:creationId xmlns:p14="http://schemas.microsoft.com/office/powerpoint/2010/main" val="337057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Dentro de CMNUCC se crea el protocolo de </a:t>
            </a:r>
            <a:r>
              <a:rPr lang="es-ES" dirty="0" err="1" smtClean="0"/>
              <a:t>kioto</a:t>
            </a:r>
            <a:r>
              <a:rPr lang="es-ES" dirty="0" smtClean="0"/>
              <a:t> (ley 25438), en el cual se</a:t>
            </a:r>
            <a:r>
              <a:rPr lang="es-ES" baseline="0" dirty="0" smtClean="0"/>
              <a:t> comprometen los </a:t>
            </a:r>
            <a:r>
              <a:rPr lang="es-ES" baseline="0" dirty="0" err="1" smtClean="0"/>
              <a:t>paises</a:t>
            </a:r>
            <a:r>
              <a:rPr lang="es-ES" baseline="0" dirty="0" smtClean="0"/>
              <a:t> miembro a reducir sus emisiones de </a:t>
            </a:r>
            <a:r>
              <a:rPr lang="es-ES" baseline="0" dirty="0" err="1" smtClean="0"/>
              <a:t>gei</a:t>
            </a:r>
            <a:r>
              <a:rPr lang="es-ES" baseline="0" dirty="0" smtClean="0"/>
              <a:t>.</a:t>
            </a:r>
          </a:p>
          <a:p>
            <a:r>
              <a:rPr lang="es-ES" b="0" baseline="0" dirty="0" smtClean="0"/>
              <a:t>Cumbre de la Tierra(</a:t>
            </a:r>
            <a:r>
              <a:rPr lang="es-ES" sz="1200" b="0" i="0" kern="1200" dirty="0" smtClean="0">
                <a:solidFill>
                  <a:schemeClr val="tx1"/>
                </a:solidFill>
                <a:effectLst/>
                <a:latin typeface="+mn-lt"/>
                <a:ea typeface="+mn-ea"/>
                <a:cs typeface="+mn-cs"/>
              </a:rPr>
              <a:t>Conferencias de Naciones Unidas sobre el Medio ambiente y el Desarrollo</a:t>
            </a:r>
            <a:r>
              <a:rPr lang="es-ES" b="0" baseline="0" dirty="0" smtClean="0"/>
              <a:t>): Rio de janeiro, </a:t>
            </a:r>
            <a:endParaRPr lang="es-ES" b="0" dirty="0"/>
          </a:p>
        </p:txBody>
      </p:sp>
      <p:sp>
        <p:nvSpPr>
          <p:cNvPr id="4" name="3 Marcador de número de diapositiva"/>
          <p:cNvSpPr>
            <a:spLocks noGrp="1"/>
          </p:cNvSpPr>
          <p:nvPr>
            <p:ph type="sldNum" sz="quarter" idx="10"/>
          </p:nvPr>
        </p:nvSpPr>
        <p:spPr/>
        <p:txBody>
          <a:bodyPr/>
          <a:lstStyle/>
          <a:p>
            <a:fld id="{27B7E920-0731-4FB7-9163-9B00CFD4523E}" type="slidenum">
              <a:rPr lang="es-ES" smtClean="0"/>
              <a:t>4</a:t>
            </a:fld>
            <a:endParaRPr lang="es-ES"/>
          </a:p>
        </p:txBody>
      </p:sp>
    </p:spTree>
    <p:extLst>
      <p:ext uri="{BB962C8B-B14F-4D97-AF65-F5344CB8AC3E}">
        <p14:creationId xmlns:p14="http://schemas.microsoft.com/office/powerpoint/2010/main" val="207352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CMNUCC: </a:t>
            </a:r>
            <a:r>
              <a:rPr lang="es-ES" sz="1200" b="0" i="0" kern="1200" dirty="0" smtClean="0">
                <a:solidFill>
                  <a:schemeClr val="tx1"/>
                </a:solidFill>
                <a:effectLst/>
                <a:latin typeface="+mn-lt"/>
                <a:ea typeface="+mn-ea"/>
                <a:cs typeface="+mn-cs"/>
              </a:rPr>
              <a:t>Convención Marco de las Naciones Unidas sobre el Cambio Climático</a:t>
            </a:r>
          </a:p>
          <a:p>
            <a:endParaRPr lang="es-ES" dirty="0"/>
          </a:p>
        </p:txBody>
      </p:sp>
      <p:sp>
        <p:nvSpPr>
          <p:cNvPr id="4" name="3 Marcador de número de diapositiva"/>
          <p:cNvSpPr>
            <a:spLocks noGrp="1"/>
          </p:cNvSpPr>
          <p:nvPr>
            <p:ph type="sldNum" sz="quarter" idx="10"/>
          </p:nvPr>
        </p:nvSpPr>
        <p:spPr/>
        <p:txBody>
          <a:bodyPr/>
          <a:lstStyle/>
          <a:p>
            <a:fld id="{27B7E920-0731-4FB7-9163-9B00CFD4523E}" type="slidenum">
              <a:rPr lang="es-ES" smtClean="0"/>
              <a:t>5</a:t>
            </a:fld>
            <a:endParaRPr lang="es-ES"/>
          </a:p>
        </p:txBody>
      </p:sp>
    </p:spTree>
    <p:extLst>
      <p:ext uri="{BB962C8B-B14F-4D97-AF65-F5344CB8AC3E}">
        <p14:creationId xmlns:p14="http://schemas.microsoft.com/office/powerpoint/2010/main" val="315100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Adaptacion</a:t>
            </a:r>
            <a:r>
              <a:rPr lang="es-ES" dirty="0" smtClean="0"/>
              <a:t>: cambio de cultivos, </a:t>
            </a:r>
            <a:r>
              <a:rPr lang="es-ES" dirty="0" err="1" smtClean="0"/>
              <a:t>diversificacion</a:t>
            </a:r>
            <a:r>
              <a:rPr lang="es-ES" dirty="0" smtClean="0"/>
              <a:t>,  AUMENTANDO FUENTE DE INGRESOS, </a:t>
            </a:r>
          </a:p>
          <a:p>
            <a:r>
              <a:rPr lang="es-ES" dirty="0" err="1" smtClean="0"/>
              <a:t>Mitigacion</a:t>
            </a:r>
            <a:r>
              <a:rPr lang="es-ES" dirty="0" smtClean="0"/>
              <a:t>: uso de </a:t>
            </a:r>
            <a:r>
              <a:rPr lang="es-ES" dirty="0" err="1" smtClean="0"/>
              <a:t>energias</a:t>
            </a:r>
            <a:r>
              <a:rPr lang="es-ES" dirty="0" smtClean="0"/>
              <a:t> eficientes, </a:t>
            </a:r>
            <a:r>
              <a:rPr lang="es-ES" dirty="0" err="1" smtClean="0"/>
              <a:t>reduccion</a:t>
            </a:r>
            <a:r>
              <a:rPr lang="es-ES" dirty="0" smtClean="0"/>
              <a:t> de </a:t>
            </a:r>
            <a:r>
              <a:rPr lang="es-ES" dirty="0" err="1" smtClean="0"/>
              <a:t>deforestacion</a:t>
            </a:r>
            <a:r>
              <a:rPr lang="es-ES" dirty="0" smtClean="0"/>
              <a:t>, agricultura de bajos insumos</a:t>
            </a:r>
            <a:endParaRPr lang="es-ES" dirty="0"/>
          </a:p>
        </p:txBody>
      </p:sp>
      <p:sp>
        <p:nvSpPr>
          <p:cNvPr id="4" name="3 Marcador de número de diapositiva"/>
          <p:cNvSpPr>
            <a:spLocks noGrp="1"/>
          </p:cNvSpPr>
          <p:nvPr>
            <p:ph type="sldNum" sz="quarter" idx="10"/>
          </p:nvPr>
        </p:nvSpPr>
        <p:spPr/>
        <p:txBody>
          <a:bodyPr/>
          <a:lstStyle/>
          <a:p>
            <a:fld id="{27B7E920-0731-4FB7-9163-9B00CFD4523E}" type="slidenum">
              <a:rPr lang="es-ES" smtClean="0"/>
              <a:t>7</a:t>
            </a:fld>
            <a:endParaRPr lang="es-ES"/>
          </a:p>
        </p:txBody>
      </p:sp>
    </p:spTree>
    <p:extLst>
      <p:ext uri="{BB962C8B-B14F-4D97-AF65-F5344CB8AC3E}">
        <p14:creationId xmlns:p14="http://schemas.microsoft.com/office/powerpoint/2010/main" val="231129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1: agricultura</a:t>
            </a:r>
            <a:r>
              <a:rPr lang="es-ES" baseline="0" dirty="0" smtClean="0"/>
              <a:t> convencional con uso de insumos con fuente de GEI</a:t>
            </a:r>
          </a:p>
          <a:p>
            <a:r>
              <a:rPr lang="es-ES" baseline="0" dirty="0" smtClean="0"/>
              <a:t>2: mejorando el uso de insumos, cambio de practicas</a:t>
            </a:r>
          </a:p>
          <a:p>
            <a:r>
              <a:rPr lang="es-ES" baseline="0" dirty="0" smtClean="0"/>
              <a:t>3: el CC produce efectos que impactan en la agricultura(sequias, inundaciones)</a:t>
            </a:r>
            <a:endParaRPr lang="es-ES" dirty="0"/>
          </a:p>
        </p:txBody>
      </p:sp>
      <p:sp>
        <p:nvSpPr>
          <p:cNvPr id="4" name="3 Marcador de número de diapositiva"/>
          <p:cNvSpPr>
            <a:spLocks noGrp="1"/>
          </p:cNvSpPr>
          <p:nvPr>
            <p:ph type="sldNum" sz="quarter" idx="10"/>
          </p:nvPr>
        </p:nvSpPr>
        <p:spPr/>
        <p:txBody>
          <a:bodyPr/>
          <a:lstStyle/>
          <a:p>
            <a:fld id="{27B7E920-0731-4FB7-9163-9B00CFD4523E}" type="slidenum">
              <a:rPr lang="es-ES" smtClean="0"/>
              <a:t>8</a:t>
            </a:fld>
            <a:endParaRPr lang="es-ES"/>
          </a:p>
        </p:txBody>
      </p:sp>
    </p:spTree>
    <p:extLst>
      <p:ext uri="{BB962C8B-B14F-4D97-AF65-F5344CB8AC3E}">
        <p14:creationId xmlns:p14="http://schemas.microsoft.com/office/powerpoint/2010/main" val="396718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 La agroforestería (sistemas productivos que combinan cultivos y especies forestales)</a:t>
            </a:r>
            <a:endParaRPr lang="es-ES" dirty="0"/>
          </a:p>
        </p:txBody>
      </p:sp>
      <p:sp>
        <p:nvSpPr>
          <p:cNvPr id="4" name="3 Marcador de número de diapositiva"/>
          <p:cNvSpPr>
            <a:spLocks noGrp="1"/>
          </p:cNvSpPr>
          <p:nvPr>
            <p:ph type="sldNum" sz="quarter" idx="10"/>
          </p:nvPr>
        </p:nvSpPr>
        <p:spPr/>
        <p:txBody>
          <a:bodyPr/>
          <a:lstStyle/>
          <a:p>
            <a:fld id="{27B7E920-0731-4FB7-9163-9B00CFD4523E}" type="slidenum">
              <a:rPr lang="es-ES" smtClean="0"/>
              <a:t>10</a:t>
            </a:fld>
            <a:endParaRPr lang="es-ES"/>
          </a:p>
        </p:txBody>
      </p:sp>
    </p:spTree>
    <p:extLst>
      <p:ext uri="{BB962C8B-B14F-4D97-AF65-F5344CB8AC3E}">
        <p14:creationId xmlns:p14="http://schemas.microsoft.com/office/powerpoint/2010/main" val="282864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kern="1200" dirty="0" smtClean="0">
                <a:solidFill>
                  <a:schemeClr val="tx1"/>
                </a:solidFill>
                <a:effectLst/>
                <a:latin typeface="+mn-lt"/>
                <a:ea typeface="+mn-ea"/>
                <a:cs typeface="+mn-cs"/>
              </a:rPr>
              <a:t> Cuando se lleva a cabo un análisis ex-ante, se debe tener en cuenta la situación sin proyecto (es decir, la “línea de base”) y la situación esperada luego de aplicado el proyecto. Por lo tanto, el balance final de carbono es la comparación entre las emisiones de GEI resultantes del proyecto después de su aplicación y la línea de base sin el proyecto.</a:t>
            </a:r>
            <a:endParaRPr lang="es-ES" sz="1200" kern="1200" dirty="0" smtClean="0">
              <a:solidFill>
                <a:schemeClr val="tx1"/>
              </a:solidFill>
              <a:effectLst/>
              <a:latin typeface="+mn-lt"/>
              <a:ea typeface="+mn-ea"/>
              <a:cs typeface="+mn-cs"/>
            </a:endParaRPr>
          </a:p>
          <a:p>
            <a:r>
              <a:rPr lang="es-VE" sz="1200" kern="1200" dirty="0" smtClean="0">
                <a:solidFill>
                  <a:schemeClr val="tx1"/>
                </a:solidFill>
                <a:effectLst/>
                <a:latin typeface="+mn-lt"/>
                <a:ea typeface="+mn-ea"/>
                <a:cs typeface="+mn-cs"/>
              </a:rPr>
              <a:t>Se deben establecer dos periodos temporales diferentes, uno que corresponde a la fase de implementación (es decir, la fase activa del proyecto que corresponde generalmente con la fase de inversión o de financiación del proyecto), y el otro que corresponde a la fase de capitalización (es decir, un periodo donde los beneficios del proyecto están todavía presentes como consecuencia de las actividades llevadas a cabo durante la fase de implementación). </a:t>
            </a:r>
            <a:endParaRPr lang="es-ES" dirty="0"/>
          </a:p>
        </p:txBody>
      </p:sp>
      <p:sp>
        <p:nvSpPr>
          <p:cNvPr id="4" name="3 Marcador de número de diapositiva"/>
          <p:cNvSpPr>
            <a:spLocks noGrp="1"/>
          </p:cNvSpPr>
          <p:nvPr>
            <p:ph type="sldNum" sz="quarter" idx="10"/>
          </p:nvPr>
        </p:nvSpPr>
        <p:spPr/>
        <p:txBody>
          <a:bodyPr/>
          <a:lstStyle/>
          <a:p>
            <a:fld id="{27B7E920-0731-4FB7-9163-9B00CFD4523E}" type="slidenum">
              <a:rPr lang="es-ES" smtClean="0"/>
              <a:t>16</a:t>
            </a:fld>
            <a:endParaRPr lang="es-ES"/>
          </a:p>
        </p:txBody>
      </p:sp>
    </p:spTree>
    <p:extLst>
      <p:ext uri="{BB962C8B-B14F-4D97-AF65-F5344CB8AC3E}">
        <p14:creationId xmlns:p14="http://schemas.microsoft.com/office/powerpoint/2010/main" val="4023692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Opcion</a:t>
            </a:r>
            <a:r>
              <a:rPr lang="es-ES" dirty="0" smtClean="0"/>
              <a:t> por defecto: lineal, cambio gradual</a:t>
            </a:r>
          </a:p>
          <a:p>
            <a:r>
              <a:rPr lang="es-AR" sz="1200" kern="1200" dirty="0" smtClean="0">
                <a:solidFill>
                  <a:schemeClr val="tx1"/>
                </a:solidFill>
                <a:effectLst/>
                <a:latin typeface="+mn-lt"/>
                <a:ea typeface="+mn-ea"/>
                <a:cs typeface="+mn-cs"/>
              </a:rPr>
              <a:t> El modelo “inmediato” corresponde a una adopción de los cambios máximos (100%), el modelo “lineal” corresponde al 50% y el modelo exponencial a una situación intermedia de 78%</a:t>
            </a:r>
            <a:endParaRPr lang="es-ES" dirty="0"/>
          </a:p>
        </p:txBody>
      </p:sp>
      <p:sp>
        <p:nvSpPr>
          <p:cNvPr id="4" name="3 Marcador de número de diapositiva"/>
          <p:cNvSpPr>
            <a:spLocks noGrp="1"/>
          </p:cNvSpPr>
          <p:nvPr>
            <p:ph type="sldNum" sz="quarter" idx="10"/>
          </p:nvPr>
        </p:nvSpPr>
        <p:spPr/>
        <p:txBody>
          <a:bodyPr/>
          <a:lstStyle/>
          <a:p>
            <a:fld id="{27B7E920-0731-4FB7-9163-9B00CFD4523E}" type="slidenum">
              <a:rPr lang="es-ES" smtClean="0"/>
              <a:t>17</a:t>
            </a:fld>
            <a:endParaRPr lang="es-ES"/>
          </a:p>
        </p:txBody>
      </p:sp>
    </p:spTree>
    <p:extLst>
      <p:ext uri="{BB962C8B-B14F-4D97-AF65-F5344CB8AC3E}">
        <p14:creationId xmlns:p14="http://schemas.microsoft.com/office/powerpoint/2010/main" val="308226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A348D85-1F47-4D13-8F5A-C68DABCE283F}" type="datetimeFigureOut">
              <a:rPr lang="es-ES" smtClean="0"/>
              <a:t>02/07/2014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625EFF-45F3-42C7-B45D-860202586175}" type="slidenum">
              <a:rPr lang="es-ES" smtClean="0"/>
              <a:t>‹Nº›</a:t>
            </a:fld>
            <a:endParaRPr lang="es-ES"/>
          </a:p>
        </p:txBody>
      </p:sp>
    </p:spTree>
    <p:extLst>
      <p:ext uri="{BB962C8B-B14F-4D97-AF65-F5344CB8AC3E}">
        <p14:creationId xmlns:p14="http://schemas.microsoft.com/office/powerpoint/2010/main" val="167943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A348D85-1F47-4D13-8F5A-C68DABCE283F}" type="datetimeFigureOut">
              <a:rPr lang="es-ES" smtClean="0"/>
              <a:t>02/07/2014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625EFF-45F3-42C7-B45D-860202586175}" type="slidenum">
              <a:rPr lang="es-ES" smtClean="0"/>
              <a:t>‹Nº›</a:t>
            </a:fld>
            <a:endParaRPr lang="es-ES"/>
          </a:p>
        </p:txBody>
      </p:sp>
    </p:spTree>
    <p:extLst>
      <p:ext uri="{BB962C8B-B14F-4D97-AF65-F5344CB8AC3E}">
        <p14:creationId xmlns:p14="http://schemas.microsoft.com/office/powerpoint/2010/main" val="288383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A348D85-1F47-4D13-8F5A-C68DABCE283F}" type="datetimeFigureOut">
              <a:rPr lang="es-ES" smtClean="0"/>
              <a:t>02/07/2014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625EFF-45F3-42C7-B45D-860202586175}" type="slidenum">
              <a:rPr lang="es-ES" smtClean="0"/>
              <a:t>‹Nº›</a:t>
            </a:fld>
            <a:endParaRPr lang="es-ES"/>
          </a:p>
        </p:txBody>
      </p:sp>
    </p:spTree>
    <p:extLst>
      <p:ext uri="{BB962C8B-B14F-4D97-AF65-F5344CB8AC3E}">
        <p14:creationId xmlns:p14="http://schemas.microsoft.com/office/powerpoint/2010/main" val="100096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A348D85-1F47-4D13-8F5A-C68DABCE283F}" type="datetimeFigureOut">
              <a:rPr lang="es-ES" smtClean="0"/>
              <a:t>02/07/2014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625EFF-45F3-42C7-B45D-860202586175}" type="slidenum">
              <a:rPr lang="es-ES" smtClean="0"/>
              <a:t>‹Nº›</a:t>
            </a:fld>
            <a:endParaRPr lang="es-ES"/>
          </a:p>
        </p:txBody>
      </p:sp>
    </p:spTree>
    <p:extLst>
      <p:ext uri="{BB962C8B-B14F-4D97-AF65-F5344CB8AC3E}">
        <p14:creationId xmlns:p14="http://schemas.microsoft.com/office/powerpoint/2010/main" val="178528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A348D85-1F47-4D13-8F5A-C68DABCE283F}" type="datetimeFigureOut">
              <a:rPr lang="es-ES" smtClean="0"/>
              <a:t>02/07/2014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625EFF-45F3-42C7-B45D-860202586175}" type="slidenum">
              <a:rPr lang="es-ES" smtClean="0"/>
              <a:t>‹Nº›</a:t>
            </a:fld>
            <a:endParaRPr lang="es-ES"/>
          </a:p>
        </p:txBody>
      </p:sp>
    </p:spTree>
    <p:extLst>
      <p:ext uri="{BB962C8B-B14F-4D97-AF65-F5344CB8AC3E}">
        <p14:creationId xmlns:p14="http://schemas.microsoft.com/office/powerpoint/2010/main" val="135266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A348D85-1F47-4D13-8F5A-C68DABCE283F}" type="datetimeFigureOut">
              <a:rPr lang="es-ES" smtClean="0"/>
              <a:t>02/07/2014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625EFF-45F3-42C7-B45D-860202586175}" type="slidenum">
              <a:rPr lang="es-ES" smtClean="0"/>
              <a:t>‹Nº›</a:t>
            </a:fld>
            <a:endParaRPr lang="es-ES"/>
          </a:p>
        </p:txBody>
      </p:sp>
    </p:spTree>
    <p:extLst>
      <p:ext uri="{BB962C8B-B14F-4D97-AF65-F5344CB8AC3E}">
        <p14:creationId xmlns:p14="http://schemas.microsoft.com/office/powerpoint/2010/main" val="111640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A348D85-1F47-4D13-8F5A-C68DABCE283F}" type="datetimeFigureOut">
              <a:rPr lang="es-ES" smtClean="0"/>
              <a:t>02/07/2014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2625EFF-45F3-42C7-B45D-860202586175}" type="slidenum">
              <a:rPr lang="es-ES" smtClean="0"/>
              <a:t>‹Nº›</a:t>
            </a:fld>
            <a:endParaRPr lang="es-ES"/>
          </a:p>
        </p:txBody>
      </p:sp>
    </p:spTree>
    <p:extLst>
      <p:ext uri="{BB962C8B-B14F-4D97-AF65-F5344CB8AC3E}">
        <p14:creationId xmlns:p14="http://schemas.microsoft.com/office/powerpoint/2010/main" val="422961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A348D85-1F47-4D13-8F5A-C68DABCE283F}" type="datetimeFigureOut">
              <a:rPr lang="es-ES" smtClean="0"/>
              <a:t>02/07/2014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2625EFF-45F3-42C7-B45D-860202586175}" type="slidenum">
              <a:rPr lang="es-ES" smtClean="0"/>
              <a:t>‹Nº›</a:t>
            </a:fld>
            <a:endParaRPr lang="es-ES"/>
          </a:p>
        </p:txBody>
      </p:sp>
    </p:spTree>
    <p:extLst>
      <p:ext uri="{BB962C8B-B14F-4D97-AF65-F5344CB8AC3E}">
        <p14:creationId xmlns:p14="http://schemas.microsoft.com/office/powerpoint/2010/main" val="425278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A348D85-1F47-4D13-8F5A-C68DABCE283F}" type="datetimeFigureOut">
              <a:rPr lang="es-ES" smtClean="0"/>
              <a:t>02/07/2014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2625EFF-45F3-42C7-B45D-860202586175}" type="slidenum">
              <a:rPr lang="es-ES" smtClean="0"/>
              <a:t>‹Nº›</a:t>
            </a:fld>
            <a:endParaRPr lang="es-ES"/>
          </a:p>
        </p:txBody>
      </p:sp>
    </p:spTree>
    <p:extLst>
      <p:ext uri="{BB962C8B-B14F-4D97-AF65-F5344CB8AC3E}">
        <p14:creationId xmlns:p14="http://schemas.microsoft.com/office/powerpoint/2010/main" val="291200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A348D85-1F47-4D13-8F5A-C68DABCE283F}" type="datetimeFigureOut">
              <a:rPr lang="es-ES" smtClean="0"/>
              <a:t>02/07/2014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625EFF-45F3-42C7-B45D-860202586175}" type="slidenum">
              <a:rPr lang="es-ES" smtClean="0"/>
              <a:t>‹Nº›</a:t>
            </a:fld>
            <a:endParaRPr lang="es-ES"/>
          </a:p>
        </p:txBody>
      </p:sp>
    </p:spTree>
    <p:extLst>
      <p:ext uri="{BB962C8B-B14F-4D97-AF65-F5344CB8AC3E}">
        <p14:creationId xmlns:p14="http://schemas.microsoft.com/office/powerpoint/2010/main" val="107252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A348D85-1F47-4D13-8F5A-C68DABCE283F}" type="datetimeFigureOut">
              <a:rPr lang="es-ES" smtClean="0"/>
              <a:t>02/07/2014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625EFF-45F3-42C7-B45D-860202586175}" type="slidenum">
              <a:rPr lang="es-ES" smtClean="0"/>
              <a:t>‹Nº›</a:t>
            </a:fld>
            <a:endParaRPr lang="es-ES"/>
          </a:p>
        </p:txBody>
      </p:sp>
    </p:spTree>
    <p:extLst>
      <p:ext uri="{BB962C8B-B14F-4D97-AF65-F5344CB8AC3E}">
        <p14:creationId xmlns:p14="http://schemas.microsoft.com/office/powerpoint/2010/main" val="40320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48D85-1F47-4D13-8F5A-C68DABCE283F}" type="datetimeFigureOut">
              <a:rPr lang="es-ES" smtClean="0"/>
              <a:t>02/07/2014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25EFF-45F3-42C7-B45D-860202586175}" type="slidenum">
              <a:rPr lang="es-ES" smtClean="0"/>
              <a:t>‹Nº›</a:t>
            </a:fld>
            <a:endParaRPr lang="es-ES"/>
          </a:p>
        </p:txBody>
      </p:sp>
    </p:spTree>
    <p:extLst>
      <p:ext uri="{BB962C8B-B14F-4D97-AF65-F5344CB8AC3E}">
        <p14:creationId xmlns:p14="http://schemas.microsoft.com/office/powerpoint/2010/main" val="828448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final/EX-ACT_2012_ES.xls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final/EX-ACT_2012_ES.xls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final/EX-ACT_2012_ES.xls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Hoja_de_c_lculo_de_Microsoft_Excel_97-20031.xls"/></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2016224"/>
          </a:xfrm>
        </p:spPr>
        <p:txBody>
          <a:bodyPr>
            <a:noAutofit/>
          </a:bodyPr>
          <a:lstStyle/>
          <a:p>
            <a:r>
              <a:rPr lang="es-ES" sz="2400" dirty="0"/>
              <a:t>“APLICACIÓN</a:t>
            </a:r>
            <a:r>
              <a:rPr lang="es-VE" sz="2400" dirty="0"/>
              <a:t> DE LA HERRAMIENTA EX-ACT PARA EL CÁLCULO DEL BALANCE DE CARBONO EN UN PROYECTO DE INCREMENTO DE LA SUPERFICIE FORESTAL EN LA PROVINCIA DE MENDOZA MEDIANTE EL USO DE CORTINAS FORESTALES EN LOS CULTIVOS DE VID”</a:t>
            </a:r>
            <a:r>
              <a:rPr lang="es-ES" sz="2400" dirty="0"/>
              <a:t/>
            </a:r>
            <a:br>
              <a:rPr lang="es-ES" sz="2400" dirty="0"/>
            </a:br>
            <a:endParaRPr lang="es-ES" sz="2400" dirty="0"/>
          </a:p>
        </p:txBody>
      </p:sp>
      <p:sp>
        <p:nvSpPr>
          <p:cNvPr id="3" name="2 Subtítulo"/>
          <p:cNvSpPr>
            <a:spLocks noGrp="1"/>
          </p:cNvSpPr>
          <p:nvPr>
            <p:ph type="subTitle" idx="1"/>
          </p:nvPr>
        </p:nvSpPr>
        <p:spPr>
          <a:xfrm>
            <a:off x="467544" y="4437112"/>
            <a:ext cx="4392488" cy="2160240"/>
          </a:xfrm>
        </p:spPr>
        <p:txBody>
          <a:bodyPr>
            <a:normAutofit fontScale="85000" lnSpcReduction="20000"/>
          </a:bodyPr>
          <a:lstStyle/>
          <a:p>
            <a:r>
              <a:rPr lang="es-VE" sz="2400" dirty="0" smtClean="0"/>
              <a:t>Victoria </a:t>
            </a:r>
            <a:r>
              <a:rPr lang="es-VE" sz="2400" dirty="0"/>
              <a:t>Elizabeth Pardo</a:t>
            </a:r>
            <a:endParaRPr lang="es-ES" sz="2400" dirty="0"/>
          </a:p>
          <a:p>
            <a:r>
              <a:rPr lang="es-VE" sz="2400" dirty="0" smtClean="0"/>
              <a:t>Ingeniería en Recursos Naturales Renovables</a:t>
            </a:r>
          </a:p>
          <a:p>
            <a:endParaRPr lang="es-VE" sz="2400" dirty="0" smtClean="0"/>
          </a:p>
          <a:p>
            <a:r>
              <a:rPr lang="es-VE" sz="2400" dirty="0" smtClean="0"/>
              <a:t>Facultad </a:t>
            </a:r>
            <a:r>
              <a:rPr lang="es-VE" sz="2400" dirty="0"/>
              <a:t>de Ciencias Agrarias, Universidad Nacional de </a:t>
            </a:r>
            <a:r>
              <a:rPr lang="es-VE" sz="2400" dirty="0" smtClean="0"/>
              <a:t>Cuyo</a:t>
            </a:r>
            <a:endParaRPr lang="es-ES" sz="2400" dirty="0"/>
          </a:p>
          <a:p>
            <a:r>
              <a:rPr lang="es-VE" sz="2400" dirty="0"/>
              <a:t>Mendoza, </a:t>
            </a:r>
            <a:r>
              <a:rPr lang="es-VE" sz="2400" dirty="0" smtClean="0"/>
              <a:t>Julio </a:t>
            </a:r>
            <a:r>
              <a:rPr lang="es-VE" sz="2400" dirty="0"/>
              <a:t>de 2014</a:t>
            </a:r>
            <a:endParaRPr lang="es-E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817" y="3789040"/>
            <a:ext cx="4101183" cy="307588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987824" y="2924944"/>
            <a:ext cx="2664296" cy="677108"/>
          </a:xfrm>
          <a:prstGeom prst="rect">
            <a:avLst/>
          </a:prstGeom>
          <a:noFill/>
        </p:spPr>
        <p:txBody>
          <a:bodyPr wrap="square" rtlCol="0">
            <a:spAutoFit/>
          </a:bodyPr>
          <a:lstStyle/>
          <a:p>
            <a:pPr algn="ctr"/>
            <a:r>
              <a:rPr lang="es-VE" sz="2000" b="1" dirty="0" smtClean="0"/>
              <a:t>TESINA DE GRADO</a:t>
            </a:r>
            <a:endParaRPr lang="es-ES" sz="2000" b="1" dirty="0" smtClean="0"/>
          </a:p>
          <a:p>
            <a:endParaRPr lang="es-ES" dirty="0"/>
          </a:p>
        </p:txBody>
      </p:sp>
    </p:spTree>
    <p:extLst>
      <p:ext uri="{BB962C8B-B14F-4D97-AF65-F5344CB8AC3E}">
        <p14:creationId xmlns:p14="http://schemas.microsoft.com/office/powerpoint/2010/main" val="3510407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AR" sz="4000" dirty="0" smtClean="0"/>
              <a:t>Agroforestería </a:t>
            </a:r>
            <a:endParaRPr lang="es-ES" sz="4000" dirty="0"/>
          </a:p>
        </p:txBody>
      </p:sp>
      <p:sp>
        <p:nvSpPr>
          <p:cNvPr id="3" name="2 Marcador de contenido"/>
          <p:cNvSpPr>
            <a:spLocks noGrp="1"/>
          </p:cNvSpPr>
          <p:nvPr>
            <p:ph idx="1"/>
          </p:nvPr>
        </p:nvSpPr>
        <p:spPr>
          <a:xfrm>
            <a:off x="457200" y="1600200"/>
            <a:ext cx="8229600" cy="5141168"/>
          </a:xfrm>
          <a:ln w="28575">
            <a:solidFill>
              <a:schemeClr val="accent3">
                <a:lumMod val="60000"/>
                <a:lumOff val="40000"/>
              </a:schemeClr>
            </a:solidFill>
          </a:ln>
        </p:spPr>
        <p:txBody>
          <a:bodyPr>
            <a:normAutofit/>
          </a:bodyPr>
          <a:lstStyle/>
          <a:p>
            <a:pPr marL="0" indent="0" algn="ctr">
              <a:buNone/>
            </a:pPr>
            <a:r>
              <a:rPr lang="es-AR" dirty="0"/>
              <a:t>S</a:t>
            </a:r>
            <a:r>
              <a:rPr lang="es-AR" dirty="0" smtClean="0"/>
              <a:t>istemas </a:t>
            </a:r>
            <a:r>
              <a:rPr lang="es-AR" dirty="0"/>
              <a:t>productivos que combinan cultivos y especies </a:t>
            </a:r>
            <a:r>
              <a:rPr lang="es-AR" dirty="0" smtClean="0"/>
              <a:t>forestales</a:t>
            </a:r>
          </a:p>
          <a:p>
            <a:pPr marL="0" indent="0" algn="ctr">
              <a:buNone/>
            </a:pPr>
            <a:endParaRPr lang="es-AR" dirty="0" smtClean="0"/>
          </a:p>
          <a:p>
            <a:pPr marL="0" indent="0" algn="ctr">
              <a:buNone/>
            </a:pPr>
            <a:r>
              <a:rPr lang="es-AR" dirty="0" smtClean="0"/>
              <a:t>Mitigación de </a:t>
            </a:r>
            <a:r>
              <a:rPr lang="es-AR" dirty="0"/>
              <a:t>los efectos del cambio </a:t>
            </a:r>
            <a:r>
              <a:rPr lang="es-AR" dirty="0" smtClean="0"/>
              <a:t>climático:</a:t>
            </a:r>
          </a:p>
          <a:p>
            <a:pPr algn="ctr"/>
            <a:r>
              <a:rPr lang="es-AR" dirty="0" smtClean="0"/>
              <a:t> Políticas</a:t>
            </a:r>
            <a:endParaRPr lang="es-AR" dirty="0"/>
          </a:p>
          <a:p>
            <a:pPr algn="ctr"/>
            <a:r>
              <a:rPr lang="es-AR" dirty="0"/>
              <a:t>I</a:t>
            </a:r>
            <a:r>
              <a:rPr lang="es-AR" dirty="0" smtClean="0"/>
              <a:t>nfraestructuras </a:t>
            </a:r>
            <a:endParaRPr lang="es-AR" dirty="0"/>
          </a:p>
          <a:p>
            <a:pPr algn="ctr"/>
            <a:r>
              <a:rPr lang="es-AR" dirty="0" smtClean="0"/>
              <a:t>Inversiones para </a:t>
            </a:r>
            <a:r>
              <a:rPr lang="es-AR" dirty="0"/>
              <a:t>construir la capacidad financiera y técnica de los </a:t>
            </a:r>
            <a:r>
              <a:rPr lang="es-AR" dirty="0" smtClean="0"/>
              <a:t>agricultores</a:t>
            </a:r>
            <a:endParaRPr lang="es-ES" dirty="0"/>
          </a:p>
        </p:txBody>
      </p:sp>
      <p:sp>
        <p:nvSpPr>
          <p:cNvPr id="4" name="3 Flecha abajo"/>
          <p:cNvSpPr/>
          <p:nvPr/>
        </p:nvSpPr>
        <p:spPr>
          <a:xfrm>
            <a:off x="4139952" y="2688495"/>
            <a:ext cx="57606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64764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VE" dirty="0"/>
              <a:t>Ley nacional N° 25.080 </a:t>
            </a:r>
            <a:endParaRPr lang="es-ES" dirty="0"/>
          </a:p>
        </p:txBody>
      </p:sp>
      <p:sp>
        <p:nvSpPr>
          <p:cNvPr id="3" name="2 Marcador de contenido"/>
          <p:cNvSpPr>
            <a:spLocks noGrp="1"/>
          </p:cNvSpPr>
          <p:nvPr>
            <p:ph idx="1"/>
          </p:nvPr>
        </p:nvSpPr>
        <p:spPr>
          <a:xfrm>
            <a:off x="457200" y="1600200"/>
            <a:ext cx="8229600" cy="4925144"/>
          </a:xfrm>
          <a:ln w="28575">
            <a:solidFill>
              <a:schemeClr val="accent3">
                <a:lumMod val="60000"/>
                <a:lumOff val="40000"/>
              </a:schemeClr>
            </a:solidFill>
          </a:ln>
        </p:spPr>
        <p:txBody>
          <a:bodyPr>
            <a:normAutofit/>
          </a:bodyPr>
          <a:lstStyle/>
          <a:p>
            <a:r>
              <a:rPr lang="es-VE" dirty="0"/>
              <a:t> En Argentina, la actividad forestal posee una </a:t>
            </a:r>
            <a:r>
              <a:rPr lang="es-VE" dirty="0" smtClean="0"/>
              <a:t>Ley de </a:t>
            </a:r>
            <a:r>
              <a:rPr lang="es-VE" dirty="0"/>
              <a:t>Inversiones para Bosques Cultivados </a:t>
            </a:r>
            <a:endParaRPr lang="es-VE" dirty="0" smtClean="0"/>
          </a:p>
          <a:p>
            <a:r>
              <a:rPr lang="es-VE" dirty="0"/>
              <a:t>P</a:t>
            </a:r>
            <a:r>
              <a:rPr lang="es-VE" dirty="0" smtClean="0"/>
              <a:t>romulgada </a:t>
            </a:r>
            <a:r>
              <a:rPr lang="es-VE" dirty="0"/>
              <a:t>en diciembre de 2008 y prorroga su vencimiento por diez años, la cual brinda beneficios económicos y fiscales para la actividad forestal. </a:t>
            </a:r>
            <a:endParaRPr lang="es-VE" dirty="0" smtClean="0"/>
          </a:p>
          <a:p>
            <a:r>
              <a:rPr lang="es-VE" dirty="0" smtClean="0"/>
              <a:t>Esta </a:t>
            </a:r>
            <a:r>
              <a:rPr lang="es-VE" dirty="0"/>
              <a:t>ley está siendo aplicada en Mendoza con </a:t>
            </a:r>
            <a:r>
              <a:rPr lang="es-VE" dirty="0" smtClean="0"/>
              <a:t>éxito</a:t>
            </a:r>
            <a:endParaRPr lang="es-VE" dirty="0"/>
          </a:p>
        </p:txBody>
      </p:sp>
    </p:spTree>
    <p:extLst>
      <p:ext uri="{BB962C8B-B14F-4D97-AF65-F5344CB8AC3E}">
        <p14:creationId xmlns:p14="http://schemas.microsoft.com/office/powerpoint/2010/main" val="3125518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88640"/>
            <a:ext cx="8229600" cy="864096"/>
          </a:xfrm>
          <a:ln w="38100"/>
          <a:effectLst/>
        </p:spPr>
        <p:style>
          <a:lnRef idx="2">
            <a:schemeClr val="accent3"/>
          </a:lnRef>
          <a:fillRef idx="1">
            <a:schemeClr val="lt1"/>
          </a:fillRef>
          <a:effectRef idx="0">
            <a:schemeClr val="accent3"/>
          </a:effectRef>
          <a:fontRef idx="minor">
            <a:schemeClr val="dk1"/>
          </a:fontRef>
        </p:style>
        <p:txBody>
          <a:bodyPr/>
          <a:lstStyle/>
          <a:p>
            <a:r>
              <a:rPr lang="es-ES" b="1" dirty="0" smtClean="0">
                <a:ln w="10541" cmpd="sng">
                  <a:solidFill>
                    <a:schemeClr val="accent3">
                      <a:lumMod val="75000"/>
                    </a:schemeClr>
                  </a:solidFill>
                  <a:prstDash val="solid"/>
                </a:ln>
                <a:solidFill>
                  <a:schemeClr val="accent3">
                    <a:lumMod val="75000"/>
                  </a:schemeClr>
                </a:solidFill>
              </a:rPr>
              <a:t>OBJETIVOS</a:t>
            </a:r>
            <a:endParaRPr lang="es-ES" b="1" dirty="0">
              <a:ln w="10541" cmpd="sng">
                <a:solidFill>
                  <a:schemeClr val="accent3">
                    <a:lumMod val="75000"/>
                  </a:schemeClr>
                </a:solidFill>
                <a:prstDash val="solid"/>
              </a:ln>
              <a:solidFill>
                <a:schemeClr val="accent3">
                  <a:lumMod val="75000"/>
                </a:schemeClr>
              </a:solidFill>
            </a:endParaRPr>
          </a:p>
        </p:txBody>
      </p:sp>
      <p:pic>
        <p:nvPicPr>
          <p:cNvPr id="4" name="3 Marcador de contenido"/>
          <p:cNvPicPr>
            <a:picLocks noGrp="1"/>
          </p:cNvPicPr>
          <p:nvPr>
            <p:ph idx="1"/>
          </p:nvPr>
        </p:nvPicPr>
        <p:blipFill rotWithShape="1">
          <a:blip r:embed="rId2">
            <a:extLst>
              <a:ext uri="{BEBA8EAE-BF5A-486C-A8C5-ECC9F3942E4B}">
                <a14:imgProps xmlns:a14="http://schemas.microsoft.com/office/drawing/2010/main">
                  <a14:imgLayer r:embed="rId3">
                    <a14:imgEffect>
                      <a14:backgroundRemoval t="10000" b="90000" l="10000" r="90000">
                        <a14:foregroundMark x1="70864" y1="46745" x2="70425" y2="17188"/>
                        <a14:foregroundMark x1="70425" y1="17188" x2="58931" y2="16927"/>
                        <a14:foregroundMark x1="58931" y1="16927" x2="59517" y2="46224"/>
                        <a14:foregroundMark x1="70717" y1="46484" x2="59370" y2="46745"/>
                        <a14:foregroundMark x1="59370" y1="45182" x2="59370" y2="46484"/>
                      </a14:backgroundRemoval>
                    </a14:imgEffect>
                  </a14:imgLayer>
                </a14:imgProps>
              </a:ext>
            </a:extLst>
          </a:blip>
          <a:srcRect l="59129" t="17204" r="29145" b="52957"/>
          <a:stretch/>
        </p:blipFill>
        <p:spPr bwMode="auto">
          <a:xfrm>
            <a:off x="7634689" y="3429000"/>
            <a:ext cx="1525901" cy="2183087"/>
          </a:xfrm>
          <a:prstGeom prst="rect">
            <a:avLst/>
          </a:prstGeom>
          <a:ln>
            <a:noFill/>
          </a:ln>
          <a:extLst>
            <a:ext uri="{53640926-AAD7-44D8-BBD7-CCE9431645EC}">
              <a14:shadowObscured xmlns:a14="http://schemas.microsoft.com/office/drawing/2010/main"/>
            </a:ext>
          </a:extLst>
        </p:spPr>
      </p:pic>
      <p:sp>
        <p:nvSpPr>
          <p:cNvPr id="3" name="2 CuadroTexto"/>
          <p:cNvSpPr txBox="1"/>
          <p:nvPr/>
        </p:nvSpPr>
        <p:spPr>
          <a:xfrm>
            <a:off x="0" y="1268760"/>
            <a:ext cx="7596336" cy="5878532"/>
          </a:xfrm>
          <a:prstGeom prst="rect">
            <a:avLst/>
          </a:prstGeom>
          <a:noFill/>
        </p:spPr>
        <p:txBody>
          <a:bodyPr wrap="square" rtlCol="0">
            <a:spAutoFit/>
          </a:bodyPr>
          <a:lstStyle/>
          <a:p>
            <a:r>
              <a:rPr lang="es-ES" sz="2000" b="1" u="sng" dirty="0" smtClean="0"/>
              <a:t>OBJETIVO GENERAL</a:t>
            </a:r>
          </a:p>
          <a:p>
            <a:endParaRPr lang="es-ES" sz="2000" b="1" dirty="0" smtClean="0"/>
          </a:p>
          <a:p>
            <a:pPr marL="285750" indent="-285750">
              <a:buFontTx/>
              <a:buChar char="-"/>
            </a:pPr>
            <a:r>
              <a:rPr lang="es-ES" sz="2000" dirty="0" smtClean="0"/>
              <a:t>Valorar </a:t>
            </a:r>
            <a:r>
              <a:rPr lang="es-ES" sz="2000" dirty="0"/>
              <a:t>el impacto en el Cambio Climático </a:t>
            </a:r>
            <a:r>
              <a:rPr lang="es-VE" sz="2000" dirty="0"/>
              <a:t>a través de la herramienta EX -ACT en sistemas agroforestales en la forma de cortinas cortavientos en los cultivos de vid. </a:t>
            </a:r>
            <a:endParaRPr lang="es-VE" sz="2000" dirty="0" smtClean="0"/>
          </a:p>
          <a:p>
            <a:endParaRPr lang="es-VE" sz="2000" dirty="0" smtClean="0"/>
          </a:p>
          <a:p>
            <a:endParaRPr lang="es-ES" sz="2000" u="sng" dirty="0" smtClean="0"/>
          </a:p>
          <a:p>
            <a:r>
              <a:rPr lang="es-ES" sz="2000" b="1" u="sng" dirty="0" smtClean="0"/>
              <a:t>OBJETIVOS PARTICULARES</a:t>
            </a:r>
          </a:p>
          <a:p>
            <a:endParaRPr lang="es-ES" sz="2000" b="1" dirty="0" smtClean="0"/>
          </a:p>
          <a:p>
            <a:r>
              <a:rPr lang="es-ES" sz="2000" b="1" dirty="0" smtClean="0"/>
              <a:t>- </a:t>
            </a:r>
            <a:r>
              <a:rPr lang="es-ES" sz="2000" dirty="0"/>
              <a:t>Plantear el escenario de un proyecto a nivel provincial en el cual se aumenta la superficie forestal cultivada mediante la implantación de cortinas forestales en cultivos con vid.</a:t>
            </a:r>
          </a:p>
          <a:p>
            <a:r>
              <a:rPr lang="es-ES" sz="2000" dirty="0"/>
              <a:t>-Utilizar la herramienta EX -ACT de balance de carbono desarrollada por la FAO con el proyecto propuesto de forestación.</a:t>
            </a:r>
          </a:p>
          <a:p>
            <a:r>
              <a:rPr lang="es-ES" sz="2000" dirty="0"/>
              <a:t>-Determinar el impacto de un  aumento de la superficie forestal en términos de mitigación del cambio climático mediante el análisis los resultados obtenidos.</a:t>
            </a:r>
          </a:p>
          <a:p>
            <a:endParaRPr lang="es-ES" dirty="0"/>
          </a:p>
          <a:p>
            <a:endParaRPr lang="es-ES" dirty="0"/>
          </a:p>
        </p:txBody>
      </p:sp>
    </p:spTree>
    <p:extLst>
      <p:ext uri="{BB962C8B-B14F-4D97-AF65-F5344CB8AC3E}">
        <p14:creationId xmlns:p14="http://schemas.microsoft.com/office/powerpoint/2010/main" val="449942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864096"/>
          </a:xfrm>
          <a:ln w="38100"/>
        </p:spPr>
        <p:style>
          <a:lnRef idx="2">
            <a:schemeClr val="accent3"/>
          </a:lnRef>
          <a:fillRef idx="1">
            <a:schemeClr val="lt1"/>
          </a:fillRef>
          <a:effectRef idx="0">
            <a:schemeClr val="accent3"/>
          </a:effectRef>
          <a:fontRef idx="minor">
            <a:schemeClr val="dk1"/>
          </a:fontRef>
        </p:style>
        <p:txBody>
          <a:bodyPr>
            <a:normAutofit/>
          </a:bodyPr>
          <a:lstStyle/>
          <a:p>
            <a:r>
              <a:rPr lang="es-ES" sz="4000" b="1" dirty="0" smtClean="0">
                <a:ln w="10541" cmpd="sng">
                  <a:solidFill>
                    <a:schemeClr val="accent3">
                      <a:lumMod val="75000"/>
                    </a:schemeClr>
                  </a:solidFill>
                  <a:prstDash val="solid"/>
                </a:ln>
                <a:solidFill>
                  <a:schemeClr val="accent3">
                    <a:lumMod val="75000"/>
                  </a:schemeClr>
                </a:solidFill>
              </a:rPr>
              <a:t>EX - ACT</a:t>
            </a:r>
            <a:endParaRPr lang="es-ES" sz="4000" b="1" dirty="0">
              <a:ln w="10541" cmpd="sng">
                <a:solidFill>
                  <a:schemeClr val="accent3">
                    <a:lumMod val="75000"/>
                  </a:schemeClr>
                </a:solidFill>
                <a:prstDash val="solid"/>
              </a:ln>
              <a:solidFill>
                <a:schemeClr val="accent3">
                  <a:lumMod val="75000"/>
                </a:schemeClr>
              </a:solidFill>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6475257" cy="522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087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a:ln w="38100">
            <a:solidFill>
              <a:schemeClr val="accent3">
                <a:lumMod val="60000"/>
                <a:lumOff val="40000"/>
              </a:schemeClr>
            </a:solidFill>
          </a:ln>
        </p:spPr>
        <p:txBody>
          <a:bodyPr>
            <a:normAutofit/>
          </a:bodyPr>
          <a:lstStyle/>
          <a:p>
            <a:r>
              <a:rPr lang="es-ES" sz="4000" b="1" dirty="0" smtClean="0">
                <a:ln w="10541" cmpd="sng">
                  <a:solidFill>
                    <a:schemeClr val="accent3">
                      <a:lumMod val="75000"/>
                    </a:schemeClr>
                  </a:solidFill>
                  <a:prstDash val="solid"/>
                </a:ln>
                <a:solidFill>
                  <a:schemeClr val="accent3">
                    <a:lumMod val="75000"/>
                  </a:schemeClr>
                </a:solidFill>
              </a:rPr>
              <a:t>Aplicación de EX - ACT</a:t>
            </a:r>
            <a:endParaRPr lang="es-ES" sz="4000" b="1" dirty="0">
              <a:ln w="10541" cmpd="sng">
                <a:solidFill>
                  <a:schemeClr val="accent3">
                    <a:lumMod val="75000"/>
                  </a:schemeClr>
                </a:solidFill>
                <a:prstDash val="solid"/>
              </a:ln>
              <a:solidFill>
                <a:schemeClr val="accent3">
                  <a:lumMod val="75000"/>
                </a:schemeClr>
              </a:solidFill>
            </a:endParaRPr>
          </a:p>
        </p:txBody>
      </p:sp>
      <p:sp>
        <p:nvSpPr>
          <p:cNvPr id="3" name="2 Marcador de contenido"/>
          <p:cNvSpPr>
            <a:spLocks noGrp="1"/>
          </p:cNvSpPr>
          <p:nvPr>
            <p:ph idx="1"/>
          </p:nvPr>
        </p:nvSpPr>
        <p:spPr>
          <a:xfrm>
            <a:off x="457200" y="1340768"/>
            <a:ext cx="8229600" cy="4785395"/>
          </a:xfrm>
          <a:ln w="28575">
            <a:solidFill>
              <a:schemeClr val="accent3">
                <a:lumMod val="60000"/>
                <a:lumOff val="40000"/>
              </a:schemeClr>
            </a:solidFill>
          </a:ln>
        </p:spPr>
        <p:txBody>
          <a:bodyPr>
            <a:normAutofit/>
          </a:bodyPr>
          <a:lstStyle/>
          <a:p>
            <a:r>
              <a:rPr lang="es-ES" dirty="0" smtClean="0"/>
              <a:t>Proyectos agrícola forestales que busquen mitigar el cambio climático.</a:t>
            </a:r>
          </a:p>
          <a:p>
            <a:r>
              <a:rPr lang="es-ES" dirty="0" smtClean="0"/>
              <a:t>Apoyo a programas y políticas públicas.</a:t>
            </a:r>
          </a:p>
          <a:p>
            <a:r>
              <a:rPr lang="es-AR" dirty="0" smtClean="0"/>
              <a:t>Proyectos que suministren servicios </a:t>
            </a:r>
            <a:r>
              <a:rPr lang="es-AR" dirty="0"/>
              <a:t>ambientales en la forma de la captura de </a:t>
            </a:r>
            <a:r>
              <a:rPr lang="es-AR" dirty="0" smtClean="0"/>
              <a:t>carbono.</a:t>
            </a:r>
          </a:p>
          <a:p>
            <a:r>
              <a:rPr lang="es-AR" dirty="0"/>
              <a:t> </a:t>
            </a:r>
            <a:r>
              <a:rPr lang="es-AR" dirty="0" smtClean="0"/>
              <a:t>Mercado de Bonos de Carbono</a:t>
            </a:r>
            <a:endParaRPr lang="es-ES" dirty="0"/>
          </a:p>
        </p:txBody>
      </p:sp>
    </p:spTree>
    <p:extLst>
      <p:ext uri="{BB962C8B-B14F-4D97-AF65-F5344CB8AC3E}">
        <p14:creationId xmlns:p14="http://schemas.microsoft.com/office/powerpoint/2010/main" val="3353044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5257800"/>
          </a:xfrm>
          <a:ln w="28575">
            <a:solidFill>
              <a:schemeClr val="accent3">
                <a:lumMod val="60000"/>
                <a:lumOff val="40000"/>
              </a:schemeClr>
            </a:solidFill>
          </a:ln>
        </p:spPr>
        <p:txBody>
          <a:bodyPr>
            <a:normAutofit lnSpcReduction="10000"/>
          </a:bodyPr>
          <a:lstStyle/>
          <a:p>
            <a:r>
              <a:rPr lang="es-VE" dirty="0"/>
              <a:t>Un conjunto de hojas de cálculo de Microsoft Excel vinculadas (19)</a:t>
            </a:r>
            <a:endParaRPr lang="es-ES" dirty="0"/>
          </a:p>
          <a:p>
            <a:r>
              <a:rPr lang="es-VE" dirty="0"/>
              <a:t>Basado en el uso del suelo y las prácticas de gestión</a:t>
            </a:r>
            <a:endParaRPr lang="es-ES" dirty="0"/>
          </a:p>
          <a:p>
            <a:r>
              <a:rPr lang="es-VE" dirty="0"/>
              <a:t>Usando </a:t>
            </a:r>
            <a:r>
              <a:rPr lang="es-VE" dirty="0" smtClean="0"/>
              <a:t>del IPCC valores </a:t>
            </a:r>
            <a:r>
              <a:rPr lang="es-VE" dirty="0"/>
              <a:t>por defecto y/o coeficientes ad hoc</a:t>
            </a:r>
            <a:endParaRPr lang="es-ES" dirty="0"/>
          </a:p>
          <a:p>
            <a:r>
              <a:rPr lang="es-VE" dirty="0"/>
              <a:t>La medición de los beneficios de inversión del proyecto/programa</a:t>
            </a:r>
            <a:endParaRPr lang="es-ES" dirty="0"/>
          </a:p>
          <a:p>
            <a:r>
              <a:rPr lang="es-VE" dirty="0"/>
              <a:t>Comparación de la situación con y sin proyecto</a:t>
            </a:r>
            <a:endParaRPr lang="es-ES" dirty="0"/>
          </a:p>
          <a:p>
            <a:endParaRPr lang="es-ES" dirty="0"/>
          </a:p>
        </p:txBody>
      </p:sp>
      <p:sp>
        <p:nvSpPr>
          <p:cNvPr id="4" name="1 Título"/>
          <p:cNvSpPr>
            <a:spLocks noGrp="1"/>
          </p:cNvSpPr>
          <p:nvPr>
            <p:ph type="title"/>
          </p:nvPr>
        </p:nvSpPr>
        <p:spPr>
          <a:xfrm>
            <a:off x="457200" y="116632"/>
            <a:ext cx="8229600" cy="792088"/>
          </a:xfrm>
          <a:ln w="38100"/>
        </p:spPr>
        <p:style>
          <a:lnRef idx="2">
            <a:schemeClr val="accent3"/>
          </a:lnRef>
          <a:fillRef idx="1">
            <a:schemeClr val="lt1"/>
          </a:fillRef>
          <a:effectRef idx="0">
            <a:schemeClr val="accent3"/>
          </a:effectRef>
          <a:fontRef idx="minor">
            <a:schemeClr val="dk1"/>
          </a:fontRef>
        </p:style>
        <p:txBody>
          <a:bodyPr>
            <a:normAutofit/>
          </a:bodyPr>
          <a:lstStyle/>
          <a:p>
            <a:r>
              <a:rPr lang="es-ES" sz="4000" b="1" dirty="0" smtClean="0">
                <a:ln w="10541" cmpd="sng">
                  <a:solidFill>
                    <a:schemeClr val="accent3">
                      <a:lumMod val="75000"/>
                    </a:schemeClr>
                  </a:solidFill>
                  <a:prstDash val="solid"/>
                </a:ln>
                <a:solidFill>
                  <a:schemeClr val="accent3">
                    <a:lumMod val="75000"/>
                  </a:schemeClr>
                </a:solidFill>
              </a:rPr>
              <a:t>Características EX - ACT</a:t>
            </a:r>
            <a:endParaRPr lang="es-ES" sz="4000" b="1" dirty="0">
              <a:ln w="10541" cmpd="sng">
                <a:solidFill>
                  <a:schemeClr val="accent3">
                    <a:lumMod val="75000"/>
                  </a:schemeClr>
                </a:solidFill>
                <a:prstDash val="solid"/>
              </a:ln>
              <a:solidFill>
                <a:schemeClr val="accent3">
                  <a:lumMod val="75000"/>
                </a:schemeClr>
              </a:solidFill>
            </a:endParaRPr>
          </a:p>
        </p:txBody>
      </p:sp>
    </p:spTree>
    <p:extLst>
      <p:ext uri="{BB962C8B-B14F-4D97-AF65-F5344CB8AC3E}">
        <p14:creationId xmlns:p14="http://schemas.microsoft.com/office/powerpoint/2010/main" val="4150895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u="sng" dirty="0"/>
              <a:t>Representación esquemática del cálculo del balance de Carbono </a:t>
            </a:r>
            <a:r>
              <a:rPr lang="es-AR" u="sng" dirty="0" smtClean="0"/>
              <a:t>final</a:t>
            </a:r>
            <a:endParaRPr lang="es-E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2132856"/>
            <a:ext cx="8173166" cy="4568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158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570186"/>
          </a:xfrm>
        </p:spPr>
        <p:txBody>
          <a:bodyPr>
            <a:noAutofit/>
          </a:bodyPr>
          <a:lstStyle/>
          <a:p>
            <a:r>
              <a:rPr lang="es-AR" sz="3600" u="sng" dirty="0"/>
              <a:t>Representación esquemática de las diferentes dinámicas que pueden ser utilizadas</a:t>
            </a:r>
            <a:endParaRPr lang="es-ES" sz="3600"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2636912"/>
            <a:ext cx="827083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13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a:ln/>
        </p:spPr>
        <p:style>
          <a:lnRef idx="1">
            <a:schemeClr val="accent3"/>
          </a:lnRef>
          <a:fillRef idx="3">
            <a:schemeClr val="accent3"/>
          </a:fillRef>
          <a:effectRef idx="2">
            <a:schemeClr val="accent3"/>
          </a:effectRef>
          <a:fontRef idx="minor">
            <a:schemeClr val="lt1"/>
          </a:fontRef>
        </p:style>
        <p:txBody>
          <a:bodyPr>
            <a:normAutofit/>
          </a:bodyPr>
          <a:lstStyle/>
          <a:p>
            <a:r>
              <a:rPr lang="es-ES" sz="3200" dirty="0" smtClean="0"/>
              <a:t>Propuesta de Proyecto de Forestación</a:t>
            </a:r>
            <a:endParaRPr lang="es-ES" sz="3200" dirty="0"/>
          </a:p>
        </p:txBody>
      </p:sp>
      <p:sp>
        <p:nvSpPr>
          <p:cNvPr id="3" name="2 Marcador de contenido"/>
          <p:cNvSpPr>
            <a:spLocks noGrp="1"/>
          </p:cNvSpPr>
          <p:nvPr>
            <p:ph idx="1"/>
          </p:nvPr>
        </p:nvSpPr>
        <p:spPr>
          <a:xfrm>
            <a:off x="457200" y="1196752"/>
            <a:ext cx="8229600" cy="5661248"/>
          </a:xfrm>
        </p:spPr>
        <p:txBody>
          <a:bodyPr/>
          <a:lstStyle/>
          <a:p>
            <a:r>
              <a:rPr lang="es-ES" sz="2400" dirty="0" smtClean="0"/>
              <a:t>Incremento de superficie forestal en Oasis productivos de Mendoza. </a:t>
            </a:r>
          </a:p>
          <a:p>
            <a:r>
              <a:rPr lang="es-ES" sz="2400" dirty="0" smtClean="0"/>
              <a:t>Vid como cultivo de importancia.</a:t>
            </a:r>
          </a:p>
          <a:p>
            <a:r>
              <a:rPr lang="es-ES" sz="2400" dirty="0" smtClean="0"/>
              <a:t>Utilizar el Álamo como cortina forestal.</a:t>
            </a:r>
          </a:p>
          <a:p>
            <a:endParaRPr lang="es-ES" sz="2400" dirty="0"/>
          </a:p>
          <a:p>
            <a:pPr marL="0" indent="0">
              <a:buNone/>
            </a:pPr>
            <a:endParaRPr lang="es-ES" sz="2400" dirty="0" smtClean="0"/>
          </a:p>
          <a:p>
            <a:r>
              <a:rPr lang="es-ES" sz="2400" dirty="0" smtClean="0"/>
              <a:t>Cada hectárea de viñedo estará acompañada de 200 plantas (0,28ha de álamo)                  700plantas = 1ha</a:t>
            </a:r>
          </a:p>
          <a:p>
            <a:endParaRPr lang="es-ES" sz="2400" dirty="0" smtClean="0"/>
          </a:p>
          <a:p>
            <a:pPr algn="ctr"/>
            <a:endParaRPr lang="es-ES" sz="2400" dirty="0" smtClean="0"/>
          </a:p>
          <a:p>
            <a:pPr marL="0" indent="0">
              <a:buNone/>
            </a:pPr>
            <a:endParaRPr lang="es-ES" dirty="0"/>
          </a:p>
        </p:txBody>
      </p:sp>
      <p:sp>
        <p:nvSpPr>
          <p:cNvPr id="4" name="3 Flecha abajo"/>
          <p:cNvSpPr/>
          <p:nvPr/>
        </p:nvSpPr>
        <p:spPr>
          <a:xfrm>
            <a:off x="3779912" y="2852936"/>
            <a:ext cx="504056" cy="792088"/>
          </a:xfrm>
          <a:prstGeom prst="down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sp>
        <p:nvSpPr>
          <p:cNvPr id="5" name="4 Flecha derecha"/>
          <p:cNvSpPr/>
          <p:nvPr/>
        </p:nvSpPr>
        <p:spPr>
          <a:xfrm>
            <a:off x="3187615" y="4293096"/>
            <a:ext cx="10801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6" name="5 Tabla"/>
          <p:cNvGraphicFramePr>
            <a:graphicFrameLocks noGrp="1"/>
          </p:cNvGraphicFramePr>
          <p:nvPr>
            <p:extLst>
              <p:ext uri="{D42A27DB-BD31-4B8C-83A1-F6EECF244321}">
                <p14:modId xmlns:p14="http://schemas.microsoft.com/office/powerpoint/2010/main" val="3312760397"/>
              </p:ext>
            </p:extLst>
          </p:nvPr>
        </p:nvGraphicFramePr>
        <p:xfrm>
          <a:off x="983940" y="4797152"/>
          <a:ext cx="6096000" cy="1956992"/>
        </p:xfrm>
        <a:graphic>
          <a:graphicData uri="http://schemas.openxmlformats.org/drawingml/2006/table">
            <a:tbl>
              <a:tblPr firstRow="1" bandRow="1">
                <a:tableStyleId>{5C22544A-7EE6-4342-B048-85BDC9FD1C3A}</a:tableStyleId>
              </a:tblPr>
              <a:tblGrid>
                <a:gridCol w="2032000"/>
                <a:gridCol w="2032000"/>
                <a:gridCol w="2032000"/>
              </a:tblGrid>
              <a:tr h="504056">
                <a:tc gridSpan="3">
                  <a:txBody>
                    <a:bodyPr/>
                    <a:lstStyle/>
                    <a:p>
                      <a:pPr algn="ctr"/>
                      <a:r>
                        <a:rPr lang="es-ES" dirty="0" smtClean="0"/>
                        <a:t>DATOS INICIALES (superficie cultivada)</a:t>
                      </a:r>
                      <a:endParaRPr lang="es-ES" dirty="0"/>
                    </a:p>
                  </a:txBody>
                  <a:tcPr/>
                </a:tc>
                <a:tc hMerge="1">
                  <a:txBody>
                    <a:bodyPr/>
                    <a:lstStyle/>
                    <a:p>
                      <a:pPr algn="ctr"/>
                      <a:endParaRPr lang="es-ES" dirty="0"/>
                    </a:p>
                  </a:txBody>
                  <a:tcPr/>
                </a:tc>
                <a:tc hMerge="1">
                  <a:txBody>
                    <a:bodyPr/>
                    <a:lstStyle/>
                    <a:p>
                      <a:endParaRPr lang="es-ES" dirty="0"/>
                    </a:p>
                  </a:txBody>
                  <a:tcPr/>
                </a:tc>
              </a:tr>
              <a:tr h="504056">
                <a:tc>
                  <a:txBody>
                    <a:bodyPr/>
                    <a:lstStyle/>
                    <a:p>
                      <a:endParaRPr lang="es-ES" dirty="0"/>
                    </a:p>
                  </a:txBody>
                  <a:tcPr/>
                </a:tc>
                <a:tc>
                  <a:txBody>
                    <a:bodyPr/>
                    <a:lstStyle/>
                    <a:p>
                      <a:r>
                        <a:rPr lang="es-ES" dirty="0" smtClean="0"/>
                        <a:t>VID</a:t>
                      </a:r>
                      <a:endParaRPr lang="es-ES" dirty="0"/>
                    </a:p>
                  </a:txBody>
                  <a:tcPr/>
                </a:tc>
                <a:tc>
                  <a:txBody>
                    <a:bodyPr/>
                    <a:lstStyle/>
                    <a:p>
                      <a:r>
                        <a:rPr lang="es-ES" dirty="0" smtClean="0"/>
                        <a:t>ÁLAMOS</a:t>
                      </a:r>
                      <a:endParaRPr lang="es-ES" dirty="0"/>
                    </a:p>
                  </a:txBody>
                  <a:tcPr/>
                </a:tc>
              </a:tr>
              <a:tr h="474440">
                <a:tc>
                  <a:txBody>
                    <a:bodyPr/>
                    <a:lstStyle/>
                    <a:p>
                      <a:r>
                        <a:rPr lang="es-ES" dirty="0" smtClean="0"/>
                        <a:t>Sin Proyecto</a:t>
                      </a:r>
                      <a:endParaRPr lang="es-ES" dirty="0"/>
                    </a:p>
                  </a:txBody>
                  <a:tcPr/>
                </a:tc>
                <a:tc>
                  <a:txBody>
                    <a:bodyPr/>
                    <a:lstStyle/>
                    <a:p>
                      <a:r>
                        <a:rPr lang="es-ES" dirty="0" smtClean="0"/>
                        <a:t>160.704ha</a:t>
                      </a:r>
                      <a:endParaRPr lang="es-ES" dirty="0"/>
                    </a:p>
                  </a:txBody>
                  <a:tcPr/>
                </a:tc>
                <a:tc>
                  <a:txBody>
                    <a:bodyPr/>
                    <a:lstStyle/>
                    <a:p>
                      <a:r>
                        <a:rPr lang="es-ES" dirty="0" smtClean="0"/>
                        <a:t>4087,87ha</a:t>
                      </a:r>
                      <a:endParaRPr lang="es-ES" dirty="0"/>
                    </a:p>
                  </a:txBody>
                  <a:tcPr/>
                </a:tc>
              </a:tr>
              <a:tr h="474440">
                <a:tc>
                  <a:txBody>
                    <a:bodyPr/>
                    <a:lstStyle/>
                    <a:p>
                      <a:r>
                        <a:rPr lang="es-ES" dirty="0" smtClean="0"/>
                        <a:t>Con Proyecto</a:t>
                      </a:r>
                      <a:endParaRPr lang="es-ES" dirty="0"/>
                    </a:p>
                  </a:txBody>
                  <a:tcPr/>
                </a:tc>
                <a:tc>
                  <a:txBody>
                    <a:bodyPr/>
                    <a:lstStyle/>
                    <a:p>
                      <a:r>
                        <a:rPr lang="es-ES" dirty="0" smtClean="0"/>
                        <a:t>160.704ha</a:t>
                      </a:r>
                      <a:endParaRPr lang="es-ES" dirty="0"/>
                    </a:p>
                  </a:txBody>
                  <a:tcPr/>
                </a:tc>
                <a:tc>
                  <a:txBody>
                    <a:bodyPr/>
                    <a:lstStyle/>
                    <a:p>
                      <a:r>
                        <a:rPr lang="es-ES" dirty="0" smtClean="0"/>
                        <a:t>50.049ha</a:t>
                      </a:r>
                      <a:endParaRPr lang="es-ES" dirty="0"/>
                    </a:p>
                  </a:txBody>
                  <a:tcPr/>
                </a:tc>
              </a:tr>
            </a:tbl>
          </a:graphicData>
        </a:graphic>
      </p:graphicFrame>
    </p:spTree>
    <p:extLst>
      <p:ext uri="{BB962C8B-B14F-4D97-AF65-F5344CB8AC3E}">
        <p14:creationId xmlns:p14="http://schemas.microsoft.com/office/powerpoint/2010/main" val="2056061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648072"/>
          </a:xfrm>
          <a:ln w="38100">
            <a:solidFill>
              <a:schemeClr val="accent3">
                <a:lumMod val="60000"/>
                <a:lumOff val="40000"/>
              </a:schemeClr>
            </a:solidFill>
          </a:ln>
        </p:spPr>
        <p:txBody>
          <a:bodyPr>
            <a:normAutofit fontScale="90000"/>
          </a:bodyPr>
          <a:lstStyle/>
          <a:p>
            <a:r>
              <a:rPr lang="es-ES" b="1" dirty="0" smtClean="0">
                <a:ln w="10541" cmpd="sng">
                  <a:solidFill>
                    <a:schemeClr val="accent3">
                      <a:lumMod val="75000"/>
                    </a:schemeClr>
                  </a:solidFill>
                  <a:prstDash val="solid"/>
                </a:ln>
                <a:solidFill>
                  <a:schemeClr val="accent3">
                    <a:lumMod val="75000"/>
                  </a:schemeClr>
                </a:solidFill>
              </a:rPr>
              <a:t>Supuestos</a:t>
            </a:r>
            <a:endParaRPr lang="es-ES" b="1" dirty="0">
              <a:ln w="10541" cmpd="sng">
                <a:solidFill>
                  <a:schemeClr val="accent3">
                    <a:lumMod val="75000"/>
                  </a:schemeClr>
                </a:solidFill>
                <a:prstDash val="solid"/>
              </a:ln>
              <a:solidFill>
                <a:schemeClr val="accent3">
                  <a:lumMod val="75000"/>
                </a:schemeClr>
              </a:solidFill>
            </a:endParaRPr>
          </a:p>
        </p:txBody>
      </p:sp>
      <p:sp>
        <p:nvSpPr>
          <p:cNvPr id="3" name="2 Marcador de contenido"/>
          <p:cNvSpPr>
            <a:spLocks noGrp="1"/>
          </p:cNvSpPr>
          <p:nvPr>
            <p:ph idx="1"/>
          </p:nvPr>
        </p:nvSpPr>
        <p:spPr>
          <a:xfrm>
            <a:off x="457200" y="1196752"/>
            <a:ext cx="8229600" cy="4929411"/>
          </a:xfrm>
          <a:ln w="28575">
            <a:solidFill>
              <a:schemeClr val="accent3">
                <a:lumMod val="60000"/>
                <a:lumOff val="40000"/>
              </a:schemeClr>
            </a:solidFill>
          </a:ln>
        </p:spPr>
        <p:txBody>
          <a:bodyPr>
            <a:normAutofit/>
          </a:bodyPr>
          <a:lstStyle/>
          <a:p>
            <a:r>
              <a:rPr lang="es-ES" dirty="0" smtClean="0"/>
              <a:t>No hay variación en la superficie de vid</a:t>
            </a:r>
          </a:p>
          <a:p>
            <a:r>
              <a:rPr lang="es-VE" dirty="0"/>
              <a:t>El manejo </a:t>
            </a:r>
            <a:r>
              <a:rPr lang="es-VE" dirty="0" smtClean="0"/>
              <a:t>de los cultivos </a:t>
            </a:r>
            <a:r>
              <a:rPr lang="es-VE" dirty="0"/>
              <a:t>se hace en toda la superficie de la misma forma</a:t>
            </a:r>
            <a:r>
              <a:rPr lang="es-VE" dirty="0" smtClean="0"/>
              <a:t>.</a:t>
            </a:r>
          </a:p>
          <a:p>
            <a:r>
              <a:rPr lang="es-VE" dirty="0"/>
              <a:t>No hay cultivos de vid acompañado de cortinas forestales.</a:t>
            </a:r>
            <a:endParaRPr lang="es-ES" dirty="0"/>
          </a:p>
          <a:p>
            <a:r>
              <a:rPr lang="es-VE" dirty="0"/>
              <a:t>El </a:t>
            </a:r>
            <a:r>
              <a:rPr lang="es-VE" dirty="0" smtClean="0"/>
              <a:t>dato de superficie registrado </a:t>
            </a:r>
            <a:r>
              <a:rPr lang="es-VE" dirty="0"/>
              <a:t>como forestales de álamos en la </a:t>
            </a:r>
            <a:r>
              <a:rPr lang="es-VE" dirty="0" smtClean="0"/>
              <a:t>DPF </a:t>
            </a:r>
            <a:r>
              <a:rPr lang="es-VE" dirty="0"/>
              <a:t>del </a:t>
            </a:r>
            <a:r>
              <a:rPr lang="es-VE" dirty="0" err="1" smtClean="0"/>
              <a:t>MAGyP</a:t>
            </a:r>
            <a:r>
              <a:rPr lang="es-VE" dirty="0" smtClean="0"/>
              <a:t>, </a:t>
            </a:r>
            <a:r>
              <a:rPr lang="es-VE" dirty="0"/>
              <a:t>es el total de forestales existentes en la provincia.</a:t>
            </a:r>
            <a:endParaRPr lang="es-ES" dirty="0"/>
          </a:p>
          <a:p>
            <a:endParaRPr lang="es-ES" dirty="0"/>
          </a:p>
          <a:p>
            <a:endParaRPr lang="es-ES" dirty="0"/>
          </a:p>
        </p:txBody>
      </p:sp>
    </p:spTree>
    <p:extLst>
      <p:ext uri="{BB962C8B-B14F-4D97-AF65-F5344CB8AC3E}">
        <p14:creationId xmlns:p14="http://schemas.microsoft.com/office/powerpoint/2010/main" val="2723763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88640"/>
            <a:ext cx="8229600" cy="864096"/>
          </a:xfrm>
          <a:ln w="38100">
            <a:solidFill>
              <a:schemeClr val="accent3">
                <a:lumMod val="60000"/>
                <a:lumOff val="40000"/>
              </a:schemeClr>
            </a:solidFill>
          </a:ln>
          <a:effectLst>
            <a:outerShdw blurRad="44450" dist="27940" dir="5400000" algn="ctr">
              <a:srgbClr val="000000">
                <a:alpha val="32000"/>
              </a:srgbClr>
            </a:outerShdw>
          </a:effectLst>
        </p:spPr>
        <p:txBody>
          <a:bodyPr>
            <a:noAutofit/>
          </a:bodyPr>
          <a:lstStyle/>
          <a:p>
            <a:r>
              <a:rPr lang="es-ES" sz="3600" b="1" dirty="0" smtClean="0">
                <a:ln w="10541" cmpd="sng">
                  <a:solidFill>
                    <a:schemeClr val="accent3">
                      <a:lumMod val="75000"/>
                    </a:schemeClr>
                  </a:solidFill>
                  <a:prstDash val="solid"/>
                </a:ln>
                <a:solidFill>
                  <a:schemeClr val="accent3">
                    <a:lumMod val="75000"/>
                  </a:schemeClr>
                </a:solidFill>
              </a:rPr>
              <a:t>INTRODUCCION</a:t>
            </a:r>
            <a:endParaRPr lang="es-ES" sz="3600" b="1" dirty="0">
              <a:ln w="10541" cmpd="sng">
                <a:solidFill>
                  <a:schemeClr val="accent3">
                    <a:lumMod val="75000"/>
                  </a:schemeClr>
                </a:solidFill>
                <a:prstDash val="solid"/>
              </a:ln>
              <a:solidFill>
                <a:schemeClr val="accent3">
                  <a:lumMod val="75000"/>
                </a:schemeClr>
              </a:solidFill>
            </a:endParaRPr>
          </a:p>
        </p:txBody>
      </p:sp>
      <p:sp>
        <p:nvSpPr>
          <p:cNvPr id="5" name="2 Marcador de contenido"/>
          <p:cNvSpPr>
            <a:spLocks noGrp="1"/>
          </p:cNvSpPr>
          <p:nvPr>
            <p:ph idx="1"/>
          </p:nvPr>
        </p:nvSpPr>
        <p:spPr>
          <a:xfrm>
            <a:off x="457200" y="1268760"/>
            <a:ext cx="8229600" cy="5328591"/>
          </a:xfrm>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pPr marL="0" indent="0" algn="ctr">
              <a:buNone/>
            </a:pPr>
            <a:endParaRPr lang="es-AR" dirty="0" smtClean="0"/>
          </a:p>
          <a:p>
            <a:pPr marL="0" indent="0" algn="ctr">
              <a:buNone/>
            </a:pPr>
            <a:endParaRPr lang="es-AR" dirty="0" smtClean="0"/>
          </a:p>
          <a:p>
            <a:pPr marL="0" indent="0" algn="ctr">
              <a:buNone/>
            </a:pPr>
            <a:endParaRPr lang="es-AR" dirty="0"/>
          </a:p>
          <a:p>
            <a:pPr marL="0" indent="0" algn="ctr">
              <a:buNone/>
            </a:pPr>
            <a:endParaRPr lang="es-AR" dirty="0" smtClean="0"/>
          </a:p>
        </p:txBody>
      </p:sp>
      <p:sp>
        <p:nvSpPr>
          <p:cNvPr id="6" name="5 CuadroTexto"/>
          <p:cNvSpPr txBox="1"/>
          <p:nvPr/>
        </p:nvSpPr>
        <p:spPr>
          <a:xfrm>
            <a:off x="465789" y="2708920"/>
            <a:ext cx="2880320" cy="461665"/>
          </a:xfrm>
          <a:prstGeom prst="rect">
            <a:avLst/>
          </a:prstGeom>
          <a:ln w="28575">
            <a:solidFill>
              <a:schemeClr val="accent3">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dirty="0"/>
              <a:t>Balance de Carbono</a:t>
            </a:r>
          </a:p>
        </p:txBody>
      </p:sp>
      <p:sp>
        <p:nvSpPr>
          <p:cNvPr id="7" name="6 CuadroTexto"/>
          <p:cNvSpPr txBox="1"/>
          <p:nvPr/>
        </p:nvSpPr>
        <p:spPr>
          <a:xfrm>
            <a:off x="5563433" y="2147799"/>
            <a:ext cx="1368152" cy="369332"/>
          </a:xfrm>
          <a:prstGeom prst="rect">
            <a:avLst/>
          </a:prstGeom>
          <a:noFill/>
          <a:ln>
            <a:solidFill>
              <a:schemeClr val="accent3">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s-ES" dirty="0" smtClean="0"/>
              <a:t>FUENTE</a:t>
            </a:r>
            <a:endParaRPr lang="es-ES" dirty="0"/>
          </a:p>
        </p:txBody>
      </p:sp>
      <p:sp>
        <p:nvSpPr>
          <p:cNvPr id="8" name="7 CuadroTexto"/>
          <p:cNvSpPr txBox="1"/>
          <p:nvPr/>
        </p:nvSpPr>
        <p:spPr>
          <a:xfrm>
            <a:off x="5603036" y="3469650"/>
            <a:ext cx="1332148" cy="369332"/>
          </a:xfrm>
          <a:prstGeom prst="rect">
            <a:avLst/>
          </a:prstGeom>
          <a:noFill/>
          <a:ln>
            <a:solidFill>
              <a:schemeClr val="accent3">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s-ES" dirty="0" smtClean="0"/>
              <a:t>SUMIDERO</a:t>
            </a:r>
            <a:endParaRPr lang="es-ES" dirty="0"/>
          </a:p>
        </p:txBody>
      </p:sp>
      <p:cxnSp>
        <p:nvCxnSpPr>
          <p:cNvPr id="10" name="9 Conector recto de flecha"/>
          <p:cNvCxnSpPr>
            <a:stCxn id="6" idx="3"/>
          </p:cNvCxnSpPr>
          <p:nvPr/>
        </p:nvCxnSpPr>
        <p:spPr>
          <a:xfrm flipV="1">
            <a:off x="3346109" y="2332465"/>
            <a:ext cx="2217324" cy="607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6" idx="3"/>
          </p:cNvCxnSpPr>
          <p:nvPr/>
        </p:nvCxnSpPr>
        <p:spPr>
          <a:xfrm>
            <a:off x="3346109" y="2939753"/>
            <a:ext cx="2253328" cy="714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1 CuadroTexto"/>
          <p:cNvSpPr txBox="1"/>
          <p:nvPr/>
        </p:nvSpPr>
        <p:spPr>
          <a:xfrm>
            <a:off x="539552" y="1484784"/>
            <a:ext cx="5025636" cy="738664"/>
          </a:xfrm>
          <a:prstGeom prst="rect">
            <a:avLst/>
          </a:prstGeom>
          <a:noFill/>
        </p:spPr>
        <p:txBody>
          <a:bodyPr wrap="square" rtlCol="0">
            <a:spAutoFit/>
          </a:bodyPr>
          <a:lstStyle/>
          <a:p>
            <a:pPr marL="342900" indent="-342900">
              <a:buFont typeface="Arial" pitchFamily="34" charset="0"/>
              <a:buChar char="•"/>
            </a:pPr>
            <a:r>
              <a:rPr lang="es-ES" sz="2400" dirty="0" smtClean="0"/>
              <a:t>Herramienta de balance de Carbono</a:t>
            </a:r>
          </a:p>
          <a:p>
            <a:endParaRPr lang="es-ES" dirty="0"/>
          </a:p>
        </p:txBody>
      </p:sp>
      <p:cxnSp>
        <p:nvCxnSpPr>
          <p:cNvPr id="13" name="12 Conector recto de flecha"/>
          <p:cNvCxnSpPr/>
          <p:nvPr/>
        </p:nvCxnSpPr>
        <p:spPr>
          <a:xfrm>
            <a:off x="1905949" y="3201943"/>
            <a:ext cx="0" cy="1019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645809" y="4221088"/>
            <a:ext cx="2520280" cy="369332"/>
          </a:xfrm>
          <a:prstGeom prst="rect">
            <a:avLst/>
          </a:prstGeom>
          <a:noFill/>
          <a:ln>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S" dirty="0" smtClean="0"/>
              <a:t>Existencias de Carbono</a:t>
            </a:r>
            <a:endParaRPr lang="es-ES" dirty="0"/>
          </a:p>
        </p:txBody>
      </p:sp>
      <p:sp>
        <p:nvSpPr>
          <p:cNvPr id="3" name="2 CuadroTexto"/>
          <p:cNvSpPr txBox="1"/>
          <p:nvPr/>
        </p:nvSpPr>
        <p:spPr>
          <a:xfrm>
            <a:off x="539552" y="5517231"/>
            <a:ext cx="2626537" cy="461665"/>
          </a:xfrm>
          <a:prstGeom prst="rect">
            <a:avLst/>
          </a:prstGeom>
          <a:noFill/>
        </p:spPr>
        <p:txBody>
          <a:bodyPr wrap="square" rtlCol="0">
            <a:spAutoFit/>
          </a:bodyPr>
          <a:lstStyle/>
          <a:p>
            <a:pPr marL="285750" indent="-285750">
              <a:buFont typeface="Arial" pitchFamily="34" charset="0"/>
              <a:buChar char="•"/>
            </a:pPr>
            <a:r>
              <a:rPr lang="es-ES" sz="2400" dirty="0" smtClean="0"/>
              <a:t>CO</a:t>
            </a:r>
            <a:r>
              <a:rPr lang="es-ES" dirty="0" smtClean="0"/>
              <a:t>2</a:t>
            </a:r>
            <a:r>
              <a:rPr lang="es-ES" sz="2400" dirty="0" smtClean="0"/>
              <a:t> equivalente</a:t>
            </a:r>
            <a:endParaRPr lang="es-ES" sz="2400" dirty="0"/>
          </a:p>
        </p:txBody>
      </p:sp>
      <p:cxnSp>
        <p:nvCxnSpPr>
          <p:cNvPr id="11" name="10 Conector recto de flecha"/>
          <p:cNvCxnSpPr>
            <a:stCxn id="3" idx="3"/>
          </p:cNvCxnSpPr>
          <p:nvPr/>
        </p:nvCxnSpPr>
        <p:spPr>
          <a:xfrm flipV="1">
            <a:off x="3166089" y="5748063"/>
            <a:ext cx="75783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4123273" y="5286399"/>
            <a:ext cx="4248472" cy="1323439"/>
          </a:xfrm>
          <a:prstGeom prst="rect">
            <a:avLst/>
          </a:prstGeom>
          <a:noFill/>
        </p:spPr>
        <p:txBody>
          <a:bodyPr wrap="square" rtlCol="0">
            <a:spAutoFit/>
          </a:bodyPr>
          <a:lstStyle/>
          <a:p>
            <a:r>
              <a:rPr lang="es-ES" sz="2000" dirty="0"/>
              <a:t> M</a:t>
            </a:r>
            <a:r>
              <a:rPr lang="es-ES" sz="2000" dirty="0" smtClean="0"/>
              <a:t>edida </a:t>
            </a:r>
            <a:r>
              <a:rPr lang="es-ES" sz="2000" dirty="0"/>
              <a:t>utilizada para comparar diferentes gases de efecto invernadero basada en su potencial de calentamiento global</a:t>
            </a:r>
          </a:p>
        </p:txBody>
      </p:sp>
    </p:spTree>
    <p:extLst>
      <p:ext uri="{BB962C8B-B14F-4D97-AF65-F5344CB8AC3E}">
        <p14:creationId xmlns:p14="http://schemas.microsoft.com/office/powerpoint/2010/main" val="2432797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435280" cy="792088"/>
          </a:xfrm>
          <a:ln w="38100">
            <a:solidFill>
              <a:schemeClr val="accent3">
                <a:lumMod val="60000"/>
                <a:lumOff val="40000"/>
              </a:schemeClr>
            </a:solidFill>
          </a:ln>
        </p:spPr>
        <p:txBody>
          <a:bodyPr>
            <a:normAutofit fontScale="90000"/>
          </a:bodyPr>
          <a:lstStyle/>
          <a:p>
            <a:r>
              <a:rPr lang="es-VE" b="1" dirty="0">
                <a:ln w="10541" cmpd="sng">
                  <a:solidFill>
                    <a:schemeClr val="accent3">
                      <a:lumMod val="75000"/>
                    </a:schemeClr>
                  </a:solidFill>
                  <a:prstDash val="solid"/>
                </a:ln>
                <a:solidFill>
                  <a:schemeClr val="accent3">
                    <a:lumMod val="75000"/>
                  </a:schemeClr>
                </a:solidFill>
              </a:rPr>
              <a:t>Aplicación de la Herramienta EX</a:t>
            </a:r>
            <a:r>
              <a:rPr lang="es-VE" b="1" dirty="0">
                <a:ln w="10541" cmpd="sng">
                  <a:solidFill>
                    <a:schemeClr val="accent3">
                      <a:lumMod val="75000"/>
                    </a:schemeClr>
                  </a:solidFill>
                  <a:prstDash val="solid"/>
                </a:ln>
                <a:solidFill>
                  <a:schemeClr val="accent3">
                    <a:lumMod val="75000"/>
                  </a:schemeClr>
                </a:solidFill>
                <a:sym typeface="Symbol"/>
              </a:rPr>
              <a:t></a:t>
            </a:r>
            <a:r>
              <a:rPr lang="es-VE" b="1" dirty="0">
                <a:ln w="10541" cmpd="sng">
                  <a:solidFill>
                    <a:schemeClr val="accent3">
                      <a:lumMod val="75000"/>
                    </a:schemeClr>
                  </a:solidFill>
                  <a:prstDash val="solid"/>
                </a:ln>
                <a:solidFill>
                  <a:schemeClr val="accent3">
                    <a:lumMod val="75000"/>
                  </a:schemeClr>
                </a:solidFill>
              </a:rPr>
              <a:t>ACT </a:t>
            </a:r>
            <a:endParaRPr lang="es-ES" b="1" dirty="0">
              <a:ln w="10541" cmpd="sng">
                <a:solidFill>
                  <a:schemeClr val="accent3">
                    <a:lumMod val="75000"/>
                  </a:schemeClr>
                </a:solidFill>
                <a:prstDash val="solid"/>
              </a:ln>
              <a:solidFill>
                <a:schemeClr val="accent3">
                  <a:lumMod val="75000"/>
                </a:schemeClr>
              </a:solidFill>
            </a:endParaRPr>
          </a:p>
        </p:txBody>
      </p:sp>
      <p:sp>
        <p:nvSpPr>
          <p:cNvPr id="3" name="2 Marcador de contenido"/>
          <p:cNvSpPr>
            <a:spLocks noGrp="1"/>
          </p:cNvSpPr>
          <p:nvPr>
            <p:ph idx="1"/>
          </p:nvPr>
        </p:nvSpPr>
        <p:spPr>
          <a:xfrm>
            <a:off x="457200" y="908720"/>
            <a:ext cx="8686800" cy="5949280"/>
          </a:xfrm>
        </p:spPr>
        <p:txBody>
          <a:bodyPr>
            <a:normAutofit/>
          </a:bodyPr>
          <a:lstStyle/>
          <a:p>
            <a:pPr marL="0" indent="0">
              <a:buNone/>
            </a:pPr>
            <a:r>
              <a:rPr lang="es-ES" sz="2800" u="sng" dirty="0" smtClean="0"/>
              <a:t>MODULO DESCRIPCION</a:t>
            </a:r>
            <a:endParaRPr lang="es-ES" sz="2800" u="sng" dirty="0"/>
          </a:p>
          <a:p>
            <a:pPr>
              <a:buFontTx/>
              <a:buChar char="-"/>
            </a:pPr>
            <a:r>
              <a:rPr lang="es-VE" sz="2800" dirty="0" smtClean="0"/>
              <a:t>Nombre </a:t>
            </a:r>
            <a:r>
              <a:rPr lang="es-VE" sz="2800" dirty="0"/>
              <a:t>del </a:t>
            </a:r>
            <a:r>
              <a:rPr lang="es-VE" sz="2800" dirty="0" smtClean="0"/>
              <a:t>proyecto</a:t>
            </a:r>
          </a:p>
          <a:p>
            <a:pPr>
              <a:buFontTx/>
              <a:buChar char="-"/>
            </a:pPr>
            <a:r>
              <a:rPr lang="es-VE" sz="2800" dirty="0" smtClean="0"/>
              <a:t>Continente</a:t>
            </a:r>
          </a:p>
          <a:p>
            <a:pPr>
              <a:buFontTx/>
              <a:buChar char="-"/>
            </a:pPr>
            <a:r>
              <a:rPr lang="es-VE" sz="2800" dirty="0" smtClean="0"/>
              <a:t>Clima</a:t>
            </a:r>
          </a:p>
          <a:p>
            <a:pPr>
              <a:buFontTx/>
              <a:buChar char="-"/>
            </a:pPr>
            <a:r>
              <a:rPr lang="es-VE" sz="2800" dirty="0" smtClean="0"/>
              <a:t>Humedad</a:t>
            </a:r>
          </a:p>
          <a:p>
            <a:pPr>
              <a:buFontTx/>
              <a:buChar char="-"/>
            </a:pPr>
            <a:r>
              <a:rPr lang="es-VE" sz="2800" dirty="0" smtClean="0"/>
              <a:t>Suelo </a:t>
            </a:r>
          </a:p>
          <a:p>
            <a:pPr>
              <a:buFontTx/>
              <a:buChar char="-"/>
            </a:pPr>
            <a:r>
              <a:rPr lang="es-VE" sz="2800" dirty="0" smtClean="0"/>
              <a:t>Duración </a:t>
            </a:r>
            <a:r>
              <a:rPr lang="es-VE" sz="2800" dirty="0"/>
              <a:t>del </a:t>
            </a:r>
            <a:r>
              <a:rPr lang="es-VE" sz="2800" dirty="0" smtClean="0"/>
              <a:t>proyecto</a:t>
            </a:r>
          </a:p>
          <a:p>
            <a:pPr marL="0" indent="0">
              <a:buNone/>
            </a:pPr>
            <a:r>
              <a:rPr lang="es-VE" sz="2800" u="sng" dirty="0" smtClean="0"/>
              <a:t>MODULO </a:t>
            </a:r>
            <a:r>
              <a:rPr lang="es-VE" sz="2800" u="sng" dirty="0"/>
              <a:t>CAMBIO DE USO DE LA TIERRA</a:t>
            </a:r>
            <a:endParaRPr lang="es-ES" sz="2800" u="sng" dirty="0"/>
          </a:p>
          <a:p>
            <a:pPr marL="0" indent="0">
              <a:buNone/>
            </a:pPr>
            <a:r>
              <a:rPr lang="es-VE" sz="2800" dirty="0"/>
              <a:t>- </a:t>
            </a:r>
            <a:r>
              <a:rPr lang="es-VE" sz="2800" dirty="0" smtClean="0"/>
              <a:t>  Descripción </a:t>
            </a:r>
            <a:r>
              <a:rPr lang="es-VE" sz="2800" dirty="0"/>
              <a:t>de los cambios del uso de las tierras  </a:t>
            </a:r>
            <a:endParaRPr lang="es-ES" sz="2800" dirty="0"/>
          </a:p>
          <a:p>
            <a:pPr>
              <a:buFontTx/>
              <a:buChar char="-"/>
            </a:pPr>
            <a:r>
              <a:rPr lang="es-VE" sz="2800" dirty="0" smtClean="0"/>
              <a:t>Las </a:t>
            </a:r>
            <a:r>
              <a:rPr lang="es-VE" sz="2800" dirty="0"/>
              <a:t>superficies de tierra implicadas y las emisiones de GEI </a:t>
            </a:r>
            <a:r>
              <a:rPr lang="es-VE" sz="2800" dirty="0" smtClean="0"/>
              <a:t>correspondientes</a:t>
            </a:r>
            <a:endParaRPr lang="es-ES" sz="2800" dirty="0"/>
          </a:p>
          <a:p>
            <a:pPr marL="0" indent="0">
              <a:buNone/>
            </a:pPr>
            <a:r>
              <a:rPr lang="es-VE" sz="1800" dirty="0" smtClean="0">
                <a:hlinkClick r:id="rId2" action="ppaction://hlinkfile"/>
              </a:rPr>
              <a:t>final\EX-ACT_2012_ES.xlsx</a:t>
            </a:r>
            <a:endParaRPr lang="es-VE" sz="1800" dirty="0"/>
          </a:p>
          <a:p>
            <a:pPr marL="0" indent="0">
              <a:buNone/>
            </a:pPr>
            <a:endParaRPr lang="es-ES" sz="2800" dirty="0"/>
          </a:p>
          <a:p>
            <a:pPr marL="0" indent="0">
              <a:buNone/>
            </a:pPr>
            <a:endParaRPr lang="es-ES" sz="2800" dirty="0"/>
          </a:p>
        </p:txBody>
      </p:sp>
    </p:spTree>
    <p:extLst>
      <p:ext uri="{BB962C8B-B14F-4D97-AF65-F5344CB8AC3E}">
        <p14:creationId xmlns:p14="http://schemas.microsoft.com/office/powerpoint/2010/main" val="2847952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pPr marL="0" indent="0">
              <a:buNone/>
            </a:pPr>
            <a:r>
              <a:rPr lang="es-VE" dirty="0" smtClean="0"/>
              <a:t> </a:t>
            </a:r>
            <a:r>
              <a:rPr lang="es-VE" sz="2800" u="sng" dirty="0"/>
              <a:t>MODULO DE CULTIVOS PERENNES</a:t>
            </a:r>
            <a:endParaRPr lang="es-ES" sz="2800" u="sng" dirty="0"/>
          </a:p>
          <a:p>
            <a:pPr marL="0" indent="0">
              <a:buNone/>
            </a:pPr>
            <a:r>
              <a:rPr lang="es-VE" sz="2800" b="1" dirty="0"/>
              <a:t>Potencial de Mitigación: </a:t>
            </a:r>
            <a:endParaRPr lang="es-ES" sz="2800" dirty="0"/>
          </a:p>
          <a:p>
            <a:r>
              <a:rPr lang="es-VE" sz="2800" dirty="0"/>
              <a:t>Áreas: </a:t>
            </a:r>
            <a:r>
              <a:rPr lang="es-VE" sz="2800" dirty="0" smtClean="0"/>
              <a:t>cultivo </a:t>
            </a:r>
            <a:r>
              <a:rPr lang="es-VE" sz="2800" dirty="0"/>
              <a:t>de vid (160.704ha.) y </a:t>
            </a:r>
            <a:r>
              <a:rPr lang="es-VE" sz="2800" dirty="0" smtClean="0"/>
              <a:t>cultivo </a:t>
            </a:r>
            <a:r>
              <a:rPr lang="es-VE" sz="2800" dirty="0"/>
              <a:t>de álamos (4.087,87ha.).</a:t>
            </a:r>
            <a:endParaRPr lang="es-ES" sz="2800" dirty="0"/>
          </a:p>
          <a:p>
            <a:r>
              <a:rPr lang="es-VE" sz="2800" dirty="0"/>
              <a:t>En la situación con proyecto el sistema </a:t>
            </a:r>
            <a:r>
              <a:rPr lang="es-VE" sz="2800" dirty="0" smtClean="0"/>
              <a:t>P3 corresponde </a:t>
            </a:r>
            <a:r>
              <a:rPr lang="es-VE" sz="2800" dirty="0"/>
              <a:t>al cambio de uso de la tierra (45.961ha). </a:t>
            </a:r>
            <a:endParaRPr lang="es-VE" sz="2800" dirty="0" smtClean="0"/>
          </a:p>
          <a:p>
            <a:pPr marL="0" indent="0">
              <a:buNone/>
            </a:pPr>
            <a:endParaRPr lang="es-VE" dirty="0"/>
          </a:p>
          <a:p>
            <a:pPr marL="0" indent="0">
              <a:buNone/>
            </a:pPr>
            <a:r>
              <a:rPr lang="es-VE" dirty="0" smtClean="0"/>
              <a:t>                                                                          </a:t>
            </a:r>
          </a:p>
          <a:p>
            <a:pPr marL="0" indent="0">
              <a:buNone/>
            </a:pPr>
            <a:endParaRPr lang="es-VE" sz="2800" dirty="0" smtClean="0"/>
          </a:p>
          <a:p>
            <a:pPr marL="0" indent="0">
              <a:buNone/>
            </a:pPr>
            <a:endParaRPr lang="es-VE" sz="2800" dirty="0" smtClean="0"/>
          </a:p>
          <a:p>
            <a:pPr marL="0" indent="0">
              <a:buNone/>
            </a:pPr>
            <a:r>
              <a:rPr lang="es-VE" sz="2800" dirty="0" smtClean="0"/>
              <a:t>Signo negativo: </a:t>
            </a:r>
            <a:r>
              <a:rPr lang="es-VE" sz="2800" dirty="0"/>
              <a:t>indica que el componente crea un sumidero de GEI, la situación con proyecto emite menos que la situación sin proyecto</a:t>
            </a:r>
            <a:endParaRPr lang="es-ES" sz="2800" dirty="0"/>
          </a:p>
        </p:txBody>
      </p:sp>
      <p:graphicFrame>
        <p:nvGraphicFramePr>
          <p:cNvPr id="4" name="3 Tabla"/>
          <p:cNvGraphicFramePr>
            <a:graphicFrameLocks noGrp="1"/>
          </p:cNvGraphicFramePr>
          <p:nvPr>
            <p:extLst>
              <p:ext uri="{D42A27DB-BD31-4B8C-83A1-F6EECF244321}">
                <p14:modId xmlns:p14="http://schemas.microsoft.com/office/powerpoint/2010/main" val="2751544729"/>
              </p:ext>
            </p:extLst>
          </p:nvPr>
        </p:nvGraphicFramePr>
        <p:xfrm>
          <a:off x="611561" y="3356993"/>
          <a:ext cx="6456039" cy="1472559"/>
        </p:xfrm>
        <a:graphic>
          <a:graphicData uri="http://schemas.openxmlformats.org/drawingml/2006/table">
            <a:tbl>
              <a:tblPr firstRow="1" bandRow="1">
                <a:tableStyleId>{5C22544A-7EE6-4342-B048-85BDC9FD1C3A}</a:tableStyleId>
              </a:tblPr>
              <a:tblGrid>
                <a:gridCol w="2152013"/>
                <a:gridCol w="2152013"/>
                <a:gridCol w="2152013"/>
              </a:tblGrid>
              <a:tr h="490853">
                <a:tc gridSpan="2">
                  <a:txBody>
                    <a:bodyPr/>
                    <a:lstStyle/>
                    <a:p>
                      <a:r>
                        <a:rPr lang="es-ES" dirty="0" smtClean="0"/>
                        <a:t>Balance</a:t>
                      </a:r>
                      <a:endParaRPr lang="es-ES" dirty="0"/>
                    </a:p>
                  </a:txBody>
                  <a:tcPr/>
                </a:tc>
                <a:tc hMerge="1">
                  <a:txBody>
                    <a:bodyPr/>
                    <a:lstStyle/>
                    <a:p>
                      <a:endParaRPr lang="es-ES" dirty="0"/>
                    </a:p>
                  </a:txBody>
                  <a:tcPr/>
                </a:tc>
                <a:tc>
                  <a:txBody>
                    <a:bodyPr/>
                    <a:lstStyle/>
                    <a:p>
                      <a:r>
                        <a:rPr lang="es-ES" dirty="0" smtClean="0"/>
                        <a:t>Diferencia</a:t>
                      </a:r>
                      <a:endParaRPr lang="es-ES" dirty="0"/>
                    </a:p>
                  </a:txBody>
                  <a:tcPr/>
                </a:tc>
              </a:tr>
              <a:tr h="490853">
                <a:tc>
                  <a:txBody>
                    <a:bodyPr/>
                    <a:lstStyle/>
                    <a:p>
                      <a:r>
                        <a:rPr lang="es-ES" dirty="0" smtClean="0"/>
                        <a:t>Sin Proyecto</a:t>
                      </a:r>
                      <a:endParaRPr lang="es-ES" dirty="0"/>
                    </a:p>
                  </a:txBody>
                  <a:tcPr/>
                </a:tc>
                <a:tc>
                  <a:txBody>
                    <a:bodyPr/>
                    <a:lstStyle/>
                    <a:p>
                      <a:r>
                        <a:rPr lang="es-VE" dirty="0" smtClean="0"/>
                        <a:t>-652.576 tn CO</a:t>
                      </a:r>
                      <a:r>
                        <a:rPr lang="es-VE" baseline="-25000" dirty="0" smtClean="0"/>
                        <a:t>2 </a:t>
                      </a:r>
                      <a:endParaRPr lang="es-ES" dirty="0"/>
                    </a:p>
                  </a:txBody>
                  <a:tcPr/>
                </a:tc>
                <a:tc rowSpan="2">
                  <a:txBody>
                    <a:bodyPr/>
                    <a:lstStyle/>
                    <a:p>
                      <a:pPr algn="ctr"/>
                      <a:endParaRPr lang="es-VE" dirty="0" smtClean="0"/>
                    </a:p>
                    <a:p>
                      <a:pPr algn="ctr"/>
                      <a:r>
                        <a:rPr lang="es-VE" dirty="0" smtClean="0"/>
                        <a:t>-3.882.785tn CO</a:t>
                      </a:r>
                      <a:r>
                        <a:rPr lang="es-VE" baseline="-25000" dirty="0" smtClean="0"/>
                        <a:t>2</a:t>
                      </a:r>
                      <a:endParaRPr lang="es-ES" dirty="0"/>
                    </a:p>
                  </a:txBody>
                  <a:tcPr/>
                </a:tc>
              </a:tr>
              <a:tr h="490853">
                <a:tc>
                  <a:txBody>
                    <a:bodyPr/>
                    <a:lstStyle/>
                    <a:p>
                      <a:r>
                        <a:rPr lang="es-ES" dirty="0" smtClean="0"/>
                        <a:t>Con Proyecto</a:t>
                      </a:r>
                      <a:endParaRPr lang="es-ES" dirty="0"/>
                    </a:p>
                  </a:txBody>
                  <a:tcPr/>
                </a:tc>
                <a:tc>
                  <a:txBody>
                    <a:bodyPr/>
                    <a:lstStyle/>
                    <a:p>
                      <a:r>
                        <a:rPr lang="es-VE" dirty="0" smtClean="0"/>
                        <a:t>-4.535.361tn CO</a:t>
                      </a:r>
                      <a:r>
                        <a:rPr lang="es-VE" baseline="-25000" dirty="0" smtClean="0"/>
                        <a:t>2 </a:t>
                      </a:r>
                      <a:endParaRPr lang="es-ES" dirty="0"/>
                    </a:p>
                  </a:txBody>
                  <a:tcPr/>
                </a:tc>
                <a:tc vMerge="1">
                  <a:txBody>
                    <a:bodyPr/>
                    <a:lstStyle/>
                    <a:p>
                      <a:endParaRPr lang="es-ES" dirty="0"/>
                    </a:p>
                  </a:txBody>
                  <a:tcPr/>
                </a:tc>
              </a:tr>
            </a:tbl>
          </a:graphicData>
        </a:graphic>
      </p:graphicFrame>
      <p:sp>
        <p:nvSpPr>
          <p:cNvPr id="2" name="1 CuadroTexto"/>
          <p:cNvSpPr txBox="1"/>
          <p:nvPr/>
        </p:nvSpPr>
        <p:spPr>
          <a:xfrm>
            <a:off x="6444208" y="6257835"/>
            <a:ext cx="2689804" cy="646331"/>
          </a:xfrm>
          <a:prstGeom prst="rect">
            <a:avLst/>
          </a:prstGeom>
          <a:noFill/>
        </p:spPr>
        <p:txBody>
          <a:bodyPr wrap="square" rtlCol="0">
            <a:spAutoFit/>
          </a:bodyPr>
          <a:lstStyle/>
          <a:p>
            <a:r>
              <a:rPr lang="es-VE" dirty="0" smtClean="0">
                <a:hlinkClick r:id="rId2" action="ppaction://hlinkfile"/>
              </a:rPr>
              <a:t>EX-ACT_2012_ES.xlsx</a:t>
            </a:r>
            <a:endParaRPr lang="es-VE" dirty="0"/>
          </a:p>
          <a:p>
            <a:endParaRPr lang="es-ES" dirty="0"/>
          </a:p>
        </p:txBody>
      </p:sp>
    </p:spTree>
    <p:extLst>
      <p:ext uri="{BB962C8B-B14F-4D97-AF65-F5344CB8AC3E}">
        <p14:creationId xmlns:p14="http://schemas.microsoft.com/office/powerpoint/2010/main" val="1135557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pPr marL="0" indent="0">
              <a:buNone/>
            </a:pPr>
            <a:endParaRPr lang="es-VE" u="sng" dirty="0" smtClean="0"/>
          </a:p>
          <a:p>
            <a:pPr marL="0" indent="0">
              <a:buNone/>
            </a:pPr>
            <a:r>
              <a:rPr lang="es-VE" u="sng" dirty="0" smtClean="0"/>
              <a:t>MODULO INSUMOS</a:t>
            </a:r>
          </a:p>
          <a:p>
            <a:pPr marL="0" indent="0">
              <a:buNone/>
            </a:pPr>
            <a:endParaRPr lang="es-ES" dirty="0"/>
          </a:p>
          <a:p>
            <a:r>
              <a:rPr lang="es-AR" dirty="0"/>
              <a:t>E</a:t>
            </a:r>
            <a:r>
              <a:rPr lang="es-AR" dirty="0" smtClean="0"/>
              <a:t>misiones </a:t>
            </a:r>
            <a:r>
              <a:rPr lang="es-AR" dirty="0"/>
              <a:t>de </a:t>
            </a:r>
            <a:r>
              <a:rPr lang="es-AR" dirty="0" smtClean="0"/>
              <a:t>CO</a:t>
            </a:r>
            <a:r>
              <a:rPr lang="es-AR" sz="2400" dirty="0" smtClean="0"/>
              <a:t>2</a:t>
            </a:r>
            <a:r>
              <a:rPr lang="es-AR" dirty="0" smtClean="0"/>
              <a:t> </a:t>
            </a:r>
            <a:r>
              <a:rPr lang="es-AR" dirty="0"/>
              <a:t>resultantes de la aplicación de cal, </a:t>
            </a:r>
            <a:r>
              <a:rPr lang="es-AR" dirty="0" smtClean="0"/>
              <a:t>aplicación </a:t>
            </a:r>
            <a:r>
              <a:rPr lang="es-AR" dirty="0"/>
              <a:t>de </a:t>
            </a:r>
            <a:r>
              <a:rPr lang="es-AR" dirty="0" smtClean="0"/>
              <a:t>urea, emisiones </a:t>
            </a:r>
            <a:r>
              <a:rPr lang="es-AR" dirty="0"/>
              <a:t>de óxido nitroso resultantes de la aplicación de N en suelos </a:t>
            </a:r>
            <a:r>
              <a:rPr lang="es-AR" dirty="0" smtClean="0"/>
              <a:t>gestionados, emisiones de </a:t>
            </a:r>
            <a:r>
              <a:rPr lang="es-AR" dirty="0"/>
              <a:t>la producción, transporte, almacenamiento y transferencia de los productos químicos </a:t>
            </a:r>
            <a:r>
              <a:rPr lang="es-AR" dirty="0" smtClean="0"/>
              <a:t>agrícolas</a:t>
            </a:r>
            <a:r>
              <a:rPr lang="es-AR" dirty="0"/>
              <a:t>.</a:t>
            </a:r>
            <a:r>
              <a:rPr lang="es-AR" b="1" dirty="0"/>
              <a:t> </a:t>
            </a:r>
            <a:endParaRPr lang="es-AR" b="1" dirty="0" smtClean="0"/>
          </a:p>
          <a:p>
            <a:pPr marL="0" indent="0">
              <a:buNone/>
            </a:pPr>
            <a:endParaRPr lang="es-ES" dirty="0" smtClean="0"/>
          </a:p>
          <a:p>
            <a:pPr marL="0" indent="0">
              <a:buNone/>
            </a:pPr>
            <a:r>
              <a:rPr lang="es-ES" sz="2000" dirty="0" smtClean="0">
                <a:hlinkClick r:id="rId2" action="ppaction://hlinkfile"/>
              </a:rPr>
              <a:t>final\EX-ACT_2012_ES.xlsx</a:t>
            </a:r>
            <a:endParaRPr lang="es-ES" sz="2000" dirty="0"/>
          </a:p>
        </p:txBody>
      </p:sp>
    </p:spTree>
    <p:extLst>
      <p:ext uri="{BB962C8B-B14F-4D97-AF65-F5344CB8AC3E}">
        <p14:creationId xmlns:p14="http://schemas.microsoft.com/office/powerpoint/2010/main" val="1300889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948782242"/>
              </p:ext>
            </p:extLst>
          </p:nvPr>
        </p:nvGraphicFramePr>
        <p:xfrm>
          <a:off x="0" y="2492897"/>
          <a:ext cx="9144000" cy="1944214"/>
        </p:xfrm>
        <a:graphic>
          <a:graphicData uri="http://schemas.openxmlformats.org/drawingml/2006/table">
            <a:tbl>
              <a:tblPr firstRow="1" bandRow="1">
                <a:tableStyleId>{7DF18680-E054-41AD-8BC1-D1AEF772440D}</a:tableStyleId>
              </a:tblPr>
              <a:tblGrid>
                <a:gridCol w="3048000"/>
                <a:gridCol w="3048000"/>
                <a:gridCol w="3048000"/>
              </a:tblGrid>
              <a:tr h="76349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800" b="1" kern="1200" dirty="0" smtClean="0">
                          <a:solidFill>
                            <a:schemeClr val="lt1"/>
                          </a:solidFill>
                          <a:effectLst/>
                          <a:latin typeface="+mn-lt"/>
                          <a:ea typeface="+mn-ea"/>
                          <a:cs typeface="+mn-cs"/>
                        </a:rPr>
                        <a:t>Emisiones de N</a:t>
                      </a:r>
                      <a:r>
                        <a:rPr lang="es-VE" sz="1800" b="1" kern="1200" baseline="-25000" dirty="0" smtClean="0">
                          <a:solidFill>
                            <a:schemeClr val="lt1"/>
                          </a:solidFill>
                          <a:effectLst/>
                          <a:latin typeface="+mn-lt"/>
                          <a:ea typeface="+mn-ea"/>
                          <a:cs typeface="+mn-cs"/>
                        </a:rPr>
                        <a:t>2</a:t>
                      </a:r>
                      <a:r>
                        <a:rPr lang="es-VE" sz="1800" b="1" kern="1200" dirty="0" smtClean="0">
                          <a:solidFill>
                            <a:schemeClr val="lt1"/>
                          </a:solidFill>
                          <a:effectLst/>
                          <a:latin typeface="+mn-lt"/>
                          <a:ea typeface="+mn-ea"/>
                          <a:cs typeface="+mn-cs"/>
                        </a:rPr>
                        <a:t> O proveniente de la aplicación de N en el manejo del suelo</a:t>
                      </a:r>
                      <a:endParaRPr lang="es-ES" sz="1800" b="1" kern="1200" dirty="0" smtClean="0">
                        <a:solidFill>
                          <a:schemeClr val="lt1"/>
                        </a:solidFill>
                        <a:effectLst/>
                        <a:latin typeface="+mn-lt"/>
                        <a:ea typeface="+mn-ea"/>
                        <a:cs typeface="+mn-cs"/>
                      </a:endParaRPr>
                    </a:p>
                  </a:txBody>
                  <a:tcPr/>
                </a:tc>
                <a:tc hMerge="1">
                  <a:txBody>
                    <a:bodyPr/>
                    <a:lstStyle/>
                    <a:p>
                      <a:endParaRPr lang="es-ES" dirty="0"/>
                    </a:p>
                  </a:txBody>
                  <a:tcPr/>
                </a:tc>
                <a:tc>
                  <a:txBody>
                    <a:bodyPr/>
                    <a:lstStyle/>
                    <a:p>
                      <a:r>
                        <a:rPr lang="es-ES" dirty="0" smtClean="0"/>
                        <a:t>Diferencia</a:t>
                      </a:r>
                      <a:endParaRPr lang="es-ES" dirty="0"/>
                    </a:p>
                  </a:txBody>
                  <a:tcPr/>
                </a:tc>
              </a:tr>
              <a:tr h="590358">
                <a:tc>
                  <a:txBody>
                    <a:bodyPr/>
                    <a:lstStyle/>
                    <a:p>
                      <a:r>
                        <a:rPr lang="es-ES" dirty="0" smtClean="0"/>
                        <a:t>Sin Proyecto</a:t>
                      </a:r>
                      <a:endParaRPr lang="es-ES" dirty="0"/>
                    </a:p>
                  </a:txBody>
                  <a:tcPr/>
                </a:tc>
                <a:tc>
                  <a:txBody>
                    <a:bodyPr/>
                    <a:lstStyle/>
                    <a:p>
                      <a:r>
                        <a:rPr lang="es-VE" sz="1800" kern="1200" dirty="0" smtClean="0">
                          <a:solidFill>
                            <a:schemeClr val="dk1"/>
                          </a:solidFill>
                          <a:effectLst/>
                          <a:latin typeface="+mn-lt"/>
                          <a:ea typeface="+mn-ea"/>
                          <a:cs typeface="+mn-cs"/>
                        </a:rPr>
                        <a:t>1.763.079 t CO</a:t>
                      </a:r>
                      <a:r>
                        <a:rPr lang="es-VE" sz="1800" kern="1200" baseline="-25000" dirty="0" smtClean="0">
                          <a:solidFill>
                            <a:schemeClr val="dk1"/>
                          </a:solidFill>
                          <a:effectLst/>
                          <a:latin typeface="+mn-lt"/>
                          <a:ea typeface="+mn-ea"/>
                          <a:cs typeface="+mn-cs"/>
                        </a:rPr>
                        <a:t>2</a:t>
                      </a:r>
                      <a:r>
                        <a:rPr lang="es-VE" sz="1800" kern="1200" dirty="0" smtClean="0">
                          <a:solidFill>
                            <a:schemeClr val="dk1"/>
                          </a:solidFill>
                          <a:effectLst/>
                          <a:latin typeface="+mn-lt"/>
                          <a:ea typeface="+mn-ea"/>
                          <a:cs typeface="+mn-cs"/>
                        </a:rPr>
                        <a:t> eq</a:t>
                      </a:r>
                      <a:endParaRPr lang="es-ES" dirty="0"/>
                    </a:p>
                  </a:txBody>
                  <a:tcPr/>
                </a:tc>
                <a:tc rowSpan="2">
                  <a:txBody>
                    <a:bodyPr/>
                    <a:lstStyle/>
                    <a:p>
                      <a:endParaRPr lang="es-ES" dirty="0" smtClean="0"/>
                    </a:p>
                    <a:p>
                      <a:r>
                        <a:rPr lang="es-VE" sz="1800" kern="1200" dirty="0" smtClean="0">
                          <a:solidFill>
                            <a:schemeClr val="dk1"/>
                          </a:solidFill>
                          <a:effectLst/>
                          <a:latin typeface="+mn-lt"/>
                          <a:ea typeface="+mn-ea"/>
                          <a:cs typeface="+mn-cs"/>
                        </a:rPr>
                        <a:t>97.701 t CO</a:t>
                      </a:r>
                      <a:r>
                        <a:rPr lang="es-VE" sz="1800" kern="1200" baseline="-25000" dirty="0" smtClean="0">
                          <a:solidFill>
                            <a:schemeClr val="dk1"/>
                          </a:solidFill>
                          <a:effectLst/>
                          <a:latin typeface="+mn-lt"/>
                          <a:ea typeface="+mn-ea"/>
                          <a:cs typeface="+mn-cs"/>
                        </a:rPr>
                        <a:t>2</a:t>
                      </a:r>
                      <a:r>
                        <a:rPr lang="es-VE" sz="1800" kern="1200" dirty="0" smtClean="0">
                          <a:solidFill>
                            <a:schemeClr val="dk1"/>
                          </a:solidFill>
                          <a:effectLst/>
                          <a:latin typeface="+mn-lt"/>
                          <a:ea typeface="+mn-ea"/>
                          <a:cs typeface="+mn-cs"/>
                        </a:rPr>
                        <a:t>eq</a:t>
                      </a:r>
                      <a:endParaRPr lang="es-ES" dirty="0"/>
                    </a:p>
                  </a:txBody>
                  <a:tcPr/>
                </a:tc>
              </a:tr>
              <a:tr h="590358">
                <a:tc>
                  <a:txBody>
                    <a:bodyPr/>
                    <a:lstStyle/>
                    <a:p>
                      <a:r>
                        <a:rPr lang="es-ES" dirty="0" smtClean="0"/>
                        <a:t>Con Proyecto</a:t>
                      </a:r>
                      <a:endParaRPr lang="es-ES" dirty="0"/>
                    </a:p>
                  </a:txBody>
                  <a:tcPr/>
                </a:tc>
                <a:tc>
                  <a:txBody>
                    <a:bodyPr/>
                    <a:lstStyle/>
                    <a:p>
                      <a:r>
                        <a:rPr lang="es-VE" sz="1800" kern="1200" dirty="0" smtClean="0">
                          <a:solidFill>
                            <a:schemeClr val="dk1"/>
                          </a:solidFill>
                          <a:effectLst/>
                          <a:latin typeface="+mn-lt"/>
                          <a:ea typeface="+mn-ea"/>
                          <a:cs typeface="+mn-cs"/>
                        </a:rPr>
                        <a:t>1.860.780 t CO</a:t>
                      </a:r>
                      <a:r>
                        <a:rPr lang="es-VE" sz="1800" kern="1200" baseline="-25000" dirty="0" smtClean="0">
                          <a:solidFill>
                            <a:schemeClr val="dk1"/>
                          </a:solidFill>
                          <a:effectLst/>
                          <a:latin typeface="+mn-lt"/>
                          <a:ea typeface="+mn-ea"/>
                          <a:cs typeface="+mn-cs"/>
                        </a:rPr>
                        <a:t>2</a:t>
                      </a:r>
                      <a:r>
                        <a:rPr lang="es-VE" sz="1800" kern="1200" dirty="0" smtClean="0">
                          <a:solidFill>
                            <a:schemeClr val="dk1"/>
                          </a:solidFill>
                          <a:effectLst/>
                          <a:latin typeface="+mn-lt"/>
                          <a:ea typeface="+mn-ea"/>
                          <a:cs typeface="+mn-cs"/>
                        </a:rPr>
                        <a:t>eq</a:t>
                      </a:r>
                      <a:endParaRPr lang="es-ES" dirty="0"/>
                    </a:p>
                  </a:txBody>
                  <a:tcPr/>
                </a:tc>
                <a:tc vMerge="1">
                  <a:txBody>
                    <a:bodyPr/>
                    <a:lstStyle/>
                    <a:p>
                      <a:endParaRPr lang="es-ES" dirty="0"/>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291332582"/>
              </p:ext>
            </p:extLst>
          </p:nvPr>
        </p:nvGraphicFramePr>
        <p:xfrm>
          <a:off x="-1" y="5013176"/>
          <a:ext cx="9144001" cy="1844823"/>
        </p:xfrm>
        <a:graphic>
          <a:graphicData uri="http://schemas.openxmlformats.org/drawingml/2006/table">
            <a:tbl>
              <a:tblPr firstRow="1" bandRow="1">
                <a:tableStyleId>{21E4AEA4-8DFA-4A89-87EB-49C32662AFE0}</a:tableStyleId>
              </a:tblPr>
              <a:tblGrid>
                <a:gridCol w="3072484"/>
                <a:gridCol w="3072484"/>
                <a:gridCol w="2999033"/>
              </a:tblGrid>
              <a:tr h="762671">
                <a:tc gridSpan="2">
                  <a:txBody>
                    <a:bodyPr/>
                    <a:lstStyle/>
                    <a:p>
                      <a:r>
                        <a:rPr lang="es-VE" sz="1800" b="1" kern="1200" dirty="0" smtClean="0">
                          <a:solidFill>
                            <a:schemeClr val="lt1"/>
                          </a:solidFill>
                          <a:effectLst/>
                          <a:latin typeface="+mn-lt"/>
                          <a:ea typeface="+mn-ea"/>
                          <a:cs typeface="+mn-cs"/>
                        </a:rPr>
                        <a:t>Emisiones de CO</a:t>
                      </a:r>
                      <a:r>
                        <a:rPr lang="es-VE" sz="1800" b="1" kern="1200" baseline="-25000" dirty="0" smtClean="0">
                          <a:solidFill>
                            <a:schemeClr val="lt1"/>
                          </a:solidFill>
                          <a:effectLst/>
                          <a:latin typeface="+mn-lt"/>
                          <a:ea typeface="+mn-ea"/>
                          <a:cs typeface="+mn-cs"/>
                        </a:rPr>
                        <a:t>2</a:t>
                      </a:r>
                      <a:r>
                        <a:rPr lang="es-VE" sz="1800" b="1" kern="1200" dirty="0" smtClean="0">
                          <a:solidFill>
                            <a:schemeClr val="lt1"/>
                          </a:solidFill>
                          <a:effectLst/>
                          <a:latin typeface="+mn-lt"/>
                          <a:ea typeface="+mn-ea"/>
                          <a:cs typeface="+mn-cs"/>
                        </a:rPr>
                        <a:t> eq</a:t>
                      </a:r>
                      <a:r>
                        <a:rPr lang="es-VE" sz="1800" b="1" kern="1200" baseline="0" dirty="0" smtClean="0">
                          <a:solidFill>
                            <a:schemeClr val="lt1"/>
                          </a:solidFill>
                          <a:effectLst/>
                          <a:latin typeface="+mn-lt"/>
                          <a:ea typeface="+mn-ea"/>
                          <a:cs typeface="+mn-cs"/>
                        </a:rPr>
                        <a:t> </a:t>
                      </a:r>
                      <a:r>
                        <a:rPr lang="es-VE" sz="1800" b="1" kern="1200" dirty="0" smtClean="0">
                          <a:solidFill>
                            <a:schemeClr val="lt1"/>
                          </a:solidFill>
                          <a:effectLst/>
                          <a:latin typeface="+mn-lt"/>
                          <a:ea typeface="+mn-ea"/>
                          <a:cs typeface="+mn-cs"/>
                        </a:rPr>
                        <a:t>proveniente de la producción transporte y almacenamiento de sustancias químicas</a:t>
                      </a:r>
                      <a:endParaRPr lang="es-ES" sz="1800" b="1" kern="1200" dirty="0">
                        <a:solidFill>
                          <a:schemeClr val="lt1"/>
                        </a:solidFill>
                        <a:effectLst/>
                        <a:latin typeface="+mn-lt"/>
                        <a:ea typeface="+mn-ea"/>
                        <a:cs typeface="+mn-cs"/>
                      </a:endParaRPr>
                    </a:p>
                  </a:txBody>
                  <a:tcPr/>
                </a:tc>
                <a:tc h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Diferencia</a:t>
                      </a:r>
                    </a:p>
                    <a:p>
                      <a:endParaRPr lang="es-ES" dirty="0"/>
                    </a:p>
                  </a:txBody>
                  <a:tcPr/>
                </a:tc>
              </a:tr>
              <a:tr h="541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Sin Proyecto</a:t>
                      </a:r>
                    </a:p>
                  </a:txBody>
                  <a:tcPr/>
                </a:tc>
                <a:tc>
                  <a:txBody>
                    <a:bodyPr/>
                    <a:lstStyle/>
                    <a:p>
                      <a:r>
                        <a:rPr lang="es-VE" sz="1800" kern="1200" dirty="0" smtClean="0">
                          <a:solidFill>
                            <a:schemeClr val="dk1"/>
                          </a:solidFill>
                          <a:effectLst/>
                          <a:latin typeface="+mn-lt"/>
                          <a:ea typeface="+mn-ea"/>
                          <a:cs typeface="+mn-cs"/>
                        </a:rPr>
                        <a:t>2.169.238 t CO</a:t>
                      </a:r>
                      <a:r>
                        <a:rPr lang="es-VE" sz="1800" kern="1200" baseline="-25000" dirty="0" smtClean="0">
                          <a:solidFill>
                            <a:schemeClr val="dk1"/>
                          </a:solidFill>
                          <a:effectLst/>
                          <a:latin typeface="+mn-lt"/>
                          <a:ea typeface="+mn-ea"/>
                          <a:cs typeface="+mn-cs"/>
                        </a:rPr>
                        <a:t>2</a:t>
                      </a:r>
                      <a:r>
                        <a:rPr lang="es-VE" sz="1800" kern="1200" dirty="0" smtClean="0">
                          <a:solidFill>
                            <a:schemeClr val="dk1"/>
                          </a:solidFill>
                          <a:effectLst/>
                          <a:latin typeface="+mn-lt"/>
                          <a:ea typeface="+mn-ea"/>
                          <a:cs typeface="+mn-cs"/>
                        </a:rPr>
                        <a:t> eq</a:t>
                      </a:r>
                      <a:endParaRPr lang="es-ES" dirty="0"/>
                    </a:p>
                  </a:txBody>
                  <a:tcPr/>
                </a:tc>
                <a:tc rowSpan="2">
                  <a:txBody>
                    <a:bodyPr/>
                    <a:lstStyle/>
                    <a:p>
                      <a:endParaRPr lang="es-ES" dirty="0" smtClean="0"/>
                    </a:p>
                    <a:p>
                      <a:r>
                        <a:rPr lang="es-VE" sz="1800" kern="1200" dirty="0" smtClean="0">
                          <a:solidFill>
                            <a:schemeClr val="dk1"/>
                          </a:solidFill>
                          <a:effectLst/>
                          <a:latin typeface="+mn-lt"/>
                          <a:ea typeface="+mn-ea"/>
                          <a:cs typeface="+mn-cs"/>
                        </a:rPr>
                        <a:t>96.217 t CO</a:t>
                      </a:r>
                      <a:r>
                        <a:rPr lang="es-VE" sz="1800" kern="1200" baseline="-25000" dirty="0" smtClean="0">
                          <a:solidFill>
                            <a:schemeClr val="dk1"/>
                          </a:solidFill>
                          <a:effectLst/>
                          <a:latin typeface="+mn-lt"/>
                          <a:ea typeface="+mn-ea"/>
                          <a:cs typeface="+mn-cs"/>
                        </a:rPr>
                        <a:t>2</a:t>
                      </a:r>
                      <a:r>
                        <a:rPr lang="es-VE" sz="1800" kern="1200" dirty="0" smtClean="0">
                          <a:solidFill>
                            <a:schemeClr val="dk1"/>
                          </a:solidFill>
                          <a:effectLst/>
                          <a:latin typeface="+mn-lt"/>
                          <a:ea typeface="+mn-ea"/>
                          <a:cs typeface="+mn-cs"/>
                        </a:rPr>
                        <a:t>eq</a:t>
                      </a:r>
                      <a:endParaRPr lang="es-ES" dirty="0"/>
                    </a:p>
                  </a:txBody>
                  <a:tcPr/>
                </a:tc>
              </a:tr>
              <a:tr h="541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Con Proyecto</a:t>
                      </a:r>
                    </a:p>
                  </a:txBody>
                  <a:tcPr/>
                </a:tc>
                <a:tc>
                  <a:txBody>
                    <a:bodyPr/>
                    <a:lstStyle/>
                    <a:p>
                      <a:r>
                        <a:rPr lang="es-VE" sz="1800" kern="1200" dirty="0" smtClean="0">
                          <a:solidFill>
                            <a:schemeClr val="dk1"/>
                          </a:solidFill>
                          <a:effectLst/>
                          <a:latin typeface="+mn-lt"/>
                          <a:ea typeface="+mn-ea"/>
                          <a:cs typeface="+mn-cs"/>
                        </a:rPr>
                        <a:t>2.265.455 t CO</a:t>
                      </a:r>
                      <a:r>
                        <a:rPr lang="es-VE" sz="1800" kern="1200" baseline="-25000" dirty="0" smtClean="0">
                          <a:solidFill>
                            <a:schemeClr val="dk1"/>
                          </a:solidFill>
                          <a:effectLst/>
                          <a:latin typeface="+mn-lt"/>
                          <a:ea typeface="+mn-ea"/>
                          <a:cs typeface="+mn-cs"/>
                        </a:rPr>
                        <a:t>2 </a:t>
                      </a:r>
                      <a:r>
                        <a:rPr lang="es-VE" sz="1800" kern="1200" dirty="0" smtClean="0">
                          <a:solidFill>
                            <a:schemeClr val="dk1"/>
                          </a:solidFill>
                          <a:effectLst/>
                          <a:latin typeface="+mn-lt"/>
                          <a:ea typeface="+mn-ea"/>
                          <a:cs typeface="+mn-cs"/>
                        </a:rPr>
                        <a:t>eq</a:t>
                      </a:r>
                      <a:endParaRPr lang="es-ES" dirty="0"/>
                    </a:p>
                  </a:txBody>
                  <a:tcPr/>
                </a:tc>
                <a:tc vMerge="1">
                  <a:txBody>
                    <a:bodyPr/>
                    <a:lstStyle/>
                    <a:p>
                      <a:endParaRPr lang="es-ES" dirty="0"/>
                    </a:p>
                  </a:txBody>
                  <a:tcPr/>
                </a:tc>
              </a:tr>
            </a:tbl>
          </a:graphicData>
        </a:graphic>
      </p:graphicFrame>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259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lstStyle/>
          <a:p>
            <a:pPr marL="0" indent="0">
              <a:buNone/>
            </a:pPr>
            <a:endParaRPr lang="es-VE" sz="2800" u="sng" dirty="0" smtClean="0"/>
          </a:p>
          <a:p>
            <a:pPr marL="0" indent="0">
              <a:buNone/>
            </a:pPr>
            <a:r>
              <a:rPr lang="es-VE" sz="2800" u="sng" dirty="0" smtClean="0"/>
              <a:t>MODULO </a:t>
            </a:r>
            <a:r>
              <a:rPr lang="es-VE" sz="2800" u="sng" dirty="0"/>
              <a:t>OTRAS INVERSIONES</a:t>
            </a:r>
            <a:endParaRPr lang="es-ES" sz="2800" u="sng" dirty="0"/>
          </a:p>
          <a:p>
            <a:r>
              <a:rPr lang="es-AR" dirty="0" smtClean="0"/>
              <a:t>Contempla emisiones </a:t>
            </a:r>
            <a:r>
              <a:rPr lang="es-AR" dirty="0"/>
              <a:t>de GEI asociadas al consumo de electricidad</a:t>
            </a:r>
            <a:r>
              <a:rPr lang="es-AR" dirty="0" smtClean="0"/>
              <a:t>, </a:t>
            </a:r>
            <a:r>
              <a:rPr lang="es-AR" dirty="0"/>
              <a:t>al consumo de combustible</a:t>
            </a:r>
            <a:r>
              <a:rPr lang="es-AR" dirty="0" smtClean="0"/>
              <a:t>, </a:t>
            </a:r>
            <a:r>
              <a:rPr lang="es-AR" dirty="0"/>
              <a:t>a la instalación de sistemas de riego </a:t>
            </a:r>
            <a:r>
              <a:rPr lang="es-AR" dirty="0" smtClean="0"/>
              <a:t>y a </a:t>
            </a:r>
            <a:r>
              <a:rPr lang="es-AR" dirty="0"/>
              <a:t>la construcción de </a:t>
            </a:r>
            <a:r>
              <a:rPr lang="es-AR" dirty="0" smtClean="0"/>
              <a:t>infraestructura.</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262131206"/>
              </p:ext>
            </p:extLst>
          </p:nvPr>
        </p:nvGraphicFramePr>
        <p:xfrm>
          <a:off x="0" y="4077072"/>
          <a:ext cx="9144000" cy="1656183"/>
        </p:xfrm>
        <a:graphic>
          <a:graphicData uri="http://schemas.openxmlformats.org/drawingml/2006/table">
            <a:tbl>
              <a:tblPr firstRow="1" bandRow="1">
                <a:tableStyleId>{F5AB1C69-6EDB-4FF4-983F-18BD219EF322}</a:tableStyleId>
              </a:tblPr>
              <a:tblGrid>
                <a:gridCol w="3048000"/>
                <a:gridCol w="3048000"/>
                <a:gridCol w="3048000"/>
              </a:tblGrid>
              <a:tr h="55206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800" b="1" kern="1200" dirty="0" smtClean="0">
                          <a:solidFill>
                            <a:schemeClr val="lt1"/>
                          </a:solidFill>
                          <a:effectLst/>
                          <a:latin typeface="+mn-lt"/>
                          <a:ea typeface="+mn-ea"/>
                          <a:cs typeface="+mn-cs"/>
                        </a:rPr>
                        <a:t>Emisiones de GEI asociadas al consumo de combustibles</a:t>
                      </a:r>
                      <a:endParaRPr lang="es-ES" sz="1800" b="1" kern="1200" dirty="0" smtClean="0">
                        <a:solidFill>
                          <a:schemeClr val="lt1"/>
                        </a:solidFill>
                        <a:effectLst/>
                        <a:latin typeface="+mn-lt"/>
                        <a:ea typeface="+mn-ea"/>
                        <a:cs typeface="+mn-cs"/>
                      </a:endParaRPr>
                    </a:p>
                  </a:txBody>
                  <a:tcPr/>
                </a:tc>
                <a:tc hMerge="1">
                  <a:txBody>
                    <a:bodyPr/>
                    <a:lstStyle/>
                    <a:p>
                      <a:endParaRPr lang="es-ES" dirty="0"/>
                    </a:p>
                  </a:txBody>
                  <a:tcPr/>
                </a:tc>
                <a:tc>
                  <a:txBody>
                    <a:bodyPr/>
                    <a:lstStyle/>
                    <a:p>
                      <a:r>
                        <a:rPr lang="es-ES" dirty="0" smtClean="0"/>
                        <a:t>Diferencia</a:t>
                      </a:r>
                      <a:endParaRPr lang="es-ES" dirty="0"/>
                    </a:p>
                  </a:txBody>
                  <a:tcPr/>
                </a:tc>
              </a:tr>
              <a:tr h="552061">
                <a:tc>
                  <a:txBody>
                    <a:bodyPr/>
                    <a:lstStyle/>
                    <a:p>
                      <a:r>
                        <a:rPr lang="es-ES" dirty="0" smtClean="0"/>
                        <a:t>Sin Proyecto</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800" kern="1200" dirty="0" smtClean="0">
                          <a:solidFill>
                            <a:schemeClr val="dk1"/>
                          </a:solidFill>
                          <a:effectLst/>
                          <a:latin typeface="+mn-lt"/>
                          <a:ea typeface="+mn-ea"/>
                          <a:cs typeface="+mn-cs"/>
                        </a:rPr>
                        <a:t>470.180 t CO</a:t>
                      </a:r>
                      <a:r>
                        <a:rPr lang="es-VE" sz="1800" kern="1200" baseline="-25000" dirty="0" smtClean="0">
                          <a:solidFill>
                            <a:schemeClr val="dk1"/>
                          </a:solidFill>
                          <a:effectLst/>
                          <a:latin typeface="+mn-lt"/>
                          <a:ea typeface="+mn-ea"/>
                          <a:cs typeface="+mn-cs"/>
                        </a:rPr>
                        <a:t>2</a:t>
                      </a:r>
                      <a:r>
                        <a:rPr lang="es-VE" sz="1800" kern="1200" dirty="0" smtClean="0">
                          <a:solidFill>
                            <a:schemeClr val="dk1"/>
                          </a:solidFill>
                          <a:effectLst/>
                          <a:latin typeface="+mn-lt"/>
                          <a:ea typeface="+mn-ea"/>
                          <a:cs typeface="+mn-cs"/>
                        </a:rPr>
                        <a:t>eq</a:t>
                      </a:r>
                      <a:endParaRPr lang="es-ES" sz="1800" kern="1200" dirty="0" smtClean="0">
                        <a:solidFill>
                          <a:schemeClr val="dk1"/>
                        </a:solidFill>
                        <a:effectLst/>
                        <a:latin typeface="+mn-lt"/>
                        <a:ea typeface="+mn-ea"/>
                        <a:cs typeface="+mn-cs"/>
                      </a:endParaRPr>
                    </a:p>
                  </a:txBody>
                  <a:tcPr/>
                </a:tc>
                <a:tc rowSpan="2">
                  <a:txBody>
                    <a:bodyPr/>
                    <a:lstStyle/>
                    <a:p>
                      <a:endParaRPr lang="es-ES" dirty="0" smtClean="0"/>
                    </a:p>
                    <a:p>
                      <a:r>
                        <a:rPr lang="es-VE" sz="1800" kern="1200" dirty="0" smtClean="0">
                          <a:solidFill>
                            <a:schemeClr val="dk1"/>
                          </a:solidFill>
                          <a:effectLst/>
                          <a:latin typeface="+mn-lt"/>
                          <a:ea typeface="+mn-ea"/>
                          <a:cs typeface="+mn-cs"/>
                        </a:rPr>
                        <a:t>83.842,3 t CO</a:t>
                      </a:r>
                      <a:r>
                        <a:rPr lang="es-VE" sz="1800" kern="1200" baseline="-25000" dirty="0" smtClean="0">
                          <a:solidFill>
                            <a:schemeClr val="dk1"/>
                          </a:solidFill>
                          <a:effectLst/>
                          <a:latin typeface="+mn-lt"/>
                          <a:ea typeface="+mn-ea"/>
                          <a:cs typeface="+mn-cs"/>
                        </a:rPr>
                        <a:t>2</a:t>
                      </a:r>
                      <a:r>
                        <a:rPr lang="es-VE" sz="1800" kern="1200" dirty="0" smtClean="0">
                          <a:solidFill>
                            <a:schemeClr val="dk1"/>
                          </a:solidFill>
                          <a:effectLst/>
                          <a:latin typeface="+mn-lt"/>
                          <a:ea typeface="+mn-ea"/>
                          <a:cs typeface="+mn-cs"/>
                        </a:rPr>
                        <a:t>eq</a:t>
                      </a:r>
                      <a:endParaRPr lang="es-ES" dirty="0"/>
                    </a:p>
                  </a:txBody>
                  <a:tcPr/>
                </a:tc>
              </a:tr>
              <a:tr h="552061">
                <a:tc>
                  <a:txBody>
                    <a:bodyPr/>
                    <a:lstStyle/>
                    <a:p>
                      <a:r>
                        <a:rPr lang="es-ES" dirty="0" smtClean="0"/>
                        <a:t>Con Proyecto</a:t>
                      </a:r>
                      <a:endParaRPr lang="es-ES" dirty="0"/>
                    </a:p>
                  </a:txBody>
                  <a:tcPr/>
                </a:tc>
                <a:tc>
                  <a:txBody>
                    <a:bodyPr/>
                    <a:lstStyle/>
                    <a:p>
                      <a:r>
                        <a:rPr lang="es-VE" sz="1800" kern="1200" dirty="0" smtClean="0">
                          <a:solidFill>
                            <a:schemeClr val="dk1"/>
                          </a:solidFill>
                          <a:effectLst/>
                          <a:latin typeface="+mn-lt"/>
                          <a:ea typeface="+mn-ea"/>
                          <a:cs typeface="+mn-cs"/>
                        </a:rPr>
                        <a:t>554.022,3 t CO</a:t>
                      </a:r>
                      <a:r>
                        <a:rPr lang="es-VE" sz="1800" kern="1200" baseline="-25000" dirty="0" smtClean="0">
                          <a:solidFill>
                            <a:schemeClr val="dk1"/>
                          </a:solidFill>
                          <a:effectLst/>
                          <a:latin typeface="+mn-lt"/>
                          <a:ea typeface="+mn-ea"/>
                          <a:cs typeface="+mn-cs"/>
                        </a:rPr>
                        <a:t>2</a:t>
                      </a:r>
                      <a:r>
                        <a:rPr lang="es-VE" sz="1800" kern="1200" dirty="0" smtClean="0">
                          <a:solidFill>
                            <a:schemeClr val="dk1"/>
                          </a:solidFill>
                          <a:effectLst/>
                          <a:latin typeface="+mn-lt"/>
                          <a:ea typeface="+mn-ea"/>
                          <a:cs typeface="+mn-cs"/>
                        </a:rPr>
                        <a:t>eq</a:t>
                      </a:r>
                      <a:endParaRPr lang="es-ES" dirty="0"/>
                    </a:p>
                  </a:txBody>
                  <a:tcPr/>
                </a:tc>
                <a:tc vMerge="1">
                  <a:txBody>
                    <a:bodyPr/>
                    <a:lstStyle/>
                    <a:p>
                      <a:endParaRPr lang="es-ES" dirty="0"/>
                    </a:p>
                  </a:txBody>
                  <a:tcPr/>
                </a:tc>
              </a:tr>
            </a:tbl>
          </a:graphicData>
        </a:graphic>
      </p:graphicFrame>
    </p:spTree>
    <p:extLst>
      <p:ext uri="{BB962C8B-B14F-4D97-AF65-F5344CB8AC3E}">
        <p14:creationId xmlns:p14="http://schemas.microsoft.com/office/powerpoint/2010/main" val="564088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311310759"/>
              </p:ext>
            </p:extLst>
          </p:nvPr>
        </p:nvGraphicFramePr>
        <p:xfrm>
          <a:off x="457200" y="1340770"/>
          <a:ext cx="7715200" cy="1828800"/>
        </p:xfrm>
        <a:graphic>
          <a:graphicData uri="http://schemas.openxmlformats.org/drawingml/2006/table">
            <a:tbl>
              <a:tblPr firstRow="1" bandRow="1">
                <a:tableStyleId>{5C22544A-7EE6-4342-B048-85BDC9FD1C3A}</a:tableStyleId>
              </a:tblPr>
              <a:tblGrid>
                <a:gridCol w="7715200"/>
              </a:tblGrid>
              <a:tr h="360040">
                <a:tc>
                  <a:txBody>
                    <a:bodyPr/>
                    <a:lstStyle/>
                    <a:p>
                      <a:r>
                        <a:rPr lang="es-ES" dirty="0" smtClean="0"/>
                        <a:t>Cuadros Generales</a:t>
                      </a:r>
                      <a:r>
                        <a:rPr lang="es-ES" baseline="0" dirty="0" smtClean="0"/>
                        <a:t> </a:t>
                      </a:r>
                      <a:r>
                        <a:rPr lang="es-ES" dirty="0" smtClean="0"/>
                        <a:t>del Modulo Resultados</a:t>
                      </a:r>
                      <a:endParaRPr lang="es-ES" dirty="0"/>
                    </a:p>
                  </a:txBody>
                  <a:tcPr/>
                </a:tc>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Resumen</a:t>
                      </a:r>
                      <a:r>
                        <a:rPr lang="es-ES" baseline="0" dirty="0" smtClean="0"/>
                        <a:t> del Proyecto</a:t>
                      </a:r>
                      <a:endParaRPr lang="es-ES" dirty="0" smtClean="0"/>
                    </a:p>
                  </a:txBody>
                  <a:tcPr/>
                </a:tc>
              </a:tr>
              <a:tr h="360040">
                <a:tc>
                  <a:txBody>
                    <a:bodyPr/>
                    <a:lstStyle/>
                    <a:p>
                      <a:r>
                        <a:rPr lang="es-ES" dirty="0" smtClean="0"/>
                        <a:t>Áreas del Proyecto (estado inicial en hectáreas)</a:t>
                      </a:r>
                      <a:endParaRPr lang="es-ES" dirty="0"/>
                    </a:p>
                  </a:txBody>
                  <a:tcPr/>
                </a:tc>
              </a:tr>
              <a:tr h="360040">
                <a:tc>
                  <a:txBody>
                    <a:bodyPr/>
                    <a:lstStyle/>
                    <a:p>
                      <a:r>
                        <a:rPr lang="es-ES" dirty="0" smtClean="0"/>
                        <a:t>Duración</a:t>
                      </a:r>
                      <a:r>
                        <a:rPr lang="es-ES" baseline="0" dirty="0" smtClean="0"/>
                        <a:t> del Proyecto</a:t>
                      </a:r>
                      <a:endParaRPr lang="es-ES" dirty="0"/>
                    </a:p>
                  </a:txBody>
                  <a:tcPr/>
                </a:tc>
              </a:tr>
              <a:tr h="360040">
                <a:tc>
                  <a:txBody>
                    <a:bodyPr/>
                    <a:lstStyle/>
                    <a:p>
                      <a:r>
                        <a:rPr lang="es-ES" dirty="0" smtClean="0"/>
                        <a:t>Área Total</a:t>
                      </a:r>
                      <a:endParaRPr lang="es-ES" dirty="0"/>
                    </a:p>
                  </a:txBody>
                  <a:tcPr/>
                </a:tc>
              </a:tr>
            </a:tbl>
          </a:graphicData>
        </a:graphic>
      </p:graphicFrame>
      <p:sp>
        <p:nvSpPr>
          <p:cNvPr id="4" name="1 Título"/>
          <p:cNvSpPr>
            <a:spLocks noGrp="1"/>
          </p:cNvSpPr>
          <p:nvPr>
            <p:ph type="title"/>
          </p:nvPr>
        </p:nvSpPr>
        <p:spPr>
          <a:xfrm>
            <a:off x="457200" y="260648"/>
            <a:ext cx="8229600" cy="864096"/>
          </a:xfrm>
          <a:ln w="38100">
            <a:solidFill>
              <a:schemeClr val="accent3">
                <a:lumMod val="60000"/>
                <a:lumOff val="40000"/>
              </a:schemeClr>
            </a:solidFill>
          </a:ln>
        </p:spPr>
        <p:txBody>
          <a:bodyPr>
            <a:noAutofit/>
          </a:bodyPr>
          <a:lstStyle/>
          <a:p>
            <a:r>
              <a:rPr lang="es-ES" sz="4000" dirty="0" smtClean="0">
                <a:ln>
                  <a:solidFill>
                    <a:schemeClr val="accent3">
                      <a:lumMod val="75000"/>
                    </a:schemeClr>
                  </a:solidFill>
                </a:ln>
                <a:solidFill>
                  <a:schemeClr val="accent3">
                    <a:lumMod val="75000"/>
                  </a:schemeClr>
                </a:solidFill>
              </a:rPr>
              <a:t>RESULTADOS</a:t>
            </a:r>
            <a:endParaRPr lang="es-ES" sz="4000" dirty="0">
              <a:ln>
                <a:solidFill>
                  <a:schemeClr val="accent3">
                    <a:lumMod val="75000"/>
                  </a:schemeClr>
                </a:solidFill>
              </a:ln>
              <a:solidFill>
                <a:schemeClr val="accent3">
                  <a:lumMod val="75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04931426"/>
              </p:ext>
            </p:extLst>
          </p:nvPr>
        </p:nvGraphicFramePr>
        <p:xfrm>
          <a:off x="467544" y="3356992"/>
          <a:ext cx="7704856" cy="2194560"/>
        </p:xfrm>
        <a:graphic>
          <a:graphicData uri="http://schemas.openxmlformats.org/drawingml/2006/table">
            <a:tbl>
              <a:tblPr firstRow="1" bandRow="1">
                <a:tableStyleId>{21E4AEA4-8DFA-4A89-87EB-49C32662AFE0}</a:tableStyleId>
              </a:tblPr>
              <a:tblGrid>
                <a:gridCol w="7704856"/>
              </a:tblGrid>
              <a:tr h="348039">
                <a:tc>
                  <a:txBody>
                    <a:bodyPr/>
                    <a:lstStyle/>
                    <a:p>
                      <a:r>
                        <a:rPr lang="es-ES" dirty="0" smtClean="0"/>
                        <a:t>Cuadros de Resultados de Balance de Carbono</a:t>
                      </a:r>
                      <a:endParaRPr lang="es-ES" dirty="0"/>
                    </a:p>
                  </a:txBody>
                  <a:tcPr/>
                </a:tc>
              </a:tr>
              <a:tr h="348039">
                <a:tc>
                  <a:txBody>
                    <a:bodyPr/>
                    <a:lstStyle/>
                    <a:p>
                      <a:r>
                        <a:rPr lang="es-ES" dirty="0" smtClean="0"/>
                        <a:t>Componentes </a:t>
                      </a:r>
                      <a:endParaRPr lang="es-ES" dirty="0"/>
                    </a:p>
                  </a:txBody>
                  <a:tcPr/>
                </a:tc>
              </a:tr>
              <a:tr h="348039">
                <a:tc>
                  <a:txBody>
                    <a:bodyPr/>
                    <a:lstStyle/>
                    <a:p>
                      <a:r>
                        <a:rPr lang="es-ES" dirty="0" smtClean="0"/>
                        <a:t>Flujos Brutos Sin</a:t>
                      </a:r>
                      <a:r>
                        <a:rPr lang="es-ES" baseline="0" dirty="0" smtClean="0"/>
                        <a:t> Proyecto y Con Proyecto (total- anual)</a:t>
                      </a:r>
                      <a:endParaRPr lang="es-ES" dirty="0"/>
                    </a:p>
                  </a:txBody>
                  <a:tcPr/>
                </a:tc>
              </a:tr>
              <a:tr h="348039">
                <a:tc>
                  <a:txBody>
                    <a:bodyPr/>
                    <a:lstStyle/>
                    <a:p>
                      <a:r>
                        <a:rPr lang="es-ES" dirty="0" smtClean="0"/>
                        <a:t>Balance Total</a:t>
                      </a:r>
                      <a:r>
                        <a:rPr lang="es-ES" baseline="0" dirty="0" smtClean="0"/>
                        <a:t> por componente, </a:t>
                      </a:r>
                      <a:r>
                        <a:rPr lang="es-ES" dirty="0" smtClean="0"/>
                        <a:t>por GEI, por fase del Proyecto</a:t>
                      </a:r>
                      <a:r>
                        <a:rPr lang="es-ES" baseline="0" dirty="0" smtClean="0"/>
                        <a:t> y media por año</a:t>
                      </a:r>
                      <a:endParaRPr lang="es-ES" dirty="0"/>
                    </a:p>
                  </a:txBody>
                  <a:tcPr/>
                </a:tc>
              </a:tr>
              <a:tr h="348039">
                <a:tc>
                  <a:txBody>
                    <a:bodyPr/>
                    <a:lstStyle/>
                    <a:p>
                      <a:r>
                        <a:rPr lang="es-ES" dirty="0" smtClean="0"/>
                        <a:t>Balance Total de Carbono</a:t>
                      </a:r>
                      <a:endParaRPr lang="es-ES" dirty="0"/>
                    </a:p>
                  </a:txBody>
                  <a:tcPr/>
                </a:tc>
              </a:tr>
              <a:tr h="348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Balance Total de Carbono</a:t>
                      </a:r>
                      <a:r>
                        <a:rPr lang="es-ES" baseline="0" dirty="0" smtClean="0"/>
                        <a:t> por hectárea</a:t>
                      </a:r>
                      <a:endParaRPr lang="es-ES" dirty="0" smtClean="0"/>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281333115"/>
              </p:ext>
            </p:extLst>
          </p:nvPr>
        </p:nvGraphicFramePr>
        <p:xfrm>
          <a:off x="467544" y="5733256"/>
          <a:ext cx="7704856" cy="741680"/>
        </p:xfrm>
        <a:graphic>
          <a:graphicData uri="http://schemas.openxmlformats.org/drawingml/2006/table">
            <a:tbl>
              <a:tblPr firstRow="1" bandRow="1">
                <a:tableStyleId>{00A15C55-8517-42AA-B614-E9B94910E393}</a:tableStyleId>
              </a:tblPr>
              <a:tblGrid>
                <a:gridCol w="7704856"/>
              </a:tblGrid>
              <a:tr h="370840">
                <a:tc>
                  <a:txBody>
                    <a:bodyPr/>
                    <a:lstStyle/>
                    <a:p>
                      <a:r>
                        <a:rPr lang="es-ES" dirty="0" smtClean="0"/>
                        <a:t>Representación</a:t>
                      </a:r>
                      <a:r>
                        <a:rPr lang="es-ES" baseline="0" dirty="0" smtClean="0"/>
                        <a:t> Gráfica</a:t>
                      </a:r>
                      <a:endParaRPr lang="es-ES" dirty="0"/>
                    </a:p>
                  </a:txBody>
                  <a:tcPr/>
                </a:tc>
              </a:tr>
              <a:tr h="370840">
                <a:tc>
                  <a:txBody>
                    <a:bodyPr/>
                    <a:lstStyle/>
                    <a:p>
                      <a:r>
                        <a:rPr lang="es-ES" dirty="0" smtClean="0"/>
                        <a:t>Estimación del Nivel de Incertidumbre</a:t>
                      </a:r>
                      <a:endParaRPr lang="es-ES" dirty="0"/>
                    </a:p>
                  </a:txBody>
                  <a:tcPr/>
                </a:tc>
              </a:tr>
            </a:tbl>
          </a:graphicData>
        </a:graphic>
      </p:graphicFrame>
    </p:spTree>
    <p:extLst>
      <p:ext uri="{BB962C8B-B14F-4D97-AF65-F5344CB8AC3E}">
        <p14:creationId xmlns:p14="http://schemas.microsoft.com/office/powerpoint/2010/main" val="344944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648072"/>
          </a:xfrm>
          <a:ln w="38100">
            <a:solidFill>
              <a:schemeClr val="accent3">
                <a:lumMod val="60000"/>
                <a:lumOff val="40000"/>
              </a:schemeClr>
            </a:solidFill>
          </a:ln>
        </p:spPr>
        <p:txBody>
          <a:bodyPr>
            <a:noAutofit/>
          </a:bodyPr>
          <a:lstStyle/>
          <a:p>
            <a:r>
              <a:rPr lang="es-ES" sz="4000" dirty="0" smtClean="0">
                <a:ln>
                  <a:solidFill>
                    <a:schemeClr val="accent3">
                      <a:lumMod val="75000"/>
                    </a:schemeClr>
                  </a:solidFill>
                </a:ln>
                <a:solidFill>
                  <a:schemeClr val="accent3">
                    <a:lumMod val="75000"/>
                  </a:schemeClr>
                </a:solidFill>
              </a:rPr>
              <a:t>RESULTADOS</a:t>
            </a:r>
            <a:endParaRPr lang="es-ES" sz="4000" dirty="0">
              <a:ln>
                <a:solidFill>
                  <a:schemeClr val="accent3">
                    <a:lumMod val="75000"/>
                  </a:schemeClr>
                </a:solidFill>
              </a:ln>
              <a:solidFill>
                <a:schemeClr val="accent3">
                  <a:lumMod val="75000"/>
                </a:schemeClr>
              </a:solidFill>
            </a:endParaRPr>
          </a:p>
        </p:txBody>
      </p:sp>
      <p:cxnSp>
        <p:nvCxnSpPr>
          <p:cNvPr id="7" name="6 Conector recto de flecha"/>
          <p:cNvCxnSpPr>
            <a:stCxn id="2" idx="2"/>
          </p:cNvCxnSpPr>
          <p:nvPr/>
        </p:nvCxnSpPr>
        <p:spPr>
          <a:xfrm flipH="1">
            <a:off x="1853952" y="836712"/>
            <a:ext cx="2718048" cy="17007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stCxn id="2" idx="2"/>
          </p:cNvCxnSpPr>
          <p:nvPr/>
        </p:nvCxnSpPr>
        <p:spPr>
          <a:xfrm>
            <a:off x="4572000" y="836712"/>
            <a:ext cx="2366722" cy="17007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6074626" y="2603704"/>
            <a:ext cx="1728192"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solidFill>
                  <a:schemeClr val="accent1">
                    <a:lumMod val="75000"/>
                  </a:schemeClr>
                </a:solidFill>
              </a:rPr>
              <a:t>BALANCE</a:t>
            </a:r>
            <a:endParaRPr lang="es-ES" dirty="0">
              <a:solidFill>
                <a:schemeClr val="accent1">
                  <a:lumMod val="75000"/>
                </a:schemeClr>
              </a:solidFill>
            </a:endParaRPr>
          </a:p>
        </p:txBody>
      </p:sp>
      <p:sp>
        <p:nvSpPr>
          <p:cNvPr id="14" name="13 CuadroTexto"/>
          <p:cNvSpPr txBox="1"/>
          <p:nvPr/>
        </p:nvSpPr>
        <p:spPr>
          <a:xfrm>
            <a:off x="983241" y="2603704"/>
            <a:ext cx="1728192"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solidFill>
                  <a:schemeClr val="accent1">
                    <a:lumMod val="75000"/>
                  </a:schemeClr>
                </a:solidFill>
              </a:rPr>
              <a:t>RESULTADOS BRUTOS</a:t>
            </a:r>
            <a:endParaRPr lang="es-ES" dirty="0">
              <a:solidFill>
                <a:schemeClr val="accent1">
                  <a:lumMod val="75000"/>
                </a:schemeClr>
              </a:solidFill>
            </a:endParaRPr>
          </a:p>
        </p:txBody>
      </p:sp>
      <p:sp>
        <p:nvSpPr>
          <p:cNvPr id="15" name="14 CuadroTexto"/>
          <p:cNvSpPr txBox="1"/>
          <p:nvPr/>
        </p:nvSpPr>
        <p:spPr>
          <a:xfrm>
            <a:off x="475344" y="3724290"/>
            <a:ext cx="2884900" cy="1938992"/>
          </a:xfrm>
          <a:prstGeom prst="rect">
            <a:avLst/>
          </a:prstGeom>
          <a:noFill/>
        </p:spPr>
        <p:txBody>
          <a:bodyPr wrap="square" rtlCol="0">
            <a:spAutoFit/>
          </a:bodyPr>
          <a:lstStyle/>
          <a:p>
            <a:r>
              <a:rPr lang="es-AR" sz="2400" dirty="0" smtClean="0"/>
              <a:t>Cuadros de flujos </a:t>
            </a:r>
            <a:r>
              <a:rPr lang="es-AR" sz="2400" dirty="0"/>
              <a:t>brutos </a:t>
            </a:r>
            <a:r>
              <a:rPr lang="es-AR" sz="2400" dirty="0" smtClean="0"/>
              <a:t>para </a:t>
            </a:r>
            <a:r>
              <a:rPr lang="es-AR" sz="2400" dirty="0"/>
              <a:t>los GEI contabilizados expresados en </a:t>
            </a:r>
            <a:r>
              <a:rPr lang="es-AR" sz="2400" dirty="0" smtClean="0"/>
              <a:t>toneladas CO</a:t>
            </a:r>
            <a:r>
              <a:rPr lang="es-AR" dirty="0" smtClean="0"/>
              <a:t>2</a:t>
            </a:r>
            <a:r>
              <a:rPr lang="es-AR" sz="2400" dirty="0" smtClean="0"/>
              <a:t>eq</a:t>
            </a:r>
            <a:endParaRPr lang="es-ES" sz="2400" dirty="0"/>
          </a:p>
        </p:txBody>
      </p:sp>
      <p:sp>
        <p:nvSpPr>
          <p:cNvPr id="17" name="16 CuadroTexto"/>
          <p:cNvSpPr txBox="1"/>
          <p:nvPr/>
        </p:nvSpPr>
        <p:spPr>
          <a:xfrm>
            <a:off x="2115166" y="6381328"/>
            <a:ext cx="1728192" cy="369332"/>
          </a:xfrm>
          <a:prstGeom prst="rect">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solidFill>
                  <a:schemeClr val="accent1">
                    <a:lumMod val="75000"/>
                  </a:schemeClr>
                </a:solidFill>
              </a:rPr>
              <a:t>Con Proyecto</a:t>
            </a:r>
            <a:endParaRPr lang="es-ES" dirty="0">
              <a:solidFill>
                <a:schemeClr val="accent1">
                  <a:lumMod val="75000"/>
                </a:schemeClr>
              </a:solidFill>
            </a:endParaRPr>
          </a:p>
        </p:txBody>
      </p:sp>
      <p:sp>
        <p:nvSpPr>
          <p:cNvPr id="18" name="17 CuadroTexto"/>
          <p:cNvSpPr txBox="1"/>
          <p:nvPr/>
        </p:nvSpPr>
        <p:spPr>
          <a:xfrm>
            <a:off x="-30698" y="6381328"/>
            <a:ext cx="1728192" cy="369332"/>
          </a:xfrm>
          <a:prstGeom prst="rect">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solidFill>
                  <a:schemeClr val="accent1">
                    <a:lumMod val="75000"/>
                  </a:schemeClr>
                </a:solidFill>
              </a:rPr>
              <a:t>Sin Proyecto</a:t>
            </a:r>
            <a:endParaRPr lang="es-ES" dirty="0">
              <a:solidFill>
                <a:schemeClr val="accent1">
                  <a:lumMod val="75000"/>
                </a:schemeClr>
              </a:solidFill>
            </a:endParaRPr>
          </a:p>
        </p:txBody>
      </p:sp>
      <p:cxnSp>
        <p:nvCxnSpPr>
          <p:cNvPr id="20" name="19 Conector recto de flecha"/>
          <p:cNvCxnSpPr/>
          <p:nvPr/>
        </p:nvCxnSpPr>
        <p:spPr>
          <a:xfrm flipH="1">
            <a:off x="1295128" y="5725808"/>
            <a:ext cx="612576" cy="581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1907704" y="5725808"/>
            <a:ext cx="685858" cy="581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1847337" y="3274893"/>
            <a:ext cx="0" cy="4565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3" idx="2"/>
          </p:cNvCxnSpPr>
          <p:nvPr/>
        </p:nvCxnSpPr>
        <p:spPr>
          <a:xfrm>
            <a:off x="6938722" y="2973036"/>
            <a:ext cx="0" cy="758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5822598" y="3756149"/>
            <a:ext cx="2232248" cy="1200329"/>
          </a:xfrm>
          <a:prstGeom prst="rect">
            <a:avLst/>
          </a:prstGeom>
          <a:noFill/>
        </p:spPr>
        <p:txBody>
          <a:bodyPr wrap="square" rtlCol="0">
            <a:spAutoFit/>
          </a:bodyPr>
          <a:lstStyle/>
          <a:p>
            <a:r>
              <a:rPr lang="es-ES" sz="2400" dirty="0" smtClean="0"/>
              <a:t>Cuadros con la diferencia entre dos escenarios</a:t>
            </a:r>
            <a:endParaRPr lang="es-ES" sz="2400" dirty="0"/>
          </a:p>
        </p:txBody>
      </p:sp>
      <p:cxnSp>
        <p:nvCxnSpPr>
          <p:cNvPr id="29" name="28 Conector recto de flecha"/>
          <p:cNvCxnSpPr/>
          <p:nvPr/>
        </p:nvCxnSpPr>
        <p:spPr>
          <a:xfrm>
            <a:off x="6938722" y="4973885"/>
            <a:ext cx="1116124" cy="7206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a:off x="5940152" y="4956478"/>
            <a:ext cx="998570" cy="7348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5076056" y="5739988"/>
            <a:ext cx="1728192" cy="369332"/>
          </a:xfrm>
          <a:prstGeom prst="rect">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solidFill>
                  <a:schemeClr val="accent1">
                    <a:lumMod val="75000"/>
                  </a:schemeClr>
                </a:solidFill>
              </a:rPr>
              <a:t>Fuente</a:t>
            </a:r>
            <a:endParaRPr lang="es-ES" dirty="0">
              <a:solidFill>
                <a:schemeClr val="accent1">
                  <a:lumMod val="75000"/>
                </a:schemeClr>
              </a:solidFill>
            </a:endParaRPr>
          </a:p>
        </p:txBody>
      </p:sp>
      <p:sp>
        <p:nvSpPr>
          <p:cNvPr id="36" name="35 CuadroTexto"/>
          <p:cNvSpPr txBox="1"/>
          <p:nvPr/>
        </p:nvSpPr>
        <p:spPr>
          <a:xfrm>
            <a:off x="7190750" y="5739988"/>
            <a:ext cx="1728192" cy="369332"/>
          </a:xfrm>
          <a:prstGeom prst="rect">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solidFill>
                  <a:schemeClr val="accent1">
                    <a:lumMod val="75000"/>
                  </a:schemeClr>
                </a:solidFill>
              </a:rPr>
              <a:t>Sumidero</a:t>
            </a:r>
            <a:endParaRPr lang="es-ES" dirty="0">
              <a:solidFill>
                <a:schemeClr val="accent1">
                  <a:lumMod val="75000"/>
                </a:schemeClr>
              </a:solidFill>
            </a:endParaRPr>
          </a:p>
        </p:txBody>
      </p:sp>
      <p:sp>
        <p:nvSpPr>
          <p:cNvPr id="40" name="39 Rectángulo"/>
          <p:cNvSpPr/>
          <p:nvPr/>
        </p:nvSpPr>
        <p:spPr>
          <a:xfrm>
            <a:off x="3835420" y="1547923"/>
            <a:ext cx="1456660" cy="1055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CuadroTexto"/>
          <p:cNvSpPr txBox="1"/>
          <p:nvPr/>
        </p:nvSpPr>
        <p:spPr>
          <a:xfrm>
            <a:off x="3835419" y="1614148"/>
            <a:ext cx="1456661" cy="923330"/>
          </a:xfrm>
          <a:prstGeom prst="rect">
            <a:avLst/>
          </a:prstGeom>
          <a:solidFill>
            <a:schemeClr val="tx2">
              <a:lumMod val="40000"/>
              <a:lumOff val="60000"/>
            </a:schemeClr>
          </a:solidFill>
        </p:spPr>
        <p:txBody>
          <a:bodyPr wrap="square" rtlCol="0">
            <a:spAutoFit/>
          </a:bodyPr>
          <a:lstStyle/>
          <a:p>
            <a:pPr algn="ctr"/>
            <a:r>
              <a:rPr lang="es-ES" dirty="0" smtClean="0"/>
              <a:t>Información general del Proyecto</a:t>
            </a:r>
            <a:endParaRPr lang="es-ES" dirty="0"/>
          </a:p>
        </p:txBody>
      </p:sp>
      <p:sp>
        <p:nvSpPr>
          <p:cNvPr id="56" name="55 Más"/>
          <p:cNvSpPr/>
          <p:nvPr/>
        </p:nvSpPr>
        <p:spPr>
          <a:xfrm>
            <a:off x="4275717" y="2742203"/>
            <a:ext cx="576064" cy="532690"/>
          </a:xfrm>
          <a:prstGeom prst="mathPlu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96038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20080"/>
          </a:xfrm>
          <a:ln w="38100">
            <a:solidFill>
              <a:schemeClr val="accent3">
                <a:lumMod val="60000"/>
                <a:lumOff val="40000"/>
              </a:schemeClr>
            </a:solidFill>
          </a:ln>
        </p:spPr>
        <p:txBody>
          <a:bodyPr>
            <a:normAutofit fontScale="90000"/>
          </a:bodyPr>
          <a:lstStyle/>
          <a:p>
            <a:r>
              <a:rPr lang="es-ES" b="1" dirty="0" smtClean="0">
                <a:ln w="10541" cmpd="sng">
                  <a:solidFill>
                    <a:schemeClr val="accent3">
                      <a:lumMod val="75000"/>
                    </a:schemeClr>
                  </a:solidFill>
                  <a:prstDash val="solid"/>
                </a:ln>
                <a:solidFill>
                  <a:schemeClr val="accent3">
                    <a:lumMod val="75000"/>
                  </a:schemeClr>
                </a:solidFill>
              </a:rPr>
              <a:t>Representación Gráfica</a:t>
            </a:r>
            <a:endParaRPr lang="es-ES" b="1" dirty="0">
              <a:ln w="10541" cmpd="sng">
                <a:solidFill>
                  <a:schemeClr val="accent3">
                    <a:lumMod val="75000"/>
                  </a:schemeClr>
                </a:solidFill>
                <a:prstDash val="solid"/>
              </a:ln>
              <a:solidFill>
                <a:schemeClr val="accent3">
                  <a:lumMod val="75000"/>
                </a:schemeClr>
              </a:solidFill>
            </a:endParaRPr>
          </a:p>
        </p:txBody>
      </p:sp>
      <p:sp>
        <p:nvSpPr>
          <p:cNvPr id="4" name="3 CuadroTexto"/>
          <p:cNvSpPr txBox="1"/>
          <p:nvPr/>
        </p:nvSpPr>
        <p:spPr>
          <a:xfrm>
            <a:off x="107504" y="1412776"/>
            <a:ext cx="2160240" cy="1631216"/>
          </a:xfrm>
          <a:prstGeom prst="rect">
            <a:avLst/>
          </a:prstGeom>
          <a:noFill/>
        </p:spPr>
        <p:txBody>
          <a:bodyPr wrap="square" rtlCol="0">
            <a:spAutoFit/>
          </a:bodyPr>
          <a:lstStyle/>
          <a:p>
            <a:r>
              <a:rPr lang="es-VE" sz="2000" dirty="0" smtClean="0"/>
              <a:t>Resultados </a:t>
            </a:r>
            <a:r>
              <a:rPr lang="es-VE" sz="2000" dirty="0"/>
              <a:t>Brutos para los componentes involucrados en los dos escenarios</a:t>
            </a:r>
            <a:endParaRPr lang="es-ES" sz="2000" dirty="0"/>
          </a:p>
        </p:txBody>
      </p:sp>
      <p:sp>
        <p:nvSpPr>
          <p:cNvPr id="5" name="4 CuadroTexto"/>
          <p:cNvSpPr txBox="1"/>
          <p:nvPr/>
        </p:nvSpPr>
        <p:spPr>
          <a:xfrm>
            <a:off x="107504" y="5877272"/>
            <a:ext cx="2160240" cy="830997"/>
          </a:xfrm>
          <a:prstGeom prst="rect">
            <a:avLst/>
          </a:prstGeom>
          <a:noFill/>
        </p:spPr>
        <p:txBody>
          <a:bodyPr wrap="square" rtlCol="0">
            <a:spAutoFit/>
          </a:bodyPr>
          <a:lstStyle/>
          <a:p>
            <a:r>
              <a:rPr lang="es-AR" sz="1600" dirty="0"/>
              <a:t>Fuente: Elaboración propia en base a resultados de EX - ACT</a:t>
            </a:r>
            <a:endParaRPr lang="es-ES" sz="16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0717" y="1600200"/>
            <a:ext cx="6186207" cy="510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449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92088"/>
          </a:xfrm>
          <a:ln w="38100">
            <a:solidFill>
              <a:schemeClr val="accent3">
                <a:lumMod val="60000"/>
                <a:lumOff val="40000"/>
              </a:schemeClr>
            </a:solidFill>
          </a:ln>
        </p:spPr>
        <p:txBody>
          <a:bodyPr>
            <a:normAutofit/>
          </a:bodyPr>
          <a:lstStyle/>
          <a:p>
            <a:r>
              <a:rPr lang="es-ES" sz="4000" b="1" dirty="0">
                <a:ln w="10541" cmpd="sng">
                  <a:solidFill>
                    <a:schemeClr val="accent3">
                      <a:lumMod val="75000"/>
                    </a:schemeClr>
                  </a:solidFill>
                  <a:prstDash val="solid"/>
                </a:ln>
                <a:solidFill>
                  <a:schemeClr val="accent3">
                    <a:lumMod val="75000"/>
                  </a:schemeClr>
                </a:solidFill>
              </a:rPr>
              <a:t>Representación Gráfica</a:t>
            </a:r>
            <a:endParaRPr lang="es-ES" sz="4000" dirty="0">
              <a:ln w="10541" cmpd="sng">
                <a:solidFill>
                  <a:schemeClr val="accent3">
                    <a:lumMod val="75000"/>
                  </a:schemeClr>
                </a:solidFill>
                <a:prstDash val="solid"/>
              </a:ln>
              <a:solidFill>
                <a:schemeClr val="accent3">
                  <a:lumMod val="75000"/>
                </a:schemeClr>
              </a:solidFill>
            </a:endParaRPr>
          </a:p>
        </p:txBody>
      </p:sp>
      <p:sp>
        <p:nvSpPr>
          <p:cNvPr id="4" name="3 CuadroTexto"/>
          <p:cNvSpPr txBox="1"/>
          <p:nvPr/>
        </p:nvSpPr>
        <p:spPr>
          <a:xfrm>
            <a:off x="179512" y="5589240"/>
            <a:ext cx="1872208" cy="1077218"/>
          </a:xfrm>
          <a:prstGeom prst="rect">
            <a:avLst/>
          </a:prstGeom>
          <a:noFill/>
        </p:spPr>
        <p:txBody>
          <a:bodyPr wrap="square" rtlCol="0">
            <a:spAutoFit/>
          </a:bodyPr>
          <a:lstStyle/>
          <a:p>
            <a:r>
              <a:rPr lang="es-AR" sz="1600" dirty="0"/>
              <a:t>Fuente: Elaboración propia en base a resultados de EX - ACT</a:t>
            </a:r>
            <a:endParaRPr lang="es-ES" sz="16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p:cNvGraphicFramePr>
          <p:nvPr>
            <p:extLst>
              <p:ext uri="{D42A27DB-BD31-4B8C-83A1-F6EECF244321}">
                <p14:modId xmlns:p14="http://schemas.microsoft.com/office/powerpoint/2010/main" val="743520287"/>
              </p:ext>
            </p:extLst>
          </p:nvPr>
        </p:nvGraphicFramePr>
        <p:xfrm>
          <a:off x="2771800" y="1556792"/>
          <a:ext cx="6192688" cy="4968552"/>
        </p:xfrm>
        <a:graphic>
          <a:graphicData uri="http://schemas.openxmlformats.org/presentationml/2006/ole">
            <mc:AlternateContent xmlns:mc="http://schemas.openxmlformats.org/markup-compatibility/2006">
              <mc:Choice xmlns:v="urn:schemas-microsoft-com:vml" Requires="v">
                <p:oleObj spid="_x0000_s6169" name="Gráfico" r:id="rId4" imgW="5610408" imgH="3895537" progId="Excel.Chart.8">
                  <p:embed/>
                </p:oleObj>
              </mc:Choice>
              <mc:Fallback>
                <p:oleObj name="Gráfico" r:id="rId4" imgW="5610408" imgH="3895537" progId="Excel.Chart.8">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1556792"/>
                        <a:ext cx="6192688" cy="4968552"/>
                      </a:xfrm>
                      <a:prstGeom prst="rect">
                        <a:avLst/>
                      </a:prstGeom>
                      <a:noFill/>
                    </p:spPr>
                  </p:pic>
                </p:oleObj>
              </mc:Fallback>
            </mc:AlternateContent>
          </a:graphicData>
        </a:graphic>
      </p:graphicFrame>
      <p:sp>
        <p:nvSpPr>
          <p:cNvPr id="7" name="Rectangle 3"/>
          <p:cNvSpPr>
            <a:spLocks noChangeArrowheads="1"/>
          </p:cNvSpPr>
          <p:nvPr/>
        </p:nvSpPr>
        <p:spPr bwMode="auto">
          <a:xfrm>
            <a:off x="0" y="3895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395536" y="1700808"/>
            <a:ext cx="2160240" cy="1631216"/>
          </a:xfrm>
          <a:prstGeom prst="rect">
            <a:avLst/>
          </a:prstGeom>
          <a:noFill/>
        </p:spPr>
        <p:txBody>
          <a:bodyPr wrap="square" rtlCol="0">
            <a:spAutoFit/>
          </a:bodyPr>
          <a:lstStyle/>
          <a:p>
            <a:r>
              <a:rPr lang="es-VE" sz="2000" dirty="0"/>
              <a:t>Balance de </a:t>
            </a:r>
            <a:r>
              <a:rPr lang="es-VE" sz="2000" dirty="0" smtClean="0"/>
              <a:t>GEI: Diferencia entre la situación Sin </a:t>
            </a:r>
            <a:r>
              <a:rPr lang="es-VE" sz="2000" dirty="0"/>
              <a:t>P</a:t>
            </a:r>
            <a:r>
              <a:rPr lang="es-VE" sz="2000" dirty="0" smtClean="0"/>
              <a:t>royecto y Con </a:t>
            </a:r>
            <a:r>
              <a:rPr lang="es-VE" sz="2000" dirty="0"/>
              <a:t>P</a:t>
            </a:r>
            <a:r>
              <a:rPr lang="es-VE" sz="2000" dirty="0" smtClean="0"/>
              <a:t>royecto</a:t>
            </a:r>
            <a:endParaRPr lang="es-ES" sz="2000" dirty="0"/>
          </a:p>
        </p:txBody>
      </p:sp>
    </p:spTree>
    <p:extLst>
      <p:ext uri="{BB962C8B-B14F-4D97-AF65-F5344CB8AC3E}">
        <p14:creationId xmlns:p14="http://schemas.microsoft.com/office/powerpoint/2010/main" val="1447804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r>
              <a:rPr lang="es-VE" dirty="0"/>
              <a:t>La utilización de la herramienta de balance de carbono EX ACT ha servido como referencia de la utilización de este tipo de instrumentos. </a:t>
            </a:r>
            <a:endParaRPr lang="es-VE" dirty="0" smtClean="0"/>
          </a:p>
          <a:p>
            <a:pPr marL="0" indent="0">
              <a:buNone/>
            </a:pPr>
            <a:endParaRPr lang="es-VE" dirty="0"/>
          </a:p>
          <a:p>
            <a:pPr marL="0" indent="0" algn="ctr">
              <a:buNone/>
            </a:pPr>
            <a:r>
              <a:rPr lang="es-VE" dirty="0" smtClean="0"/>
              <a:t>Muestra </a:t>
            </a:r>
            <a:r>
              <a:rPr lang="es-VE" dirty="0"/>
              <a:t>que es posible realizar planes y proyectos que integren políticas de mitigación del cambio climático y a su vez obtener beneficios a escala del productor.</a:t>
            </a:r>
            <a:endParaRPr lang="es-ES" dirty="0"/>
          </a:p>
          <a:p>
            <a:endParaRPr lang="es-ES" dirty="0"/>
          </a:p>
        </p:txBody>
      </p:sp>
      <p:sp>
        <p:nvSpPr>
          <p:cNvPr id="4" name="1 Título"/>
          <p:cNvSpPr>
            <a:spLocks noGrp="1"/>
          </p:cNvSpPr>
          <p:nvPr>
            <p:ph type="title"/>
          </p:nvPr>
        </p:nvSpPr>
        <p:spPr>
          <a:xfrm>
            <a:off x="467544" y="260648"/>
            <a:ext cx="8229600" cy="864096"/>
          </a:xfrm>
          <a:ln w="38100">
            <a:solidFill>
              <a:schemeClr val="accent3">
                <a:lumMod val="60000"/>
                <a:lumOff val="40000"/>
              </a:schemeClr>
            </a:solidFill>
          </a:ln>
        </p:spPr>
        <p:txBody>
          <a:bodyPr>
            <a:normAutofit/>
          </a:bodyPr>
          <a:lstStyle/>
          <a:p>
            <a:r>
              <a:rPr lang="es-ES" b="1" dirty="0" smtClean="0">
                <a:ln w="10541" cmpd="sng">
                  <a:solidFill>
                    <a:schemeClr val="accent3">
                      <a:lumMod val="75000"/>
                    </a:schemeClr>
                  </a:solidFill>
                  <a:prstDash val="solid"/>
                </a:ln>
                <a:solidFill>
                  <a:schemeClr val="accent3">
                    <a:lumMod val="75000"/>
                  </a:schemeClr>
                </a:solidFill>
              </a:rPr>
              <a:t>CONCLUSION</a:t>
            </a:r>
            <a:endParaRPr lang="es-ES" dirty="0">
              <a:ln w="10541" cmpd="sng">
                <a:solidFill>
                  <a:schemeClr val="accent3">
                    <a:lumMod val="75000"/>
                  </a:schemeClr>
                </a:solidFill>
                <a:prstDash val="solid"/>
              </a:ln>
              <a:solidFill>
                <a:schemeClr val="accent3">
                  <a:lumMod val="75000"/>
                </a:schemeClr>
              </a:solidFill>
            </a:endParaRPr>
          </a:p>
        </p:txBody>
      </p:sp>
    </p:spTree>
    <p:extLst>
      <p:ext uri="{BB962C8B-B14F-4D97-AF65-F5344CB8AC3E}">
        <p14:creationId xmlns:p14="http://schemas.microsoft.com/office/powerpoint/2010/main" val="2079106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447044570"/>
              </p:ext>
            </p:extLst>
          </p:nvPr>
        </p:nvGraphicFramePr>
        <p:xfrm>
          <a:off x="467544" y="1916832"/>
          <a:ext cx="8229600" cy="2834640"/>
        </p:xfrm>
        <a:graphic>
          <a:graphicData uri="http://schemas.openxmlformats.org/drawingml/2006/table">
            <a:tbl>
              <a:tblPr firstRow="1" bandRow="1">
                <a:tableStyleId>{D27102A9-8310-4765-A935-A1911B00CA55}</a:tableStyleId>
              </a:tblPr>
              <a:tblGrid>
                <a:gridCol w="2057400"/>
                <a:gridCol w="2057400"/>
                <a:gridCol w="2057400"/>
                <a:gridCol w="2057400"/>
              </a:tblGrid>
              <a:tr h="633603">
                <a:tc>
                  <a:txBody>
                    <a:bodyPr/>
                    <a:lstStyle/>
                    <a:p>
                      <a:r>
                        <a:rPr lang="es-ES" dirty="0" smtClean="0">
                          <a:solidFill>
                            <a:schemeClr val="accent4">
                              <a:lumMod val="75000"/>
                            </a:schemeClr>
                          </a:solidFill>
                        </a:rPr>
                        <a:t>GAS</a:t>
                      </a:r>
                      <a:endParaRPr lang="es-ES" dirty="0">
                        <a:solidFill>
                          <a:schemeClr val="accent4">
                            <a:lumMod val="75000"/>
                          </a:schemeClr>
                        </a:solidFill>
                      </a:endParaRPr>
                    </a:p>
                  </a:txBody>
                  <a:tcPr/>
                </a:tc>
                <a:tc>
                  <a:txBody>
                    <a:bodyPr/>
                    <a:lstStyle/>
                    <a:p>
                      <a:r>
                        <a:rPr lang="es-ES" dirty="0" smtClean="0">
                          <a:solidFill>
                            <a:schemeClr val="accent4">
                              <a:lumMod val="75000"/>
                            </a:schemeClr>
                          </a:solidFill>
                        </a:rPr>
                        <a:t>FUENTE EMISORA</a:t>
                      </a:r>
                      <a:endParaRPr lang="es-ES" dirty="0">
                        <a:solidFill>
                          <a:schemeClr val="accent4">
                            <a:lumMod val="75000"/>
                          </a:schemeClr>
                        </a:solidFill>
                      </a:endParaRPr>
                    </a:p>
                  </a:txBody>
                  <a:tcPr/>
                </a:tc>
                <a:tc>
                  <a:txBody>
                    <a:bodyPr/>
                    <a:lstStyle/>
                    <a:p>
                      <a:r>
                        <a:rPr lang="es-ES" dirty="0" smtClean="0">
                          <a:solidFill>
                            <a:schemeClr val="accent4">
                              <a:lumMod val="75000"/>
                            </a:schemeClr>
                          </a:solidFill>
                        </a:rPr>
                        <a:t>PERMANENCIA EN ATMÓSFERA</a:t>
                      </a:r>
                      <a:r>
                        <a:rPr lang="es-ES" baseline="0" dirty="0" smtClean="0">
                          <a:solidFill>
                            <a:schemeClr val="accent4">
                              <a:lumMod val="75000"/>
                            </a:schemeClr>
                          </a:solidFill>
                        </a:rPr>
                        <a:t> </a:t>
                      </a:r>
                      <a:r>
                        <a:rPr lang="es-ES" dirty="0" smtClean="0">
                          <a:solidFill>
                            <a:schemeClr val="accent4">
                              <a:lumMod val="75000"/>
                            </a:schemeClr>
                          </a:solidFill>
                        </a:rPr>
                        <a:t>(años)</a:t>
                      </a:r>
                      <a:endParaRPr lang="es-ES" dirty="0">
                        <a:solidFill>
                          <a:schemeClr val="accent4">
                            <a:lumMod val="75000"/>
                          </a:schemeClr>
                        </a:solidFill>
                      </a:endParaRPr>
                    </a:p>
                  </a:txBody>
                  <a:tcPr/>
                </a:tc>
                <a:tc>
                  <a:txBody>
                    <a:bodyPr/>
                    <a:lstStyle/>
                    <a:p>
                      <a:r>
                        <a:rPr lang="es-ES" dirty="0" smtClean="0">
                          <a:solidFill>
                            <a:schemeClr val="accent4">
                              <a:lumMod val="75000"/>
                            </a:schemeClr>
                          </a:solidFill>
                        </a:rPr>
                        <a:t>POTENCIAL DE CALENTAMIENTO GLOBAL (CO</a:t>
                      </a:r>
                      <a:r>
                        <a:rPr lang="es-ES" sz="1400" dirty="0" smtClean="0">
                          <a:solidFill>
                            <a:schemeClr val="accent4">
                              <a:lumMod val="75000"/>
                            </a:schemeClr>
                          </a:solidFill>
                        </a:rPr>
                        <a:t>2</a:t>
                      </a:r>
                      <a:r>
                        <a:rPr lang="es-ES" dirty="0" smtClean="0">
                          <a:solidFill>
                            <a:schemeClr val="accent4">
                              <a:lumMod val="75000"/>
                            </a:schemeClr>
                          </a:solidFill>
                        </a:rPr>
                        <a:t>=1)</a:t>
                      </a:r>
                      <a:endParaRPr lang="es-ES" dirty="0">
                        <a:solidFill>
                          <a:schemeClr val="accent4">
                            <a:lumMod val="75000"/>
                          </a:schemeClr>
                        </a:solidFill>
                      </a:endParaRPr>
                    </a:p>
                  </a:txBody>
                  <a:tcPr/>
                </a:tc>
              </a:tr>
              <a:tr h="633603">
                <a:tc>
                  <a:txBody>
                    <a:bodyPr/>
                    <a:lstStyle/>
                    <a:p>
                      <a:r>
                        <a:rPr lang="es-ES" dirty="0" smtClean="0"/>
                        <a:t>Dióxido de Carbono</a:t>
                      </a:r>
                    </a:p>
                    <a:p>
                      <a:r>
                        <a:rPr lang="es-ES" dirty="0" smtClean="0"/>
                        <a:t>(CO</a:t>
                      </a:r>
                      <a:r>
                        <a:rPr lang="es-ES" sz="1400" dirty="0" smtClean="0"/>
                        <a:t>2</a:t>
                      </a:r>
                      <a:r>
                        <a:rPr lang="es-ES" dirty="0" smtClean="0"/>
                        <a:t>)</a:t>
                      </a:r>
                      <a:endParaRPr lang="es-ES" dirty="0"/>
                    </a:p>
                  </a:txBody>
                  <a:tcPr/>
                </a:tc>
                <a:tc>
                  <a:txBody>
                    <a:bodyPr/>
                    <a:lstStyle/>
                    <a:p>
                      <a:r>
                        <a:rPr lang="es-ES" dirty="0" smtClean="0"/>
                        <a:t>Combustibles</a:t>
                      </a:r>
                      <a:r>
                        <a:rPr lang="es-ES" baseline="0" dirty="0" smtClean="0"/>
                        <a:t> de origen fósil, quema</a:t>
                      </a:r>
                      <a:endParaRPr lang="es-ES" dirty="0"/>
                    </a:p>
                  </a:txBody>
                  <a:tcPr/>
                </a:tc>
                <a:tc>
                  <a:txBody>
                    <a:bodyPr/>
                    <a:lstStyle/>
                    <a:p>
                      <a:r>
                        <a:rPr lang="es-ES" dirty="0" smtClean="0"/>
                        <a:t>500</a:t>
                      </a:r>
                      <a:endParaRPr lang="es-ES" dirty="0"/>
                    </a:p>
                  </a:txBody>
                  <a:tcPr/>
                </a:tc>
                <a:tc>
                  <a:txBody>
                    <a:bodyPr/>
                    <a:lstStyle/>
                    <a:p>
                      <a:r>
                        <a:rPr lang="es-ES" dirty="0" smtClean="0"/>
                        <a:t>1</a:t>
                      </a:r>
                      <a:endParaRPr lang="es-ES" dirty="0"/>
                    </a:p>
                  </a:txBody>
                  <a:tcPr/>
                </a:tc>
              </a:tr>
              <a:tr h="633603">
                <a:tc>
                  <a:txBody>
                    <a:bodyPr/>
                    <a:lstStyle/>
                    <a:p>
                      <a:r>
                        <a:rPr lang="es-ES" dirty="0" smtClean="0"/>
                        <a:t>Metano</a:t>
                      </a:r>
                    </a:p>
                    <a:p>
                      <a:r>
                        <a:rPr lang="es-ES" dirty="0" smtClean="0"/>
                        <a:t>(CH</a:t>
                      </a:r>
                      <a:r>
                        <a:rPr lang="es-ES" sz="1400" dirty="0" smtClean="0"/>
                        <a:t>4</a:t>
                      </a:r>
                      <a:r>
                        <a:rPr lang="es-ES" dirty="0" smtClean="0"/>
                        <a:t>)</a:t>
                      </a:r>
                      <a:endParaRPr lang="es-ES" dirty="0"/>
                    </a:p>
                  </a:txBody>
                  <a:tcPr/>
                </a:tc>
                <a:tc>
                  <a:txBody>
                    <a:bodyPr/>
                    <a:lstStyle/>
                    <a:p>
                      <a:r>
                        <a:rPr lang="es-ES" dirty="0" smtClean="0"/>
                        <a:t>Agricultura</a:t>
                      </a:r>
                      <a:endParaRPr lang="es-ES" dirty="0"/>
                    </a:p>
                  </a:txBody>
                  <a:tcPr/>
                </a:tc>
                <a:tc>
                  <a:txBody>
                    <a:bodyPr/>
                    <a:lstStyle/>
                    <a:p>
                      <a:r>
                        <a:rPr lang="es-ES" dirty="0" smtClean="0"/>
                        <a:t>7 - 10</a:t>
                      </a:r>
                      <a:endParaRPr lang="es-ES" dirty="0"/>
                    </a:p>
                  </a:txBody>
                  <a:tcPr/>
                </a:tc>
                <a:tc>
                  <a:txBody>
                    <a:bodyPr/>
                    <a:lstStyle/>
                    <a:p>
                      <a:r>
                        <a:rPr lang="es-ES" dirty="0" smtClean="0"/>
                        <a:t>21(MDL)</a:t>
                      </a:r>
                    </a:p>
                    <a:p>
                      <a:r>
                        <a:rPr lang="es-ES" dirty="0" smtClean="0"/>
                        <a:t>25(IPCC)</a:t>
                      </a:r>
                      <a:endParaRPr lang="es-ES" dirty="0"/>
                    </a:p>
                  </a:txBody>
                  <a:tcPr/>
                </a:tc>
              </a:tr>
              <a:tr h="633603">
                <a:tc>
                  <a:txBody>
                    <a:bodyPr/>
                    <a:lstStyle/>
                    <a:p>
                      <a:r>
                        <a:rPr lang="es-ES" dirty="0" smtClean="0"/>
                        <a:t>Oxido</a:t>
                      </a:r>
                      <a:r>
                        <a:rPr lang="es-ES" baseline="0" dirty="0" smtClean="0"/>
                        <a:t> Nitroso</a:t>
                      </a:r>
                    </a:p>
                    <a:p>
                      <a:r>
                        <a:rPr lang="es-ES" baseline="0" dirty="0" smtClean="0"/>
                        <a:t>(N</a:t>
                      </a:r>
                      <a:r>
                        <a:rPr lang="es-ES" sz="1400" baseline="0" dirty="0" smtClean="0"/>
                        <a:t>2</a:t>
                      </a:r>
                      <a:r>
                        <a:rPr lang="es-ES" baseline="0" dirty="0" smtClean="0"/>
                        <a:t>O)</a:t>
                      </a:r>
                      <a:endParaRPr lang="es-ES" dirty="0"/>
                    </a:p>
                  </a:txBody>
                  <a:tcPr/>
                </a:tc>
                <a:tc>
                  <a:txBody>
                    <a:bodyPr/>
                    <a:lstStyle/>
                    <a:p>
                      <a:r>
                        <a:rPr lang="es-ES" dirty="0" smtClean="0"/>
                        <a:t>Fertilización, combustión </a:t>
                      </a:r>
                      <a:endParaRPr lang="es-ES" dirty="0"/>
                    </a:p>
                  </a:txBody>
                  <a:tcPr/>
                </a:tc>
                <a:tc>
                  <a:txBody>
                    <a:bodyPr/>
                    <a:lstStyle/>
                    <a:p>
                      <a:r>
                        <a:rPr lang="es-ES" dirty="0" smtClean="0"/>
                        <a:t>140 - 190</a:t>
                      </a:r>
                      <a:endParaRPr lang="es-ES" dirty="0"/>
                    </a:p>
                  </a:txBody>
                  <a:tcPr/>
                </a:tc>
                <a:tc>
                  <a:txBody>
                    <a:bodyPr/>
                    <a:lstStyle/>
                    <a:p>
                      <a:r>
                        <a:rPr lang="es-ES" dirty="0" smtClean="0"/>
                        <a:t>310(MDL)</a:t>
                      </a:r>
                    </a:p>
                    <a:p>
                      <a:r>
                        <a:rPr lang="es-ES" dirty="0" smtClean="0"/>
                        <a:t>298(IPCC)</a:t>
                      </a:r>
                      <a:endParaRPr lang="es-ES" dirty="0"/>
                    </a:p>
                  </a:txBody>
                  <a:tcPr/>
                </a:tc>
              </a:tr>
            </a:tbl>
          </a:graphicData>
        </a:graphic>
      </p:graphicFrame>
      <p:sp>
        <p:nvSpPr>
          <p:cNvPr id="4" name="1 Título"/>
          <p:cNvSpPr>
            <a:spLocks noGrp="1"/>
          </p:cNvSpPr>
          <p:nvPr>
            <p:ph type="title"/>
          </p:nvPr>
        </p:nvSpPr>
        <p:spPr>
          <a:xfrm>
            <a:off x="457200" y="274638"/>
            <a:ext cx="8229600" cy="778098"/>
          </a:xfrm>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ES" sz="4000" dirty="0"/>
              <a:t>Emisiones de </a:t>
            </a:r>
            <a:r>
              <a:rPr lang="es-ES" sz="4000" dirty="0" smtClean="0"/>
              <a:t>GEI</a:t>
            </a:r>
            <a:endParaRPr lang="es-ES" sz="4000" dirty="0"/>
          </a:p>
        </p:txBody>
      </p:sp>
    </p:spTree>
    <p:extLst>
      <p:ext uri="{BB962C8B-B14F-4D97-AF65-F5344CB8AC3E}">
        <p14:creationId xmlns:p14="http://schemas.microsoft.com/office/powerpoint/2010/main" val="376389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pPr marL="0" indent="0" algn="ctr">
              <a:buNone/>
            </a:pPr>
            <a:r>
              <a:rPr lang="es-VE" dirty="0"/>
              <a:t>Los resultados muestran que el proyecto planteado mejora las condiciones del balance de gases de efecto invernadero. Comparando ambas situaciones, en el caso con proyecto se emite menos que si no se llevase a cabo el mismo. </a:t>
            </a:r>
            <a:endParaRPr lang="es-ES" dirty="0"/>
          </a:p>
          <a:p>
            <a:pPr marL="0" indent="0" algn="ctr">
              <a:buNone/>
            </a:pPr>
            <a:endParaRPr lang="es-VE" dirty="0" smtClean="0"/>
          </a:p>
          <a:p>
            <a:pPr marL="0" indent="0" algn="ctr">
              <a:buNone/>
            </a:pPr>
            <a:r>
              <a:rPr lang="es-VE" dirty="0" smtClean="0"/>
              <a:t>Es </a:t>
            </a:r>
            <a:r>
              <a:rPr lang="es-VE" dirty="0"/>
              <a:t>importante para la aplicación de esta herramienta la utilización de datos lo más exactos </a:t>
            </a:r>
            <a:r>
              <a:rPr lang="es-VE" dirty="0" smtClean="0"/>
              <a:t>posibles.</a:t>
            </a:r>
            <a:endParaRPr lang="es-ES" dirty="0"/>
          </a:p>
        </p:txBody>
      </p:sp>
      <p:sp>
        <p:nvSpPr>
          <p:cNvPr id="4" name="1 Título"/>
          <p:cNvSpPr>
            <a:spLocks noGrp="1"/>
          </p:cNvSpPr>
          <p:nvPr>
            <p:ph type="title"/>
          </p:nvPr>
        </p:nvSpPr>
        <p:spPr>
          <a:xfrm>
            <a:off x="457200" y="188640"/>
            <a:ext cx="8229600" cy="792088"/>
          </a:xfrm>
          <a:ln w="38100">
            <a:solidFill>
              <a:schemeClr val="accent3">
                <a:lumMod val="60000"/>
                <a:lumOff val="40000"/>
              </a:schemeClr>
            </a:solidFill>
          </a:ln>
        </p:spPr>
        <p:txBody>
          <a:bodyPr>
            <a:normAutofit/>
          </a:bodyPr>
          <a:lstStyle/>
          <a:p>
            <a:r>
              <a:rPr lang="es-ES" b="1" dirty="0" smtClean="0">
                <a:ln w="10541" cmpd="sng">
                  <a:solidFill>
                    <a:schemeClr val="accent3">
                      <a:lumMod val="75000"/>
                    </a:schemeClr>
                  </a:solidFill>
                  <a:prstDash val="solid"/>
                </a:ln>
                <a:solidFill>
                  <a:schemeClr val="accent3">
                    <a:lumMod val="75000"/>
                  </a:schemeClr>
                </a:solidFill>
              </a:rPr>
              <a:t>CONCLUSION</a:t>
            </a:r>
            <a:endParaRPr lang="es-ES" dirty="0">
              <a:ln w="10541" cmpd="sng">
                <a:solidFill>
                  <a:schemeClr val="accent3">
                    <a:lumMod val="75000"/>
                  </a:schemeClr>
                </a:solidFill>
                <a:prstDash val="solid"/>
              </a:ln>
              <a:solidFill>
                <a:schemeClr val="accent3">
                  <a:lumMod val="75000"/>
                </a:schemeClr>
              </a:solidFill>
            </a:endParaRPr>
          </a:p>
        </p:txBody>
      </p:sp>
    </p:spTree>
    <p:extLst>
      <p:ext uri="{BB962C8B-B14F-4D97-AF65-F5344CB8AC3E}">
        <p14:creationId xmlns:p14="http://schemas.microsoft.com/office/powerpoint/2010/main" val="3288002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ctr">
              <a:buNone/>
            </a:pPr>
            <a:r>
              <a:rPr lang="es-ES" dirty="0" smtClean="0"/>
              <a:t>Debe prestarse especial atención al uso del recurso agua, su</a:t>
            </a:r>
            <a:r>
              <a:rPr lang="es-VE" dirty="0" smtClean="0"/>
              <a:t> </a:t>
            </a:r>
            <a:r>
              <a:rPr lang="es-VE" dirty="0"/>
              <a:t>situación podría ser critica para la provincia de Mendoza en el </a:t>
            </a:r>
            <a:r>
              <a:rPr lang="es-VE" dirty="0" smtClean="0"/>
              <a:t>futuro</a:t>
            </a:r>
            <a:r>
              <a:rPr lang="es-VE" dirty="0"/>
              <a:t>. </a:t>
            </a:r>
            <a:r>
              <a:rPr lang="es-VE" dirty="0" smtClean="0"/>
              <a:t>Es posible que mediante </a:t>
            </a:r>
            <a:r>
              <a:rPr lang="es-VE" dirty="0"/>
              <a:t>acciones, tanto políticas como culturales, que lleven a la mejora en el uso y manejo del agua, </a:t>
            </a:r>
            <a:r>
              <a:rPr lang="es-VE" dirty="0" smtClean="0"/>
              <a:t>se puedan </a:t>
            </a:r>
            <a:r>
              <a:rPr lang="es-VE" dirty="0"/>
              <a:t>llevar a cabo proyectos como el planteado en este trabajo sin comprometer dicho recurso.</a:t>
            </a:r>
            <a:endParaRPr lang="es-ES" dirty="0"/>
          </a:p>
        </p:txBody>
      </p:sp>
      <p:sp>
        <p:nvSpPr>
          <p:cNvPr id="4" name="1 Título"/>
          <p:cNvSpPr>
            <a:spLocks noGrp="1"/>
          </p:cNvSpPr>
          <p:nvPr>
            <p:ph type="title"/>
          </p:nvPr>
        </p:nvSpPr>
        <p:spPr>
          <a:xfrm>
            <a:off x="457200" y="274638"/>
            <a:ext cx="8229600" cy="922114"/>
          </a:xfrm>
          <a:ln w="38100">
            <a:solidFill>
              <a:schemeClr val="accent3">
                <a:lumMod val="60000"/>
                <a:lumOff val="40000"/>
              </a:schemeClr>
            </a:solidFill>
          </a:ln>
        </p:spPr>
        <p:txBody>
          <a:bodyPr>
            <a:normAutofit/>
          </a:bodyPr>
          <a:lstStyle/>
          <a:p>
            <a:r>
              <a:rPr lang="es-ES" b="1" dirty="0" smtClean="0">
                <a:ln w="10541" cmpd="sng">
                  <a:solidFill>
                    <a:schemeClr val="accent3">
                      <a:lumMod val="75000"/>
                    </a:schemeClr>
                  </a:solidFill>
                  <a:prstDash val="solid"/>
                </a:ln>
                <a:solidFill>
                  <a:schemeClr val="accent3">
                    <a:lumMod val="75000"/>
                  </a:schemeClr>
                </a:solidFill>
              </a:rPr>
              <a:t>CONCLUSION</a:t>
            </a:r>
            <a:endParaRPr lang="es-ES" dirty="0">
              <a:ln w="10541" cmpd="sng">
                <a:solidFill>
                  <a:schemeClr val="accent3">
                    <a:lumMod val="75000"/>
                  </a:schemeClr>
                </a:solidFill>
                <a:prstDash val="solid"/>
              </a:ln>
              <a:solidFill>
                <a:schemeClr val="accent3">
                  <a:lumMod val="75000"/>
                </a:schemeClr>
              </a:solidFill>
            </a:endParaRPr>
          </a:p>
        </p:txBody>
      </p:sp>
    </p:spTree>
    <p:extLst>
      <p:ext uri="{BB962C8B-B14F-4D97-AF65-F5344CB8AC3E}">
        <p14:creationId xmlns:p14="http://schemas.microsoft.com/office/powerpoint/2010/main" val="1454898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2816"/>
            <a:ext cx="8229600" cy="5085184"/>
          </a:xfrm>
        </p:spPr>
        <p:txBody>
          <a:bodyPr>
            <a:normAutofit lnSpcReduction="10000"/>
          </a:bodyPr>
          <a:lstStyle/>
          <a:p>
            <a:pPr marL="0" indent="0" algn="ctr">
              <a:buNone/>
            </a:pPr>
            <a:r>
              <a:rPr lang="es-ES" dirty="0" smtClean="0"/>
              <a:t>Con Proyectos como el presentado pueden promocionarse actividades como Mitigadoras del CC y hasta podría servir de ejemplo para la ejecución de otros proyectos.</a:t>
            </a:r>
          </a:p>
          <a:p>
            <a:pPr marL="0" indent="0" algn="ctr">
              <a:buNone/>
            </a:pPr>
            <a:endParaRPr lang="es-ES" dirty="0" smtClean="0"/>
          </a:p>
          <a:p>
            <a:pPr marL="0" indent="0" algn="ctr">
              <a:buNone/>
            </a:pPr>
            <a:r>
              <a:rPr lang="es-VE" dirty="0"/>
              <a:t>El cultivo de álamos tendría un auge y </a:t>
            </a:r>
            <a:r>
              <a:rPr lang="es-VE" dirty="0" smtClean="0"/>
              <a:t>habría </a:t>
            </a:r>
            <a:r>
              <a:rPr lang="es-VE" dirty="0"/>
              <a:t>posibilidad de expansión del mercado de la madera, así como también de los productos elaborados a partir de esta materia prima, con mayor valor agregado. </a:t>
            </a:r>
            <a:endParaRPr lang="es-ES" dirty="0"/>
          </a:p>
          <a:p>
            <a:pPr marL="0" indent="0" algn="ctr">
              <a:buNone/>
            </a:pPr>
            <a:endParaRPr lang="es-ES" dirty="0" smtClean="0"/>
          </a:p>
        </p:txBody>
      </p:sp>
      <p:sp>
        <p:nvSpPr>
          <p:cNvPr id="4" name="1 Título"/>
          <p:cNvSpPr>
            <a:spLocks noGrp="1"/>
          </p:cNvSpPr>
          <p:nvPr>
            <p:ph type="title"/>
          </p:nvPr>
        </p:nvSpPr>
        <p:spPr>
          <a:xfrm>
            <a:off x="457200" y="274638"/>
            <a:ext cx="8229600" cy="922114"/>
          </a:xfrm>
          <a:ln w="38100">
            <a:solidFill>
              <a:schemeClr val="accent3">
                <a:lumMod val="60000"/>
                <a:lumOff val="40000"/>
              </a:schemeClr>
            </a:solidFill>
          </a:ln>
        </p:spPr>
        <p:txBody>
          <a:bodyPr>
            <a:normAutofit/>
          </a:bodyPr>
          <a:lstStyle/>
          <a:p>
            <a:r>
              <a:rPr lang="es-ES" b="1" dirty="0" smtClean="0">
                <a:ln w="10541" cmpd="sng">
                  <a:solidFill>
                    <a:schemeClr val="accent3">
                      <a:lumMod val="75000"/>
                    </a:schemeClr>
                  </a:solidFill>
                  <a:prstDash val="solid"/>
                </a:ln>
                <a:solidFill>
                  <a:schemeClr val="accent3">
                    <a:lumMod val="75000"/>
                  </a:schemeClr>
                </a:solidFill>
              </a:rPr>
              <a:t>CONCLUSION</a:t>
            </a:r>
            <a:endParaRPr lang="es-ES" dirty="0">
              <a:ln w="10541" cmpd="sng">
                <a:solidFill>
                  <a:schemeClr val="accent3">
                    <a:lumMod val="75000"/>
                  </a:schemeClr>
                </a:solidFill>
                <a:prstDash val="solid"/>
              </a:ln>
              <a:solidFill>
                <a:schemeClr val="accent3">
                  <a:lumMod val="75000"/>
                </a:schemeClr>
              </a:solidFill>
            </a:endParaRPr>
          </a:p>
        </p:txBody>
      </p:sp>
    </p:spTree>
    <p:extLst>
      <p:ext uri="{BB962C8B-B14F-4D97-AF65-F5344CB8AC3E}">
        <p14:creationId xmlns:p14="http://schemas.microsoft.com/office/powerpoint/2010/main" val="2582059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72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640960" cy="6336704"/>
          </a:xfrm>
          <a:solidFill>
            <a:schemeClr val="accent3"/>
          </a:solid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6000" b="1" dirty="0" smtClean="0">
                <a:ln w="11430"/>
                <a:solidFill>
                  <a:schemeClr val="accent4">
                    <a:lumMod val="75000"/>
                  </a:schemeClr>
                </a:solidFill>
                <a:effectLst>
                  <a:outerShdw blurRad="50800" dist="39000" dir="5460000" algn="tl">
                    <a:srgbClr val="000000">
                      <a:alpha val="38000"/>
                    </a:srgbClr>
                  </a:outerShdw>
                </a:effectLst>
                <a:latin typeface="Centaur" pitchFamily="18" charset="0"/>
              </a:rPr>
              <a:t>GRACIAS</a:t>
            </a:r>
            <a:br>
              <a:rPr lang="es-ES" sz="6000" b="1" dirty="0" smtClean="0">
                <a:ln w="11430"/>
                <a:solidFill>
                  <a:schemeClr val="accent4">
                    <a:lumMod val="75000"/>
                  </a:schemeClr>
                </a:solidFill>
                <a:effectLst>
                  <a:outerShdw blurRad="50800" dist="39000" dir="5460000" algn="tl">
                    <a:srgbClr val="000000">
                      <a:alpha val="38000"/>
                    </a:srgbClr>
                  </a:outerShdw>
                </a:effectLst>
                <a:latin typeface="Centaur" pitchFamily="18" charset="0"/>
              </a:rPr>
            </a:br>
            <a:r>
              <a:rPr lang="es-ES" sz="6000" b="1" dirty="0" smtClean="0">
                <a:ln w="11430"/>
                <a:solidFill>
                  <a:schemeClr val="accent4">
                    <a:lumMod val="75000"/>
                  </a:schemeClr>
                </a:solidFill>
                <a:effectLst>
                  <a:outerShdw blurRad="50800" dist="39000" dir="5460000" algn="tl">
                    <a:srgbClr val="000000">
                      <a:alpha val="38000"/>
                    </a:srgbClr>
                  </a:outerShdw>
                </a:effectLst>
                <a:latin typeface="Centaur" pitchFamily="18" charset="0"/>
              </a:rPr>
              <a:t> POR SU ATENCIÓN!!!</a:t>
            </a:r>
            <a:endParaRPr lang="es-ES" sz="6000" b="1" dirty="0">
              <a:ln w="11430"/>
              <a:solidFill>
                <a:schemeClr val="accent4">
                  <a:lumMod val="75000"/>
                </a:schemeClr>
              </a:solidFill>
              <a:effectLst>
                <a:outerShdw blurRad="50800" dist="39000" dir="5460000" algn="tl">
                  <a:srgbClr val="000000">
                    <a:alpha val="38000"/>
                  </a:srgbClr>
                </a:outerShdw>
              </a:effectLst>
              <a:latin typeface="Centaur" pitchFamily="18" charset="0"/>
            </a:endParaRPr>
          </a:p>
        </p:txBody>
      </p:sp>
    </p:spTree>
    <p:extLst>
      <p:ext uri="{BB962C8B-B14F-4D97-AF65-F5344CB8AC3E}">
        <p14:creationId xmlns:p14="http://schemas.microsoft.com/office/powerpoint/2010/main" val="589215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a:ln w="38100">
            <a:solidFill>
              <a:schemeClr val="accent3">
                <a:lumMod val="60000"/>
                <a:lumOff val="40000"/>
              </a:schemeClr>
            </a:solidFill>
          </a:ln>
          <a:effectLst>
            <a:outerShdw blurRad="44450" dist="27940" dir="5400000" algn="ctr">
              <a:srgbClr val="000000">
                <a:alpha val="32000"/>
              </a:srgbClr>
            </a:outerShdw>
          </a:effectLst>
        </p:spPr>
        <p:txBody>
          <a:bodyPr>
            <a:noAutofit/>
          </a:bodyPr>
          <a:lstStyle/>
          <a:p>
            <a:r>
              <a:rPr lang="es-ES" sz="3600" b="1" dirty="0" smtClean="0">
                <a:ln w="10541" cmpd="sng">
                  <a:solidFill>
                    <a:schemeClr val="accent3">
                      <a:lumMod val="75000"/>
                    </a:schemeClr>
                  </a:solidFill>
                  <a:prstDash val="solid"/>
                </a:ln>
                <a:solidFill>
                  <a:schemeClr val="accent3">
                    <a:lumMod val="75000"/>
                  </a:schemeClr>
                </a:solidFill>
              </a:rPr>
              <a:t>ORGANISMOS</a:t>
            </a:r>
            <a:endParaRPr lang="es-ES" sz="3600" b="1" dirty="0">
              <a:ln w="10541" cmpd="sng">
                <a:solidFill>
                  <a:schemeClr val="accent3">
                    <a:lumMod val="75000"/>
                  </a:schemeClr>
                </a:solidFill>
                <a:prstDash val="solid"/>
              </a:ln>
              <a:solidFill>
                <a:schemeClr val="accent3">
                  <a:lumMod val="75000"/>
                </a:schemeClr>
              </a:solidFill>
            </a:endParaRPr>
          </a:p>
        </p:txBody>
      </p:sp>
      <p:sp>
        <p:nvSpPr>
          <p:cNvPr id="3" name="2 Marcador de contenido"/>
          <p:cNvSpPr>
            <a:spLocks noGrp="1"/>
          </p:cNvSpPr>
          <p:nvPr>
            <p:ph idx="1"/>
          </p:nvPr>
        </p:nvSpPr>
        <p:spPr>
          <a:xfrm>
            <a:off x="467544" y="1412776"/>
            <a:ext cx="8229600" cy="5145435"/>
          </a:xfrm>
          <a:ln w="28575">
            <a:solidFill>
              <a:schemeClr val="accent3">
                <a:lumMod val="60000"/>
                <a:lumOff val="40000"/>
              </a:schemeClr>
            </a:solidFill>
          </a:ln>
        </p:spPr>
        <p:txBody>
          <a:bodyPr>
            <a:normAutofit/>
          </a:bodyPr>
          <a:lstStyle/>
          <a:p>
            <a:r>
              <a:rPr lang="es-AR" dirty="0" smtClean="0"/>
              <a:t>IPCC. Panel </a:t>
            </a:r>
            <a:r>
              <a:rPr lang="es-AR" dirty="0"/>
              <a:t>Intergubernamental sobre Cambio Climático </a:t>
            </a:r>
            <a:r>
              <a:rPr lang="es-AR" dirty="0" smtClean="0"/>
              <a:t>(1988)</a:t>
            </a:r>
          </a:p>
          <a:p>
            <a:r>
              <a:rPr lang="es-VE" dirty="0" smtClean="0"/>
              <a:t>CMNUCC. Convención </a:t>
            </a:r>
            <a:r>
              <a:rPr lang="es-VE" dirty="0"/>
              <a:t>Marco de Naciones Unidas sobre el Cambio Climático </a:t>
            </a:r>
            <a:r>
              <a:rPr lang="es-VE" dirty="0" smtClean="0"/>
              <a:t>(1994). Ratificada en Argentina a </a:t>
            </a:r>
            <a:r>
              <a:rPr lang="es-VE" dirty="0"/>
              <a:t>través de la Ley N° </a:t>
            </a:r>
            <a:r>
              <a:rPr lang="es-VE" dirty="0" smtClean="0"/>
              <a:t>24.295              </a:t>
            </a:r>
            <a:r>
              <a:rPr lang="es-VE" dirty="0"/>
              <a:t>Cumbre de la </a:t>
            </a:r>
            <a:r>
              <a:rPr lang="es-VE" dirty="0" smtClean="0"/>
              <a:t>Tierra (1992)</a:t>
            </a:r>
            <a:endParaRPr lang="es-AR" dirty="0"/>
          </a:p>
          <a:p>
            <a:r>
              <a:rPr lang="es-AR" dirty="0"/>
              <a:t>FAO. Organización de las Naciones unidas para la Alimentación y la Agricultura. (1943)</a:t>
            </a:r>
          </a:p>
          <a:p>
            <a:endParaRPr lang="es-ES" dirty="0"/>
          </a:p>
        </p:txBody>
      </p:sp>
      <p:cxnSp>
        <p:nvCxnSpPr>
          <p:cNvPr id="5" name="4 Conector recto de flecha"/>
          <p:cNvCxnSpPr/>
          <p:nvPr/>
        </p:nvCxnSpPr>
        <p:spPr>
          <a:xfrm>
            <a:off x="2195736" y="4293096"/>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281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a:ln w="38100">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a:normAutofit/>
          </a:bodyPr>
          <a:lstStyle/>
          <a:p>
            <a:r>
              <a:rPr lang="es-ES" sz="4000" dirty="0" smtClean="0">
                <a:ln>
                  <a:solidFill>
                    <a:schemeClr val="accent3">
                      <a:lumMod val="75000"/>
                    </a:schemeClr>
                  </a:solidFill>
                </a:ln>
                <a:solidFill>
                  <a:schemeClr val="accent3">
                    <a:lumMod val="75000"/>
                  </a:schemeClr>
                </a:solidFill>
              </a:rPr>
              <a:t>CAMBIO CLIMÁTICO</a:t>
            </a:r>
            <a:endParaRPr lang="es-ES" sz="4000" dirty="0">
              <a:ln>
                <a:solidFill>
                  <a:schemeClr val="accent3">
                    <a:lumMod val="75000"/>
                  </a:schemeClr>
                </a:solidFill>
              </a:ln>
              <a:solidFill>
                <a:schemeClr val="accent3">
                  <a:lumMod val="75000"/>
                </a:schemeClr>
              </a:solidFill>
            </a:endParaRPr>
          </a:p>
        </p:txBody>
      </p:sp>
      <p:sp>
        <p:nvSpPr>
          <p:cNvPr id="3" name="2 Marcador de contenido"/>
          <p:cNvSpPr>
            <a:spLocks noGrp="1"/>
          </p:cNvSpPr>
          <p:nvPr>
            <p:ph idx="1"/>
          </p:nvPr>
        </p:nvSpPr>
        <p:spPr>
          <a:xfrm>
            <a:off x="323528" y="1600200"/>
            <a:ext cx="8568952" cy="4925144"/>
          </a:xfrm>
          <a:ln w="28575">
            <a:solidFill>
              <a:schemeClr val="accent3">
                <a:lumMod val="60000"/>
                <a:lumOff val="40000"/>
              </a:schemeClr>
            </a:solidFill>
          </a:ln>
        </p:spPr>
        <p:txBody>
          <a:bodyPr>
            <a:normAutofit/>
          </a:bodyPr>
          <a:lstStyle/>
          <a:p>
            <a:pPr marL="0" indent="0" algn="ctr">
              <a:buNone/>
            </a:pPr>
            <a:endParaRPr lang="es-ES" dirty="0" smtClean="0"/>
          </a:p>
          <a:p>
            <a:pPr marL="0" indent="0" algn="ctr">
              <a:buNone/>
            </a:pPr>
            <a:r>
              <a:rPr lang="es-ES" sz="3600" dirty="0"/>
              <a:t>Cambio </a:t>
            </a:r>
            <a:r>
              <a:rPr lang="es-ES" sz="3600" dirty="0" smtClean="0"/>
              <a:t>climático </a:t>
            </a:r>
            <a:r>
              <a:rPr lang="es-ES" sz="3600" dirty="0"/>
              <a:t>¿Natural o Antropogénico?</a:t>
            </a:r>
          </a:p>
          <a:p>
            <a:pPr marL="0" indent="0" algn="ctr">
              <a:buNone/>
            </a:pPr>
            <a:endParaRPr lang="es-ES" dirty="0" smtClean="0"/>
          </a:p>
          <a:p>
            <a:pPr marL="0" indent="0" algn="ctr">
              <a:buNone/>
            </a:pPr>
            <a:r>
              <a:rPr lang="es-ES" dirty="0" smtClean="0"/>
              <a:t>Cambio </a:t>
            </a:r>
            <a:r>
              <a:rPr lang="es-ES" dirty="0"/>
              <a:t>del clima atribuido directa o indirectamente a </a:t>
            </a:r>
            <a:r>
              <a:rPr lang="es-ES" dirty="0" smtClean="0"/>
              <a:t>actividades humanas </a:t>
            </a:r>
            <a:r>
              <a:rPr lang="es-ES" dirty="0"/>
              <a:t>que alteran la composición de la atmósfera mundial, y </a:t>
            </a:r>
            <a:r>
              <a:rPr lang="es-ES" dirty="0" smtClean="0"/>
              <a:t>que viene </a:t>
            </a:r>
            <a:r>
              <a:rPr lang="es-ES" dirty="0"/>
              <a:t>a añadirse a la variabilidad natural del clima observada </a:t>
            </a:r>
            <a:r>
              <a:rPr lang="es-ES" dirty="0" smtClean="0"/>
              <a:t>durante periodos </a:t>
            </a:r>
            <a:r>
              <a:rPr lang="es-ES" dirty="0"/>
              <a:t>de tiempo </a:t>
            </a:r>
            <a:r>
              <a:rPr lang="es-ES" dirty="0" smtClean="0"/>
              <a:t>comparables (CMNUCC)</a:t>
            </a:r>
            <a:endParaRPr lang="es-VE" dirty="0"/>
          </a:p>
        </p:txBody>
      </p:sp>
    </p:spTree>
    <p:extLst>
      <p:ext uri="{BB962C8B-B14F-4D97-AF65-F5344CB8AC3E}">
        <p14:creationId xmlns:p14="http://schemas.microsoft.com/office/powerpoint/2010/main" val="1902957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637" t="17261" r="21578" b="17063"/>
          <a:stretch/>
        </p:blipFill>
        <p:spPr bwMode="auto">
          <a:xfrm>
            <a:off x="827584" y="1628800"/>
            <a:ext cx="7518401" cy="480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228692" y="421401"/>
            <a:ext cx="6768752" cy="584775"/>
          </a:xfrm>
          <a:prstGeom prst="rect">
            <a:avLst/>
          </a:prstGeom>
          <a:noFill/>
          <a:ln>
            <a:solidFill>
              <a:schemeClr val="accent3">
                <a:lumMod val="75000"/>
              </a:schemeClr>
            </a:solidFill>
          </a:ln>
        </p:spPr>
        <p:txBody>
          <a:bodyPr wrap="square" rtlCol="0">
            <a:spAutoFit/>
          </a:bodyPr>
          <a:lstStyle/>
          <a:p>
            <a:pPr algn="ctr">
              <a:spcBef>
                <a:spcPct val="0"/>
              </a:spcBef>
            </a:pPr>
            <a:r>
              <a:rPr lang="es-ES" sz="3200" dirty="0">
                <a:ln>
                  <a:solidFill>
                    <a:schemeClr val="accent3">
                      <a:lumMod val="75000"/>
                    </a:schemeClr>
                  </a:solidFill>
                </a:ln>
                <a:solidFill>
                  <a:schemeClr val="accent3">
                    <a:lumMod val="75000"/>
                  </a:schemeClr>
                </a:solidFill>
              </a:rPr>
              <a:t>Emisiones en Agricultura según la FAO</a:t>
            </a:r>
          </a:p>
        </p:txBody>
      </p:sp>
    </p:spTree>
    <p:extLst>
      <p:ext uri="{BB962C8B-B14F-4D97-AF65-F5344CB8AC3E}">
        <p14:creationId xmlns:p14="http://schemas.microsoft.com/office/powerpoint/2010/main" val="835090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w="38100">
            <a:solidFill>
              <a:schemeClr val="accent3">
                <a:lumMod val="60000"/>
                <a:lumOff val="40000"/>
              </a:schemeClr>
            </a:solidFill>
          </a:ln>
        </p:spPr>
        <p:txBody>
          <a:bodyPr>
            <a:normAutofit/>
          </a:bodyPr>
          <a:lstStyle/>
          <a:p>
            <a:r>
              <a:rPr lang="es-ES" sz="4000" dirty="0" smtClean="0">
                <a:ln>
                  <a:solidFill>
                    <a:schemeClr val="accent3">
                      <a:lumMod val="75000"/>
                    </a:schemeClr>
                  </a:solidFill>
                </a:ln>
                <a:solidFill>
                  <a:schemeClr val="accent3">
                    <a:lumMod val="75000"/>
                  </a:schemeClr>
                </a:solidFill>
              </a:rPr>
              <a:t>Medidas para el cambio climático</a:t>
            </a:r>
            <a:endParaRPr lang="es-ES" sz="4000" dirty="0">
              <a:ln>
                <a:solidFill>
                  <a:schemeClr val="accent3">
                    <a:lumMod val="75000"/>
                  </a:schemeClr>
                </a:solidFill>
              </a:ln>
              <a:solidFill>
                <a:schemeClr val="accent3">
                  <a:lumMod val="75000"/>
                </a:schemeClr>
              </a:solidFill>
            </a:endParaRPr>
          </a:p>
        </p:txBody>
      </p:sp>
      <p:sp>
        <p:nvSpPr>
          <p:cNvPr id="3" name="2 Marcador de contenido"/>
          <p:cNvSpPr>
            <a:spLocks noGrp="1"/>
          </p:cNvSpPr>
          <p:nvPr>
            <p:ph idx="1"/>
          </p:nvPr>
        </p:nvSpPr>
        <p:spPr/>
        <p:txBody>
          <a:bodyPr/>
          <a:lstStyle/>
          <a:p>
            <a:r>
              <a:rPr lang="es-ES" dirty="0" smtClean="0"/>
              <a:t>ADAPTACION:</a:t>
            </a:r>
          </a:p>
          <a:p>
            <a:pPr marL="0" indent="0">
              <a:buNone/>
            </a:pPr>
            <a:r>
              <a:rPr lang="es-AR" dirty="0"/>
              <a:t>R</a:t>
            </a:r>
            <a:r>
              <a:rPr lang="es-AR" dirty="0" smtClean="0"/>
              <a:t>espuesta </a:t>
            </a:r>
            <a:r>
              <a:rPr lang="es-AR" dirty="0"/>
              <a:t>al CC por parte del hombre y de los sistemas </a:t>
            </a:r>
            <a:r>
              <a:rPr lang="es-AR" dirty="0" smtClean="0"/>
              <a:t>naturales.</a:t>
            </a:r>
          </a:p>
          <a:p>
            <a:pPr marL="0" indent="0">
              <a:buNone/>
            </a:pPr>
            <a:endParaRPr lang="es-ES" dirty="0" smtClean="0"/>
          </a:p>
          <a:p>
            <a:r>
              <a:rPr lang="es-ES" dirty="0" smtClean="0"/>
              <a:t>MITIGACION:</a:t>
            </a:r>
          </a:p>
          <a:p>
            <a:pPr marL="0" indent="0">
              <a:buNone/>
            </a:pPr>
            <a:r>
              <a:rPr lang="es-AR" dirty="0"/>
              <a:t>I</a:t>
            </a:r>
            <a:r>
              <a:rPr lang="es-AR" dirty="0" smtClean="0"/>
              <a:t>mplica </a:t>
            </a:r>
            <a:r>
              <a:rPr lang="es-AR" dirty="0"/>
              <a:t>todas las intervenciones humanas que reducen las </a:t>
            </a:r>
            <a:r>
              <a:rPr lang="es-AR" dirty="0">
                <a:solidFill>
                  <a:schemeClr val="accent6"/>
                </a:solidFill>
              </a:rPr>
              <a:t>fuentes</a:t>
            </a:r>
            <a:r>
              <a:rPr lang="es-AR" dirty="0"/>
              <a:t> o incrementan los </a:t>
            </a:r>
            <a:r>
              <a:rPr lang="es-AR" dirty="0">
                <a:solidFill>
                  <a:schemeClr val="accent6"/>
                </a:solidFill>
              </a:rPr>
              <a:t>sumideros</a:t>
            </a:r>
            <a:r>
              <a:rPr lang="es-AR" dirty="0"/>
              <a:t> de </a:t>
            </a:r>
            <a:r>
              <a:rPr lang="es-AR" dirty="0" smtClean="0"/>
              <a:t>GEI.</a:t>
            </a:r>
            <a:endParaRPr lang="es-ES" dirty="0"/>
          </a:p>
        </p:txBody>
      </p:sp>
    </p:spTree>
    <p:extLst>
      <p:ext uri="{BB962C8B-B14F-4D97-AF65-F5344CB8AC3E}">
        <p14:creationId xmlns:p14="http://schemas.microsoft.com/office/powerpoint/2010/main" val="4257862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a:ln>
            <a:solidFill>
              <a:schemeClr val="accent3">
                <a:lumMod val="60000"/>
                <a:lumOff val="40000"/>
              </a:schemeClr>
            </a:solidFill>
          </a:ln>
        </p:spPr>
        <p:txBody>
          <a:bodyPr/>
          <a:lstStyle/>
          <a:p>
            <a:pPr marL="0" indent="0">
              <a:buNone/>
            </a:pPr>
            <a:endParaRPr lang="es-VE" dirty="0"/>
          </a:p>
          <a:p>
            <a:pPr marL="0" indent="0" algn="ctr">
              <a:buNone/>
            </a:pPr>
            <a:endParaRPr lang="es-VE" dirty="0"/>
          </a:p>
          <a:p>
            <a:pPr marL="0" indent="0" algn="ctr">
              <a:buNone/>
            </a:pPr>
            <a:endParaRPr lang="es-VE" dirty="0" smtClean="0"/>
          </a:p>
          <a:p>
            <a:pPr marL="0" indent="0">
              <a:buNone/>
            </a:pPr>
            <a:endParaRPr lang="es-VE"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sz="2000" dirty="0" smtClean="0"/>
          </a:p>
        </p:txBody>
      </p:sp>
      <p:sp>
        <p:nvSpPr>
          <p:cNvPr id="4" name="3 CuadroTexto"/>
          <p:cNvSpPr txBox="1"/>
          <p:nvPr/>
        </p:nvSpPr>
        <p:spPr>
          <a:xfrm>
            <a:off x="2487782" y="413311"/>
            <a:ext cx="3448356" cy="5847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VE" sz="3200" dirty="0" smtClean="0"/>
              <a:t>AGRICULTURA</a:t>
            </a:r>
            <a:endParaRPr lang="es-VE" sz="3200" dirty="0"/>
          </a:p>
        </p:txBody>
      </p:sp>
      <p:sp>
        <p:nvSpPr>
          <p:cNvPr id="5" name="4 Flecha abajo"/>
          <p:cNvSpPr/>
          <p:nvPr/>
        </p:nvSpPr>
        <p:spPr>
          <a:xfrm>
            <a:off x="3995936" y="998086"/>
            <a:ext cx="432048" cy="7747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abajo"/>
          <p:cNvSpPr/>
          <p:nvPr/>
        </p:nvSpPr>
        <p:spPr>
          <a:xfrm>
            <a:off x="1835696" y="2390056"/>
            <a:ext cx="432048"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abajo"/>
          <p:cNvSpPr/>
          <p:nvPr/>
        </p:nvSpPr>
        <p:spPr>
          <a:xfrm>
            <a:off x="3995936" y="2492896"/>
            <a:ext cx="432048" cy="18468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abajo"/>
          <p:cNvSpPr/>
          <p:nvPr/>
        </p:nvSpPr>
        <p:spPr>
          <a:xfrm>
            <a:off x="6228184" y="2390056"/>
            <a:ext cx="432048"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6156176" y="4149080"/>
            <a:ext cx="2304256"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VE" sz="3200" dirty="0" smtClean="0"/>
              <a:t>Afectado</a:t>
            </a:r>
            <a:endParaRPr lang="es-VE" sz="3200" dirty="0"/>
          </a:p>
        </p:txBody>
      </p:sp>
      <p:sp>
        <p:nvSpPr>
          <p:cNvPr id="11" name="10 CuadroTexto"/>
          <p:cNvSpPr txBox="1"/>
          <p:nvPr/>
        </p:nvSpPr>
        <p:spPr>
          <a:xfrm>
            <a:off x="3059832" y="4720945"/>
            <a:ext cx="2304256"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VE" sz="3200" dirty="0" smtClean="0"/>
              <a:t>Mitiga</a:t>
            </a:r>
            <a:endParaRPr lang="es-VE" sz="3200" dirty="0"/>
          </a:p>
        </p:txBody>
      </p:sp>
      <p:sp>
        <p:nvSpPr>
          <p:cNvPr id="12" name="11 CuadroTexto"/>
          <p:cNvSpPr txBox="1"/>
          <p:nvPr/>
        </p:nvSpPr>
        <p:spPr>
          <a:xfrm>
            <a:off x="75514" y="4149080"/>
            <a:ext cx="2304256"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VE" sz="3200" dirty="0" smtClean="0"/>
              <a:t>Amenaza</a:t>
            </a:r>
            <a:endParaRPr lang="es-VE" sz="3200" dirty="0"/>
          </a:p>
        </p:txBody>
      </p:sp>
      <p:sp>
        <p:nvSpPr>
          <p:cNvPr id="13" name="12 CuadroTexto"/>
          <p:cNvSpPr txBox="1"/>
          <p:nvPr/>
        </p:nvSpPr>
        <p:spPr>
          <a:xfrm>
            <a:off x="6228184" y="5025357"/>
            <a:ext cx="2376264" cy="369332"/>
          </a:xfrm>
          <a:prstGeom prst="rect">
            <a:avLst/>
          </a:prstGeom>
          <a:noFill/>
        </p:spPr>
        <p:txBody>
          <a:bodyPr wrap="square" rtlCol="0">
            <a:spAutoFit/>
          </a:bodyPr>
          <a:lstStyle/>
          <a:p>
            <a:r>
              <a:rPr lang="es-ES" dirty="0"/>
              <a:t>Por los efectos del CC</a:t>
            </a:r>
          </a:p>
        </p:txBody>
      </p:sp>
      <p:sp>
        <p:nvSpPr>
          <p:cNvPr id="14" name="13 CuadroTexto"/>
          <p:cNvSpPr txBox="1"/>
          <p:nvPr/>
        </p:nvSpPr>
        <p:spPr>
          <a:xfrm>
            <a:off x="3059832" y="5661248"/>
            <a:ext cx="2984318" cy="954107"/>
          </a:xfrm>
          <a:prstGeom prst="rect">
            <a:avLst/>
          </a:prstGeom>
          <a:noFill/>
        </p:spPr>
        <p:txBody>
          <a:bodyPr wrap="square" rtlCol="0">
            <a:spAutoFit/>
          </a:bodyPr>
          <a:lstStyle/>
          <a:p>
            <a:r>
              <a:rPr lang="es-ES" dirty="0"/>
              <a:t>Potencial de mitigación</a:t>
            </a:r>
          </a:p>
          <a:p>
            <a:r>
              <a:rPr lang="es-ES" dirty="0"/>
              <a:t>6000 millones de tn CO</a:t>
            </a:r>
            <a:r>
              <a:rPr lang="es-ES" sz="1200" dirty="0"/>
              <a:t>2</a:t>
            </a:r>
            <a:r>
              <a:rPr lang="es-ES" dirty="0"/>
              <a:t>/año</a:t>
            </a:r>
          </a:p>
          <a:p>
            <a:endParaRPr lang="es-ES" dirty="0"/>
          </a:p>
        </p:txBody>
      </p:sp>
      <p:sp>
        <p:nvSpPr>
          <p:cNvPr id="15" name="14 CuadroTexto"/>
          <p:cNvSpPr txBox="1"/>
          <p:nvPr/>
        </p:nvSpPr>
        <p:spPr>
          <a:xfrm>
            <a:off x="75514" y="5025357"/>
            <a:ext cx="2520280" cy="646331"/>
          </a:xfrm>
          <a:prstGeom prst="rect">
            <a:avLst/>
          </a:prstGeom>
          <a:noFill/>
        </p:spPr>
        <p:txBody>
          <a:bodyPr wrap="square" rtlCol="0">
            <a:spAutoFit/>
          </a:bodyPr>
          <a:lstStyle/>
          <a:p>
            <a:r>
              <a:rPr lang="es-ES" dirty="0" smtClean="0"/>
              <a:t>Por los modelos de producción</a:t>
            </a:r>
            <a:endParaRPr lang="es-ES" dirty="0"/>
          </a:p>
        </p:txBody>
      </p:sp>
      <p:sp>
        <p:nvSpPr>
          <p:cNvPr id="2" name="1 CuadroTexto"/>
          <p:cNvSpPr txBox="1"/>
          <p:nvPr/>
        </p:nvSpPr>
        <p:spPr>
          <a:xfrm>
            <a:off x="1835696" y="1785909"/>
            <a:ext cx="4752527" cy="523220"/>
          </a:xfrm>
          <a:prstGeom prst="rect">
            <a:avLst/>
          </a:prstGeom>
          <a:noFill/>
          <a:ln>
            <a:solidFill>
              <a:schemeClr val="accent3">
                <a:lumMod val="60000"/>
                <a:lumOff val="40000"/>
              </a:schemeClr>
            </a:solidFill>
          </a:ln>
        </p:spPr>
        <p:txBody>
          <a:bodyPr wrap="square" rtlCol="0">
            <a:spAutoFit/>
          </a:bodyPr>
          <a:lstStyle/>
          <a:p>
            <a:pPr algn="ctr"/>
            <a:r>
              <a:rPr lang="es-ES" sz="2800" dirty="0"/>
              <a:t>Papel importante en el CC</a:t>
            </a:r>
          </a:p>
        </p:txBody>
      </p:sp>
    </p:spTree>
    <p:extLst>
      <p:ext uri="{BB962C8B-B14F-4D97-AF65-F5344CB8AC3E}">
        <p14:creationId xmlns:p14="http://schemas.microsoft.com/office/powerpoint/2010/main" val="4041072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274638"/>
            <a:ext cx="4752528" cy="922114"/>
          </a:xfrm>
        </p:spPr>
        <p:style>
          <a:lnRef idx="1">
            <a:schemeClr val="accent2"/>
          </a:lnRef>
          <a:fillRef idx="3">
            <a:schemeClr val="accent2"/>
          </a:fillRef>
          <a:effectRef idx="2">
            <a:schemeClr val="accent2"/>
          </a:effectRef>
          <a:fontRef idx="minor">
            <a:schemeClr val="lt1"/>
          </a:fontRef>
        </p:style>
        <p:txBody>
          <a:bodyPr>
            <a:normAutofit/>
          </a:bodyPr>
          <a:lstStyle/>
          <a:p>
            <a:r>
              <a:rPr lang="es-ES" sz="4000" dirty="0" smtClean="0"/>
              <a:t>Forestación</a:t>
            </a:r>
            <a:endParaRPr lang="es-ES" sz="4000" dirty="0"/>
          </a:p>
        </p:txBody>
      </p:sp>
      <p:cxnSp>
        <p:nvCxnSpPr>
          <p:cNvPr id="5" name="4 Conector recto de flecha"/>
          <p:cNvCxnSpPr>
            <a:stCxn id="2" idx="2"/>
          </p:cNvCxnSpPr>
          <p:nvPr/>
        </p:nvCxnSpPr>
        <p:spPr>
          <a:xfrm flipH="1">
            <a:off x="3419872" y="1196752"/>
            <a:ext cx="1152128"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a:stCxn id="2" idx="2"/>
          </p:cNvCxnSpPr>
          <p:nvPr/>
        </p:nvCxnSpPr>
        <p:spPr>
          <a:xfrm>
            <a:off x="4572000" y="1196752"/>
            <a:ext cx="108012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475657" y="2266016"/>
            <a:ext cx="194421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400" dirty="0" smtClean="0"/>
              <a:t>FUENTE CO</a:t>
            </a:r>
            <a:r>
              <a:rPr lang="es-ES" dirty="0" smtClean="0"/>
              <a:t>2</a:t>
            </a:r>
            <a:endParaRPr lang="es-ES" dirty="0"/>
          </a:p>
        </p:txBody>
      </p:sp>
      <p:sp>
        <p:nvSpPr>
          <p:cNvPr id="13" name="12 CuadroTexto"/>
          <p:cNvSpPr txBox="1"/>
          <p:nvPr/>
        </p:nvSpPr>
        <p:spPr>
          <a:xfrm>
            <a:off x="5687144" y="2248923"/>
            <a:ext cx="216024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400" dirty="0" smtClean="0"/>
              <a:t>SUMIDERO CO</a:t>
            </a:r>
            <a:r>
              <a:rPr lang="es-ES" sz="2000" dirty="0" smtClean="0"/>
              <a:t>2</a:t>
            </a:r>
            <a:endParaRPr lang="es-ES" sz="2000" dirty="0"/>
          </a:p>
        </p:txBody>
      </p:sp>
      <p:sp>
        <p:nvSpPr>
          <p:cNvPr id="14" name="13 CuadroTexto"/>
          <p:cNvSpPr txBox="1"/>
          <p:nvPr/>
        </p:nvSpPr>
        <p:spPr>
          <a:xfrm>
            <a:off x="899592" y="2973613"/>
            <a:ext cx="3024336" cy="1569660"/>
          </a:xfrm>
          <a:prstGeom prst="rect">
            <a:avLst/>
          </a:prstGeom>
          <a:noFill/>
        </p:spPr>
        <p:txBody>
          <a:bodyPr wrap="square" rtlCol="0">
            <a:spAutoFit/>
          </a:bodyPr>
          <a:lstStyle/>
          <a:p>
            <a:r>
              <a:rPr lang="es-ES" sz="2400" dirty="0" smtClean="0"/>
              <a:t>-Natural</a:t>
            </a:r>
          </a:p>
          <a:p>
            <a:r>
              <a:rPr lang="es-ES" sz="2400" dirty="0" smtClean="0"/>
              <a:t>-Deforestación</a:t>
            </a:r>
          </a:p>
          <a:p>
            <a:r>
              <a:rPr lang="es-ES" sz="2400" dirty="0" smtClean="0"/>
              <a:t>-Insumos</a:t>
            </a:r>
          </a:p>
          <a:p>
            <a:r>
              <a:rPr lang="es-ES" sz="2400" dirty="0" smtClean="0"/>
              <a:t>-Incendios</a:t>
            </a:r>
            <a:endParaRPr lang="es-ES" sz="2400" dirty="0"/>
          </a:p>
        </p:txBody>
      </p:sp>
      <p:sp>
        <p:nvSpPr>
          <p:cNvPr id="15" name="14 CuadroTexto"/>
          <p:cNvSpPr txBox="1"/>
          <p:nvPr/>
        </p:nvSpPr>
        <p:spPr>
          <a:xfrm>
            <a:off x="5112060" y="2973613"/>
            <a:ext cx="3924436" cy="1569660"/>
          </a:xfrm>
          <a:prstGeom prst="rect">
            <a:avLst/>
          </a:prstGeom>
          <a:noFill/>
        </p:spPr>
        <p:txBody>
          <a:bodyPr wrap="square" rtlCol="0">
            <a:spAutoFit/>
          </a:bodyPr>
          <a:lstStyle/>
          <a:p>
            <a:r>
              <a:rPr lang="es-ES" sz="2400" dirty="0" smtClean="0"/>
              <a:t>-Natural</a:t>
            </a:r>
          </a:p>
          <a:p>
            <a:r>
              <a:rPr lang="es-ES" sz="2400" dirty="0" smtClean="0"/>
              <a:t>-Conservación (publico-privado)</a:t>
            </a:r>
          </a:p>
          <a:p>
            <a:r>
              <a:rPr lang="es-ES" sz="2400" dirty="0" smtClean="0"/>
              <a:t>-Manejo forestal sustentable</a:t>
            </a:r>
            <a:endParaRPr lang="es-ES" sz="2400" dirty="0"/>
          </a:p>
        </p:txBody>
      </p:sp>
      <p:sp>
        <p:nvSpPr>
          <p:cNvPr id="4" name="3 CuadroTexto"/>
          <p:cNvSpPr txBox="1"/>
          <p:nvPr/>
        </p:nvSpPr>
        <p:spPr>
          <a:xfrm>
            <a:off x="611560" y="4869160"/>
            <a:ext cx="7992888" cy="1938992"/>
          </a:xfrm>
          <a:prstGeom prst="rect">
            <a:avLst/>
          </a:prstGeom>
          <a:noFill/>
        </p:spPr>
        <p:txBody>
          <a:bodyPr wrap="square" rtlCol="0">
            <a:spAutoFit/>
          </a:bodyPr>
          <a:lstStyle/>
          <a:p>
            <a:r>
              <a:rPr lang="es-ES" sz="2000" b="1" dirty="0" smtClean="0"/>
              <a:t>Beneficios de la forestación en la provincia de Mendoza</a:t>
            </a:r>
          </a:p>
          <a:p>
            <a:r>
              <a:rPr lang="es-ES" sz="2000" dirty="0" smtClean="0"/>
              <a:t>- Mayor diversidad de cultivos</a:t>
            </a:r>
          </a:p>
          <a:p>
            <a:r>
              <a:rPr lang="es-ES" sz="2000" dirty="0" smtClean="0"/>
              <a:t>- Mayores ingresos para los productores </a:t>
            </a:r>
          </a:p>
          <a:p>
            <a:r>
              <a:rPr lang="es-ES" sz="2000" dirty="0" smtClean="0"/>
              <a:t>- Protección de los cultivos y del suelo</a:t>
            </a:r>
          </a:p>
          <a:p>
            <a:r>
              <a:rPr lang="es-ES" sz="2000" dirty="0" smtClean="0"/>
              <a:t>- Reemplazo de madera nativa</a:t>
            </a:r>
          </a:p>
          <a:p>
            <a:r>
              <a:rPr lang="es-ES" sz="2000" dirty="0" smtClean="0"/>
              <a:t>- Valor paisajístico</a:t>
            </a:r>
            <a:endParaRPr lang="es-ES" sz="2000" dirty="0"/>
          </a:p>
        </p:txBody>
      </p:sp>
    </p:spTree>
    <p:extLst>
      <p:ext uri="{BB962C8B-B14F-4D97-AF65-F5344CB8AC3E}">
        <p14:creationId xmlns:p14="http://schemas.microsoft.com/office/powerpoint/2010/main" val="2544008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8047</TotalTime>
  <Words>1884</Words>
  <Application>Microsoft Office PowerPoint</Application>
  <PresentationFormat>Presentación en pantalla (4:3)</PresentationFormat>
  <Paragraphs>279</Paragraphs>
  <Slides>33</Slides>
  <Notes>10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35" baseType="lpstr">
      <vt:lpstr>Tema de Office</vt:lpstr>
      <vt:lpstr>Gráfico</vt:lpstr>
      <vt:lpstr>“APLICACIÓN DE LA HERRAMIENTA EX-ACT PARA EL CÁLCULO DEL BALANCE DE CARBONO EN UN PROYECTO DE INCREMENTO DE LA SUPERFICIE FORESTAL EN LA PROVINCIA DE MENDOZA MEDIANTE EL USO DE CORTINAS FORESTALES EN LOS CULTIVOS DE VID” </vt:lpstr>
      <vt:lpstr>INTRODUCCION</vt:lpstr>
      <vt:lpstr>Emisiones de GEI</vt:lpstr>
      <vt:lpstr>ORGANISMOS</vt:lpstr>
      <vt:lpstr>CAMBIO CLIMÁTICO</vt:lpstr>
      <vt:lpstr>Presentación de PowerPoint</vt:lpstr>
      <vt:lpstr>Medidas para el cambio climático</vt:lpstr>
      <vt:lpstr>Presentación de PowerPoint</vt:lpstr>
      <vt:lpstr>Forestación</vt:lpstr>
      <vt:lpstr>Agroforestería </vt:lpstr>
      <vt:lpstr>Ley nacional N° 25.080 </vt:lpstr>
      <vt:lpstr>OBJETIVOS</vt:lpstr>
      <vt:lpstr>EX - ACT</vt:lpstr>
      <vt:lpstr>Aplicación de EX - ACT</vt:lpstr>
      <vt:lpstr>Características EX - ACT</vt:lpstr>
      <vt:lpstr>Representación esquemática del cálculo del balance de Carbono final</vt:lpstr>
      <vt:lpstr>Representación esquemática de las diferentes dinámicas que pueden ser utilizadas</vt:lpstr>
      <vt:lpstr>Propuesta de Proyecto de Forestación</vt:lpstr>
      <vt:lpstr>Supuestos</vt:lpstr>
      <vt:lpstr>Aplicación de la Herramienta EXACT </vt:lpstr>
      <vt:lpstr>Presentación de PowerPoint</vt:lpstr>
      <vt:lpstr>Presentación de PowerPoint</vt:lpstr>
      <vt:lpstr>Presentación de PowerPoint</vt:lpstr>
      <vt:lpstr>Presentación de PowerPoint</vt:lpstr>
      <vt:lpstr>RESULTADOS</vt:lpstr>
      <vt:lpstr>RESULTADOS</vt:lpstr>
      <vt:lpstr>Representación Gráfica</vt:lpstr>
      <vt:lpstr>Representación Gráfica</vt:lpstr>
      <vt:lpstr>CONCLUSION</vt:lpstr>
      <vt:lpstr>CONCLUSION</vt:lpstr>
      <vt:lpstr>CONCLUSION</vt:lpstr>
      <vt:lpstr>CONCLUSION</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DE LA HERRAMIENTA EX-ACT PARA EL CÁLCULO DEL BALANCE DE CARBONO EN UN PROYECTO DE INCREMENTO DE LA SUPERFICIE FORESTAL EN LA PROVINCIA DE MENDOZA MEDIANTE EL USO DE CORTINAS FORESTALES EN LOS CULTIVOS DE VID”</dc:title>
  <dc:creator>Victoria Pardo</dc:creator>
  <cp:lastModifiedBy>Victoria Pardo</cp:lastModifiedBy>
  <cp:revision>125</cp:revision>
  <dcterms:created xsi:type="dcterms:W3CDTF">2014-06-18T21:42:29Z</dcterms:created>
  <dcterms:modified xsi:type="dcterms:W3CDTF">2014-07-03T00:40:08Z</dcterms:modified>
</cp:coreProperties>
</file>