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6" r:id="rId8"/>
    <p:sldId id="264" r:id="rId9"/>
    <p:sldId id="265" r:id="rId10"/>
    <p:sldId id="267" r:id="rId11"/>
    <p:sldId id="268" r:id="rId12"/>
    <p:sldId id="270" r:id="rId13"/>
    <p:sldId id="271" r:id="rId14"/>
    <p:sldId id="272" r:id="rId15"/>
    <p:sldId id="273" r:id="rId16"/>
    <p:sldId id="274" r:id="rId17"/>
    <p:sldId id="275" r:id="rId18"/>
    <p:sldId id="276" r:id="rId19"/>
    <p:sldId id="277" r:id="rId20"/>
    <p:sldId id="279" r:id="rId21"/>
    <p:sldId id="280" r:id="rId22"/>
    <p:sldId id="278" r:id="rId23"/>
    <p:sldId id="291" r:id="rId24"/>
    <p:sldId id="281" r:id="rId25"/>
    <p:sldId id="282" r:id="rId26"/>
    <p:sldId id="283" r:id="rId27"/>
    <p:sldId id="284" r:id="rId28"/>
    <p:sldId id="286" r:id="rId29"/>
    <p:sldId id="285" r:id="rId30"/>
    <p:sldId id="288" r:id="rId31"/>
    <p:sldId id="289" r:id="rId32"/>
    <p:sldId id="290" r:id="rId3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6" y="3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Gr&#225;fico%20en%20Microsoft%20Office%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style val="4"/>
  <c:chart>
    <c:view3D>
      <c:rAngAx val="1"/>
    </c:view3D>
    <c:plotArea>
      <c:layout/>
      <c:bar3DChart>
        <c:barDir val="col"/>
        <c:grouping val="clustered"/>
        <c:ser>
          <c:idx val="0"/>
          <c:order val="0"/>
          <c:tx>
            <c:strRef>
              <c:f>'[Gráfico en Microsoft Office PowerPoint]Hoja1'!$A$1</c:f>
              <c:strCache>
                <c:ptCount val="1"/>
                <c:pt idx="0">
                  <c:v>RECIBE O RECIBIÓ EDUCACIÓN</c:v>
                </c:pt>
              </c:strCache>
            </c:strRef>
          </c:tx>
          <c:dLbls>
            <c:txPr>
              <a:bodyPr/>
              <a:lstStyle/>
              <a:p>
                <a:pPr>
                  <a:defRPr lang="es-ES"/>
                </a:pPr>
                <a:endParaRPr lang="es-AR"/>
              </a:p>
            </c:txPr>
            <c:showVal val="1"/>
          </c:dLbls>
          <c:val>
            <c:numRef>
              <c:f>'[Gráfico en Microsoft Office PowerPoint]Hoja1'!$A$2:$A$4</c:f>
              <c:numCache>
                <c:formatCode>General</c:formatCode>
                <c:ptCount val="3"/>
                <c:pt idx="0">
                  <c:v>0</c:v>
                </c:pt>
                <c:pt idx="1">
                  <c:v>0</c:v>
                </c:pt>
              </c:numCache>
            </c:numRef>
          </c:val>
        </c:ser>
        <c:ser>
          <c:idx val="1"/>
          <c:order val="1"/>
          <c:tx>
            <c:strRef>
              <c:f>'[Gráfico en Microsoft Office PowerPoint]Hoja1'!$B$1</c:f>
              <c:strCache>
                <c:ptCount val="1"/>
                <c:pt idx="0">
                  <c:v>Columna1</c:v>
                </c:pt>
              </c:strCache>
            </c:strRef>
          </c:tx>
          <c:dLbls>
            <c:txPr>
              <a:bodyPr/>
              <a:lstStyle/>
              <a:p>
                <a:pPr>
                  <a:defRPr lang="es-ES"/>
                </a:pPr>
                <a:endParaRPr lang="es-AR"/>
              </a:p>
            </c:txPr>
            <c:showVal val="1"/>
          </c:dLbls>
          <c:val>
            <c:numRef>
              <c:f>'[Gráfico en Microsoft Office PowerPoint]Hoja1'!$B$2:$B$4</c:f>
              <c:numCache>
                <c:formatCode>General</c:formatCode>
                <c:ptCount val="3"/>
              </c:numCache>
            </c:numRef>
          </c:val>
        </c:ser>
        <c:ser>
          <c:idx val="2"/>
          <c:order val="2"/>
          <c:tx>
            <c:strRef>
              <c:f>'[Gráfico en Microsoft Office PowerPoint]Hoja1'!$C$1</c:f>
              <c:strCache>
                <c:ptCount val="1"/>
                <c:pt idx="0">
                  <c:v>fr %</c:v>
                </c:pt>
              </c:strCache>
            </c:strRef>
          </c:tx>
          <c:dLbls>
            <c:txPr>
              <a:bodyPr/>
              <a:lstStyle/>
              <a:p>
                <a:pPr>
                  <a:defRPr lang="es-ES"/>
                </a:pPr>
                <a:endParaRPr lang="es-AR"/>
              </a:p>
            </c:txPr>
            <c:showVal val="1"/>
          </c:dLbls>
          <c:val>
            <c:numRef>
              <c:f>'[Gráfico en Microsoft Office PowerPoint]Hoja1'!$C$2:$C$4</c:f>
              <c:numCache>
                <c:formatCode>General</c:formatCode>
                <c:ptCount val="3"/>
                <c:pt idx="0">
                  <c:v>40.809999999999995</c:v>
                </c:pt>
                <c:pt idx="1">
                  <c:v>59.190000000000012</c:v>
                </c:pt>
              </c:numCache>
            </c:numRef>
          </c:val>
        </c:ser>
        <c:dLbls>
          <c:showVal val="1"/>
        </c:dLbls>
        <c:shape val="box"/>
        <c:axId val="52681728"/>
        <c:axId val="53220096"/>
        <c:axId val="0"/>
      </c:bar3DChart>
      <c:catAx>
        <c:axId val="52681728"/>
        <c:scaling>
          <c:orientation val="minMax"/>
        </c:scaling>
        <c:axPos val="b"/>
        <c:tickLblPos val="nextTo"/>
        <c:txPr>
          <a:bodyPr/>
          <a:lstStyle/>
          <a:p>
            <a:pPr>
              <a:defRPr lang="es-ES"/>
            </a:pPr>
            <a:endParaRPr lang="es-AR"/>
          </a:p>
        </c:txPr>
        <c:crossAx val="53220096"/>
        <c:crosses val="autoZero"/>
        <c:auto val="1"/>
        <c:lblAlgn val="ctr"/>
        <c:lblOffset val="100"/>
      </c:catAx>
      <c:valAx>
        <c:axId val="53220096"/>
        <c:scaling>
          <c:orientation val="minMax"/>
        </c:scaling>
        <c:axPos val="l"/>
        <c:majorGridlines/>
        <c:numFmt formatCode="General" sourceLinked="1"/>
        <c:tickLblPos val="nextTo"/>
        <c:txPr>
          <a:bodyPr/>
          <a:lstStyle/>
          <a:p>
            <a:pPr>
              <a:defRPr lang="es-ES"/>
            </a:pPr>
            <a:endParaRPr lang="es-AR"/>
          </a:p>
        </c:txPr>
        <c:crossAx val="52681728"/>
        <c:crosses val="autoZero"/>
        <c:crossBetween val="between"/>
      </c:valAx>
    </c:plotArea>
    <c:legend>
      <c:legendPos val="t"/>
      <c:legendEntry>
        <c:idx val="0"/>
        <c:delete val="1"/>
      </c:legendEntry>
      <c:legendEntry>
        <c:idx val="1"/>
        <c:delete val="1"/>
      </c:legendEntry>
      <c:layout/>
      <c:txPr>
        <a:bodyPr/>
        <a:lstStyle/>
        <a:p>
          <a:pPr>
            <a:defRPr lang="es-ES"/>
          </a:pPr>
          <a:endParaRPr lang="es-AR"/>
        </a:p>
      </c:txPr>
    </c:legend>
    <c:plotVisOnly val="1"/>
  </c:chart>
  <c:externalData r:id="rId1"/>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5.png"/></Relationships>
</file>

<file path=ppt/drawings/drawing1.xml><?xml version="1.0" encoding="utf-8"?>
<c:userShapes xmlns:c="http://schemas.openxmlformats.org/drawingml/2006/chart">
  <cdr:relSizeAnchor xmlns:cdr="http://schemas.openxmlformats.org/drawingml/2006/chartDrawing">
    <cdr:from>
      <cdr:x>0</cdr:x>
      <cdr:y>0</cdr:y>
    </cdr:from>
    <cdr:to>
      <cdr:x>1</cdr:x>
      <cdr:y>1</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44016" y="-72008"/>
          <a:ext cx="2952328" cy="2520280"/>
        </a:xfrm>
        <a:prstGeom xmlns:a="http://schemas.openxmlformats.org/drawingml/2006/main" prst="rect">
          <a:avLst/>
        </a:prstGeom>
      </cdr:spPr>
    </cdr:pic>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20" name="19 Marcador de pie de página"/>
          <p:cNvSpPr>
            <a:spLocks noGrp="1"/>
          </p:cNvSpPr>
          <p:nvPr>
            <p:ph type="ftr" sz="quarter" idx="11"/>
          </p:nvPr>
        </p:nvSpPr>
        <p:spPr/>
        <p:txBody>
          <a:bodyPr/>
          <a:lstStyle>
            <a:extLst/>
          </a:lstStyle>
          <a:p>
            <a:endParaRPr lang="es-AR"/>
          </a:p>
        </p:txBody>
      </p:sp>
      <p:sp>
        <p:nvSpPr>
          <p:cNvPr id="10" name="9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211CA51D-BE8C-4CAC-9266-9A25EE30E317}" type="datetimeFigureOut">
              <a:rPr lang="es-AR" smtClean="0"/>
              <a:pPr/>
              <a:t>02/08/2011</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A19ACB6E-691C-4AEE-B213-0CE28A162B4B}" type="slidenum">
              <a:rPr lang="es-AR" smtClean="0"/>
              <a:pPr/>
              <a:t>‹Nº›</a:t>
            </a:fld>
            <a:endParaRPr lang="es-AR"/>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11CA51D-BE8C-4CAC-9266-9A25EE30E317}" type="datetimeFigureOut">
              <a:rPr lang="es-AR" smtClean="0"/>
              <a:pPr/>
              <a:t>02/08/2011</a:t>
            </a:fld>
            <a:endParaRPr lang="es-AR"/>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AR"/>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19ACB6E-691C-4AEE-B213-0CE28A162B4B}" type="slidenum">
              <a:rPr lang="es-AR" smtClean="0"/>
              <a:pPr/>
              <a:t>‹Nº›</a:t>
            </a:fld>
            <a:endParaRPr lang="es-AR"/>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anstockphoto.es/doctor-en-un-bata-4786264.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0"/>
            <a:ext cx="7772400" cy="1428735"/>
          </a:xfrm>
        </p:spPr>
        <p:txBody>
          <a:bodyPr>
            <a:normAutofit fontScale="90000"/>
          </a:bodyPr>
          <a:lstStyle/>
          <a:p>
            <a:pPr algn="ctr"/>
            <a:r>
              <a:rPr lang="es-ES" sz="1400" dirty="0" smtClean="0"/>
              <a:t>UNIVERSIDAD NACIONAL DE CUYO           </a:t>
            </a:r>
            <a:r>
              <a:rPr lang="es-AR" sz="1400" dirty="0" smtClean="0"/>
              <a:t/>
            </a:r>
            <a:br>
              <a:rPr lang="es-AR" sz="1400" dirty="0" smtClean="0"/>
            </a:br>
            <a:r>
              <a:rPr lang="es-ES" sz="1400" dirty="0" smtClean="0"/>
              <a:t>FACULTAD DE CIENCIAS MÉDICAS</a:t>
            </a:r>
            <a:r>
              <a:rPr lang="es-AR" sz="1400" dirty="0" smtClean="0"/>
              <a:t/>
            </a:r>
            <a:br>
              <a:rPr lang="es-AR" sz="1400" dirty="0" smtClean="0"/>
            </a:br>
            <a:r>
              <a:rPr lang="es-ES" sz="1400" dirty="0" smtClean="0"/>
              <a:t>CICLO DE LICENCIATURA EN ENFERMERÍA</a:t>
            </a:r>
            <a:r>
              <a:rPr lang="es-AR" sz="1400" dirty="0" smtClean="0"/>
              <a:t/>
            </a:r>
            <a:br>
              <a:rPr lang="es-AR" sz="1400" dirty="0" smtClean="0"/>
            </a:br>
            <a:r>
              <a:rPr lang="es-ES" sz="1400" dirty="0" smtClean="0"/>
              <a:t>SEDE MALARGÜE</a:t>
            </a:r>
            <a:r>
              <a:rPr lang="es-AR" sz="2000" dirty="0" smtClean="0"/>
              <a:t/>
            </a:r>
            <a:br>
              <a:rPr lang="es-AR" sz="2000" dirty="0" smtClean="0"/>
            </a:br>
            <a:r>
              <a:rPr lang="es-AR" sz="2000" dirty="0" smtClean="0"/>
              <a:t> </a:t>
            </a:r>
            <a:r>
              <a:rPr lang="es-AR" sz="1400" dirty="0" smtClean="0"/>
              <a:t/>
            </a:r>
            <a:br>
              <a:rPr lang="es-AR" sz="1400" dirty="0" smtClean="0"/>
            </a:br>
            <a:r>
              <a:rPr lang="es-AR" sz="1400" dirty="0" smtClean="0"/>
              <a:t> </a:t>
            </a:r>
            <a:r>
              <a:rPr lang="es-ES" sz="1400" dirty="0" smtClean="0"/>
              <a:t> </a:t>
            </a:r>
            <a:endParaRPr lang="es-AR" dirty="0"/>
          </a:p>
        </p:txBody>
      </p:sp>
      <p:sp>
        <p:nvSpPr>
          <p:cNvPr id="3" name="2 Subtítulo"/>
          <p:cNvSpPr>
            <a:spLocks noGrp="1"/>
          </p:cNvSpPr>
          <p:nvPr>
            <p:ph type="subTitle" idx="1"/>
          </p:nvPr>
        </p:nvSpPr>
        <p:spPr>
          <a:xfrm>
            <a:off x="285720" y="1142984"/>
            <a:ext cx="8572560" cy="5715016"/>
          </a:xfrm>
        </p:spPr>
        <p:txBody>
          <a:bodyPr>
            <a:normAutofit fontScale="85000" lnSpcReduction="20000"/>
          </a:bodyPr>
          <a:lstStyle/>
          <a:p>
            <a:r>
              <a:rPr lang="es-AR" dirty="0"/>
              <a:t> </a:t>
            </a:r>
          </a:p>
          <a:p>
            <a:pPr algn="ctr"/>
            <a:r>
              <a:rPr lang="es-AR" b="1" dirty="0"/>
              <a:t>GRADO DE CONOCIMIENTO Y</a:t>
            </a:r>
            <a:r>
              <a:rPr lang="es-AR" dirty="0"/>
              <a:t> </a:t>
            </a:r>
            <a:r>
              <a:rPr lang="es-ES" b="1" dirty="0"/>
              <a:t>CUMPLIMIENTO </a:t>
            </a:r>
            <a:endParaRPr lang="es-AR" dirty="0"/>
          </a:p>
          <a:p>
            <a:pPr algn="ctr"/>
            <a:r>
              <a:rPr lang="es-ES" b="1" dirty="0"/>
              <a:t>DE MEDIDAS DE BIOSEGURIDAD </a:t>
            </a:r>
            <a:endParaRPr lang="es-AR" dirty="0"/>
          </a:p>
          <a:p>
            <a:pPr algn="ctr"/>
            <a:r>
              <a:rPr lang="es-ES" b="1" dirty="0"/>
              <a:t>EN PROFESIONALES DE ENFERMERÍA</a:t>
            </a:r>
            <a:endParaRPr lang="es-AR" dirty="0"/>
          </a:p>
          <a:p>
            <a:pPr algn="ctr"/>
            <a:r>
              <a:rPr lang="es-ES" dirty="0"/>
              <a:t> </a:t>
            </a:r>
            <a:endParaRPr lang="es-AR" dirty="0"/>
          </a:p>
          <a:p>
            <a:pPr algn="just"/>
            <a:r>
              <a:rPr lang="es-ES" dirty="0" smtClean="0"/>
              <a:t>	(</a:t>
            </a:r>
            <a:r>
              <a:rPr lang="es-ES" dirty="0"/>
              <a:t>Estudio Descriptivo de corte transversal realizado en Personal </a:t>
            </a:r>
            <a:r>
              <a:rPr lang="es-ES" dirty="0" smtClean="0"/>
              <a:t>	de </a:t>
            </a:r>
            <a:r>
              <a:rPr lang="es-ES" dirty="0"/>
              <a:t>enfermería que trabaja en el Hospital de la Ciudad de </a:t>
            </a:r>
            <a:r>
              <a:rPr lang="es-ES" dirty="0" smtClean="0"/>
              <a:t>	Malargüe</a:t>
            </a:r>
            <a:r>
              <a:rPr lang="es-ES" dirty="0"/>
              <a:t>, entre Enero  y Junio de 2011</a:t>
            </a:r>
            <a:r>
              <a:rPr lang="es-ES" dirty="0" smtClean="0"/>
              <a:t>)</a:t>
            </a:r>
            <a:endParaRPr lang="es-AR" dirty="0"/>
          </a:p>
          <a:p>
            <a:pPr algn="just"/>
            <a:r>
              <a:rPr lang="es-AR" dirty="0"/>
              <a:t> </a:t>
            </a:r>
          </a:p>
          <a:p>
            <a:pPr algn="just"/>
            <a:r>
              <a:rPr lang="es-AR" dirty="0"/>
              <a:t>   </a:t>
            </a:r>
            <a:endParaRPr lang="es-AR" dirty="0" smtClean="0"/>
          </a:p>
          <a:p>
            <a:pPr algn="just"/>
            <a:endParaRPr lang="es-ES_tradnl" dirty="0" smtClean="0"/>
          </a:p>
          <a:p>
            <a:pPr algn="just"/>
            <a:endParaRPr lang="es-AR" sz="1800" dirty="0" smtClean="0"/>
          </a:p>
          <a:p>
            <a:pPr algn="r"/>
            <a:r>
              <a:rPr lang="es-AR" sz="1800" dirty="0" smtClean="0"/>
              <a:t> 			</a:t>
            </a:r>
            <a:r>
              <a:rPr lang="es-ES" sz="1800" b="1" dirty="0" smtClean="0"/>
              <a:t>Autores</a:t>
            </a:r>
            <a:endParaRPr lang="es-AR" sz="1800" dirty="0" smtClean="0"/>
          </a:p>
          <a:p>
            <a:pPr algn="r"/>
            <a:r>
              <a:rPr lang="es-ES" sz="1800" b="1" dirty="0" smtClean="0"/>
              <a:t>CECILIO VAZQUEZ</a:t>
            </a:r>
            <a:endParaRPr lang="es-AR" sz="1800" dirty="0" smtClean="0"/>
          </a:p>
          <a:p>
            <a:pPr algn="r"/>
            <a:r>
              <a:rPr lang="es-ES" sz="1800" b="1" dirty="0" smtClean="0"/>
              <a:t>JULIA ELIZABETH PALACIO</a:t>
            </a:r>
            <a:endParaRPr lang="es-AR" sz="1800" dirty="0" smtClean="0"/>
          </a:p>
          <a:p>
            <a:pPr algn="ctr"/>
            <a:r>
              <a:rPr lang="es-ES" dirty="0" smtClean="0"/>
              <a:t>Mendoza, </a:t>
            </a:r>
            <a:r>
              <a:rPr lang="es-ES" dirty="0" smtClean="0"/>
              <a:t>6 Agosto</a:t>
            </a:r>
            <a:r>
              <a:rPr lang="es-ES" dirty="0" smtClean="0"/>
              <a:t> </a:t>
            </a:r>
            <a:r>
              <a:rPr lang="es-ES" dirty="0" smtClean="0"/>
              <a:t>de 2011</a:t>
            </a:r>
            <a:endParaRPr lang="es-AR" dirty="0" smtClean="0"/>
          </a:p>
          <a:p>
            <a:pPr algn="ctr"/>
            <a:r>
              <a:rPr lang="es-ES" dirty="0" smtClean="0"/>
              <a:t> </a:t>
            </a:r>
            <a:endParaRPr lang="es-AR" dirty="0" smtClean="0"/>
          </a:p>
          <a:p>
            <a:r>
              <a:rPr lang="es-ES"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doctor en Un bata">
            <a:hlinkClick r:id="rId2"/>
          </p:cNvPr>
          <p:cNvPicPr/>
          <p:nvPr/>
        </p:nvPicPr>
        <p:blipFill>
          <a:blip r:embed="rId3" cstate="print"/>
          <a:srcRect/>
          <a:stretch>
            <a:fillRect/>
          </a:stretch>
        </p:blipFill>
        <p:spPr bwMode="auto">
          <a:xfrm>
            <a:off x="7715250" y="285728"/>
            <a:ext cx="1428750" cy="952500"/>
          </a:xfrm>
          <a:prstGeom prst="rect">
            <a:avLst/>
          </a:prstGeom>
          <a:noFill/>
          <a:ln w="9525">
            <a:noFill/>
            <a:miter lim="800000"/>
            <a:headEnd/>
            <a:tailEnd/>
          </a:ln>
        </p:spPr>
      </p:pic>
      <p:sp>
        <p:nvSpPr>
          <p:cNvPr id="2" name="1 Título"/>
          <p:cNvSpPr>
            <a:spLocks noGrp="1"/>
          </p:cNvSpPr>
          <p:nvPr>
            <p:ph type="title"/>
          </p:nvPr>
        </p:nvSpPr>
        <p:spPr>
          <a:xfrm>
            <a:off x="971600" y="274638"/>
            <a:ext cx="7632848" cy="1143000"/>
          </a:xfrm>
        </p:spPr>
        <p:txBody>
          <a:bodyPr>
            <a:normAutofit/>
          </a:bodyPr>
          <a:lstStyle/>
          <a:p>
            <a:r>
              <a:rPr lang="es-AR" sz="3600" b="1" dirty="0" smtClean="0"/>
              <a:t>2-BARRERAS DE PROTECCIÓN</a:t>
            </a:r>
            <a:endParaRPr lang="es-AR" sz="3600" b="1" dirty="0"/>
          </a:p>
        </p:txBody>
      </p:sp>
      <p:sp>
        <p:nvSpPr>
          <p:cNvPr id="3" name="2 Marcador de contenido"/>
          <p:cNvSpPr>
            <a:spLocks noGrp="1"/>
          </p:cNvSpPr>
          <p:nvPr>
            <p:ph idx="1"/>
          </p:nvPr>
        </p:nvSpPr>
        <p:spPr>
          <a:xfrm>
            <a:off x="457200" y="1600200"/>
            <a:ext cx="8472518" cy="5257800"/>
          </a:xfrm>
        </p:spPr>
        <p:txBody>
          <a:bodyPr>
            <a:normAutofit/>
          </a:bodyPr>
          <a:lstStyle/>
          <a:p>
            <a:pPr algn="just">
              <a:buNone/>
            </a:pPr>
            <a:r>
              <a:rPr lang="es-AR" b="1" dirty="0" smtClean="0"/>
              <a:t> </a:t>
            </a:r>
            <a:r>
              <a:rPr lang="es-AR" dirty="0" smtClean="0"/>
              <a:t>Comprende el concepto de evitar la exposición directa a sangre y otros fluidos orgánicos potencialmente contaminantes, mediante la utilización de materiales adecuados que se interpongan al contacto de los mismos. </a:t>
            </a:r>
          </a:p>
          <a:p>
            <a:pPr marL="514350" indent="-514350" algn="just">
              <a:buNone/>
            </a:pPr>
            <a:r>
              <a:rPr lang="es-AR" dirty="0" smtClean="0"/>
              <a:t>   Como por ej.: Uso de barreras físicas tales como guantes, mascarillas, bata, gorro, lentes.</a:t>
            </a:r>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ontenedor.jpg]"/>
          <p:cNvPicPr/>
          <p:nvPr/>
        </p:nvPicPr>
        <p:blipFill>
          <a:blip r:embed="rId2" cstate="print"/>
          <a:srcRect/>
          <a:stretch>
            <a:fillRect/>
          </a:stretch>
        </p:blipFill>
        <p:spPr bwMode="auto">
          <a:xfrm>
            <a:off x="5436096" y="4005064"/>
            <a:ext cx="3290904" cy="2592288"/>
          </a:xfrm>
          <a:prstGeom prst="rect">
            <a:avLst/>
          </a:prstGeom>
          <a:noFill/>
          <a:ln w="9525">
            <a:noFill/>
            <a:miter lim="800000"/>
            <a:headEnd/>
            <a:tailEnd/>
          </a:ln>
        </p:spPr>
      </p:pic>
      <p:sp>
        <p:nvSpPr>
          <p:cNvPr id="2" name="1 Título"/>
          <p:cNvSpPr>
            <a:spLocks noGrp="1"/>
          </p:cNvSpPr>
          <p:nvPr>
            <p:ph type="title"/>
          </p:nvPr>
        </p:nvSpPr>
        <p:spPr/>
        <p:txBody>
          <a:bodyPr>
            <a:noAutofit/>
          </a:bodyPr>
          <a:lstStyle/>
          <a:p>
            <a:r>
              <a:rPr lang="es-AR" sz="3600" b="1" dirty="0" smtClean="0"/>
              <a:t>3- MEDIOS DE ELIMINACIÓN DE MATERIAL CONTAMINADO:</a:t>
            </a:r>
            <a:endParaRPr lang="es-AR" sz="3600" dirty="0"/>
          </a:p>
        </p:txBody>
      </p:sp>
      <p:sp>
        <p:nvSpPr>
          <p:cNvPr id="3" name="2 Marcador de contenido"/>
          <p:cNvSpPr>
            <a:spLocks noGrp="1"/>
          </p:cNvSpPr>
          <p:nvPr>
            <p:ph idx="1"/>
          </p:nvPr>
        </p:nvSpPr>
        <p:spPr/>
        <p:txBody>
          <a:bodyPr>
            <a:normAutofit/>
          </a:bodyPr>
          <a:lstStyle/>
          <a:p>
            <a:pPr algn="just"/>
            <a:r>
              <a:rPr lang="es-AR" dirty="0" smtClean="0"/>
              <a:t>“ Conjunto de dispositivos y procedimientos adecuados a través de los cuales los materiales utilizados en la atención de pacientes, son depositados y eliminados sin riesgo”</a:t>
            </a:r>
          </a:p>
          <a:p>
            <a:pPr>
              <a:buNone/>
            </a:pPr>
            <a:r>
              <a:rPr lang="es-AR" dirty="0" smtClean="0"/>
              <a:t/>
            </a:r>
            <a:br>
              <a:rPr lang="es-AR" dirty="0" smtClean="0"/>
            </a:br>
            <a:endParaRPr lang="es-AR" dirty="0" smtClean="0"/>
          </a:p>
          <a:p>
            <a:pPr>
              <a:buNone/>
            </a:pPr>
            <a:endParaRPr lang="es-A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sz="4000" b="1" dirty="0" smtClean="0"/>
              <a:t>LEGISLACIÓN</a:t>
            </a:r>
            <a:endParaRPr lang="es-AR" sz="4000" b="1" dirty="0"/>
          </a:p>
        </p:txBody>
      </p:sp>
      <p:sp>
        <p:nvSpPr>
          <p:cNvPr id="3" name="2 Marcador de contenido"/>
          <p:cNvSpPr>
            <a:spLocks noGrp="1"/>
          </p:cNvSpPr>
          <p:nvPr>
            <p:ph idx="1"/>
          </p:nvPr>
        </p:nvSpPr>
        <p:spPr/>
        <p:txBody>
          <a:bodyPr>
            <a:normAutofit/>
          </a:bodyPr>
          <a:lstStyle/>
          <a:p>
            <a:pPr algn="just">
              <a:buNone/>
            </a:pPr>
            <a:r>
              <a:rPr lang="es-ES" dirty="0" smtClean="0"/>
              <a:t> El orden Nacional como en el Provincial, implementan medidas legislativas para el resguardo de las prácticas médicas.</a:t>
            </a:r>
            <a:endParaRPr lang="es-AR" dirty="0" smtClean="0"/>
          </a:p>
          <a:p>
            <a:pPr algn="just">
              <a:buNone/>
            </a:pPr>
            <a:r>
              <a:rPr lang="es-ES" dirty="0" smtClean="0"/>
              <a:t>Se trata de medidas que operativamente tienden a proteger tanto al paciente como al personal de salud y su utilización tiene CARÁCTER OBLIGATORIO. </a:t>
            </a:r>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1644650" y="571480"/>
            <a:ext cx="7285068" cy="5676920"/>
          </a:xfrm>
        </p:spPr>
        <p:txBody>
          <a:bodyPr>
            <a:noAutofit/>
          </a:bodyPr>
          <a:lstStyle/>
          <a:p>
            <a:pPr algn="just"/>
            <a:r>
              <a:rPr lang="es-ES" sz="3600" dirty="0" smtClean="0"/>
              <a:t>Dentro de la legislación vigente en nuestro país (Argentina), se aplica la Ley Nacional</a:t>
            </a:r>
            <a:endParaRPr lang="es-AR" sz="3600" dirty="0" smtClean="0"/>
          </a:p>
          <a:p>
            <a:pPr algn="just"/>
            <a:r>
              <a:rPr lang="es-ES" sz="3600" dirty="0" smtClean="0"/>
              <a:t> Nro. 23.798 (Precauciones para prevenir la infección por el HIV en instituciones de salud) decreto 1.244/90</a:t>
            </a:r>
            <a:r>
              <a:rPr lang="es-ES" sz="3600" i="1" dirty="0" smtClean="0"/>
              <a:t>.</a:t>
            </a:r>
            <a:r>
              <a:rPr lang="es-ES" sz="3600" dirty="0" smtClean="0"/>
              <a:t> </a:t>
            </a:r>
            <a:endParaRPr lang="es-AR" sz="3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1259632" y="836712"/>
            <a:ext cx="7645108" cy="5197398"/>
          </a:xfrm>
        </p:spPr>
        <p:txBody>
          <a:bodyPr>
            <a:normAutofit/>
          </a:bodyPr>
          <a:lstStyle/>
          <a:p>
            <a:pPr algn="just"/>
            <a:r>
              <a:rPr lang="es-ES" sz="3600" dirty="0" smtClean="0"/>
              <a:t>En la provincia de Mendoza, la Ley 5714 con fecha del 20 de junio de 1991 decreto reglamentario 1329/92 vigente a la actualidad,  cuyo tema es  : prevención-asistencia integral -control-investigación-enfermedades infecto contagiosas-</a:t>
            </a:r>
            <a:endParaRPr lang="es-AR" sz="3600" dirty="0" smtClean="0"/>
          </a:p>
          <a:p>
            <a:pPr>
              <a:buNone/>
            </a:pPr>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sz="4000" b="1" dirty="0" smtClean="0"/>
              <a:t>CONOCIMIENTO</a:t>
            </a:r>
            <a:endParaRPr lang="es-AR" sz="4000" b="1" dirty="0"/>
          </a:p>
        </p:txBody>
      </p:sp>
      <p:sp>
        <p:nvSpPr>
          <p:cNvPr id="3" name="2 Marcador de contenido"/>
          <p:cNvSpPr>
            <a:spLocks noGrp="1"/>
          </p:cNvSpPr>
          <p:nvPr>
            <p:ph idx="1"/>
          </p:nvPr>
        </p:nvSpPr>
        <p:spPr/>
        <p:txBody>
          <a:bodyPr>
            <a:normAutofit/>
          </a:bodyPr>
          <a:lstStyle/>
          <a:p>
            <a:pPr algn="just"/>
            <a:r>
              <a:rPr lang="es-ES" sz="3600" dirty="0" smtClean="0"/>
              <a:t>El conocimiento es el elemento más importante que posee un individuo para poder desarrollar la percepción de riesgo para proteger su salud y contribuir a proteger la del paciente. </a:t>
            </a:r>
            <a:endParaRPr lang="es-AR" sz="3600" dirty="0" smtClean="0"/>
          </a:p>
          <a:p>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714348" y="0"/>
            <a:ext cx="8429652" cy="6248400"/>
          </a:xfrm>
        </p:spPr>
        <p:txBody>
          <a:bodyPr>
            <a:normAutofit/>
          </a:bodyPr>
          <a:lstStyle/>
          <a:p>
            <a:pPr algn="just"/>
            <a:endParaRPr lang="es-AR" dirty="0" smtClean="0"/>
          </a:p>
          <a:p>
            <a:pPr algn="just"/>
            <a:endParaRPr lang="es-AR" dirty="0" smtClean="0"/>
          </a:p>
          <a:p>
            <a:pPr algn="just"/>
            <a:r>
              <a:rPr lang="es-AR" dirty="0" smtClean="0"/>
              <a:t>Es importante lograr la concientización adecuada del personal que trabaja en salud, sobre la importancia del conocimiento y cumplimiento de las normas de bioseguridad. </a:t>
            </a:r>
          </a:p>
          <a:p>
            <a:pPr algn="just"/>
            <a:r>
              <a:rPr lang="es-AR" dirty="0" smtClean="0"/>
              <a:t>El personal jerárquico debe asumir como función primordial la incentivación y supervisión del cumplimiento de las mismas, para lograr reducir así los accidentes laborales del personal de salud.</a:t>
            </a:r>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4400" b="1" dirty="0" smtClean="0"/>
              <a:t>CAPÍTULO II DISEÑO METODOLÓGICO</a:t>
            </a:r>
            <a:r>
              <a:rPr lang="es-AR" dirty="0" smtClean="0"/>
              <a:t/>
            </a:r>
            <a:br>
              <a:rPr lang="es-AR" dirty="0" smtClean="0"/>
            </a:br>
            <a:endParaRPr lang="es-AR" dirty="0"/>
          </a:p>
        </p:txBody>
      </p:sp>
      <p:sp>
        <p:nvSpPr>
          <p:cNvPr id="3" name="2 Marcador de contenido"/>
          <p:cNvSpPr>
            <a:spLocks noGrp="1"/>
          </p:cNvSpPr>
          <p:nvPr>
            <p:ph idx="1"/>
          </p:nvPr>
        </p:nvSpPr>
        <p:spPr/>
        <p:txBody>
          <a:bodyPr>
            <a:normAutofit fontScale="32500" lnSpcReduction="20000"/>
          </a:bodyPr>
          <a:lstStyle/>
          <a:p>
            <a:r>
              <a:rPr lang="es-ES" sz="6400" b="1" dirty="0" smtClean="0"/>
              <a:t>Tipo de estudio</a:t>
            </a:r>
            <a:r>
              <a:rPr lang="es-ES" sz="6400" dirty="0" smtClean="0"/>
              <a:t>	</a:t>
            </a:r>
            <a:endParaRPr lang="es-AR" sz="6400" dirty="0" smtClean="0"/>
          </a:p>
          <a:p>
            <a:r>
              <a:rPr lang="es-ES" sz="6400" dirty="0" smtClean="0"/>
              <a:t>El siguiente estudio es descriptivo de tipo transversal, prospectivo.</a:t>
            </a:r>
            <a:endParaRPr lang="es-AR" sz="6400" dirty="0" smtClean="0"/>
          </a:p>
          <a:p>
            <a:r>
              <a:rPr lang="es-ES" sz="6400" b="1" dirty="0" smtClean="0"/>
              <a:t>Área de estudio: </a:t>
            </a:r>
            <a:endParaRPr lang="es-AR" sz="6400" dirty="0" smtClean="0"/>
          </a:p>
          <a:p>
            <a:r>
              <a:rPr lang="es-ES" sz="6400" dirty="0" smtClean="0"/>
              <a:t>El área de estudio estuvo circunscripta al personal de enfermería que trabajó en el Hospital Malargüe al momento de realizarse el estudio. </a:t>
            </a:r>
            <a:endParaRPr lang="es-AR" sz="6400" dirty="0" smtClean="0"/>
          </a:p>
          <a:p>
            <a:r>
              <a:rPr lang="es-ES" sz="6400" b="1" dirty="0" smtClean="0"/>
              <a:t>Universo </a:t>
            </a:r>
            <a:endParaRPr lang="es-AR" sz="6400" dirty="0" smtClean="0"/>
          </a:p>
          <a:p>
            <a:r>
              <a:rPr lang="es-ES" sz="6400" dirty="0" smtClean="0"/>
              <a:t>Todo el personal de enfermería del Hospital.</a:t>
            </a:r>
            <a:endParaRPr lang="es-AR" sz="6400" dirty="0" smtClean="0"/>
          </a:p>
          <a:p>
            <a:r>
              <a:rPr lang="es-ES" sz="6400" b="1" dirty="0" smtClean="0"/>
              <a:t>Muestra</a:t>
            </a:r>
            <a:endParaRPr lang="es-AR" sz="6400" dirty="0" smtClean="0"/>
          </a:p>
          <a:p>
            <a:r>
              <a:rPr lang="es-ES" sz="6400" dirty="0" smtClean="0"/>
              <a:t>Dado que el número de individuos que componen el universo es de 50 personas, no se trabajó con técnica de muestreo.</a:t>
            </a:r>
            <a:endParaRPr lang="es-AR" sz="6400" dirty="0" smtClean="0"/>
          </a:p>
          <a:p>
            <a:endParaRPr lang="es-AR" sz="6400" dirty="0" smtClean="0"/>
          </a:p>
          <a:p>
            <a:pPr>
              <a:buNone/>
            </a:pPr>
            <a:r>
              <a:rPr lang="es-ES" sz="6400" dirty="0" smtClean="0"/>
              <a:t> </a:t>
            </a:r>
            <a:endParaRPr lang="es-AR" sz="6400" dirty="0" smtClean="0"/>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404664"/>
            <a:ext cx="8076464" cy="1012974"/>
          </a:xfrm>
        </p:spPr>
        <p:txBody>
          <a:bodyPr>
            <a:normAutofit fontScale="90000"/>
          </a:bodyPr>
          <a:lstStyle/>
          <a:p>
            <a:pPr algn="ctr"/>
            <a:r>
              <a:rPr lang="es-ES" b="1" dirty="0" smtClean="0"/>
              <a:t>CRITERIO DE INCLUSIÓN Y UNIDAD DE ANÁLISIS:</a:t>
            </a:r>
            <a:r>
              <a:rPr lang="es-AR" dirty="0" smtClean="0"/>
              <a:t/>
            </a:r>
            <a:br>
              <a:rPr lang="es-AR" dirty="0" smtClean="0"/>
            </a:br>
            <a:endParaRPr lang="es-AR" dirty="0"/>
          </a:p>
        </p:txBody>
      </p:sp>
      <p:sp>
        <p:nvSpPr>
          <p:cNvPr id="3" name="2 Marcador de contenido"/>
          <p:cNvSpPr>
            <a:spLocks noGrp="1"/>
          </p:cNvSpPr>
          <p:nvPr>
            <p:ph idx="1"/>
          </p:nvPr>
        </p:nvSpPr>
        <p:spPr/>
        <p:txBody>
          <a:bodyPr>
            <a:normAutofit fontScale="92500" lnSpcReduction="20000"/>
          </a:bodyPr>
          <a:lstStyle/>
          <a:p>
            <a:r>
              <a:rPr lang="es-ES" b="1" dirty="0" smtClean="0"/>
              <a:t>Unidad de Análisis</a:t>
            </a:r>
            <a:r>
              <a:rPr lang="es-ES" dirty="0" smtClean="0"/>
              <a:t>: cada  enfermera/o que se desempeñó en el hospital.</a:t>
            </a:r>
            <a:endParaRPr lang="es-AR" dirty="0" smtClean="0"/>
          </a:p>
          <a:p>
            <a:r>
              <a:rPr lang="es-ES" b="1" dirty="0" smtClean="0"/>
              <a:t>Criterio de Inclusión y exclusión</a:t>
            </a:r>
            <a:r>
              <a:rPr lang="es-ES" dirty="0" smtClean="0"/>
              <a:t>: para formar parte del estudio las personas debieron cumplir con los siguientes requisitos:</a:t>
            </a:r>
            <a:endParaRPr lang="es-AR" dirty="0" smtClean="0"/>
          </a:p>
          <a:p>
            <a:pPr lvl="0"/>
            <a:r>
              <a:rPr lang="es-ES" dirty="0" smtClean="0"/>
              <a:t>Ser personal de planta o contratado y con prestaciones.</a:t>
            </a:r>
            <a:endParaRPr lang="es-AR" dirty="0" smtClean="0"/>
          </a:p>
          <a:p>
            <a:pPr lvl="0"/>
            <a:r>
              <a:rPr lang="es-ES" dirty="0" smtClean="0"/>
              <a:t>Tener una antigüedad no menor a 6 meses.</a:t>
            </a:r>
            <a:endParaRPr lang="es-AR" dirty="0" smtClean="0"/>
          </a:p>
          <a:p>
            <a:pPr lvl="0"/>
            <a:r>
              <a:rPr lang="es-ES" dirty="0" smtClean="0"/>
              <a:t>Tener funciones de atención directa al paciente.</a:t>
            </a:r>
            <a:endParaRPr lang="es-AR" dirty="0" smtClean="0"/>
          </a:p>
          <a:p>
            <a:pPr>
              <a:buNone/>
            </a:pPr>
            <a:endParaRPr lang="es-AR" dirty="0" smtClean="0"/>
          </a:p>
          <a:p>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404664"/>
            <a:ext cx="7498080" cy="1296144"/>
          </a:xfrm>
        </p:spPr>
        <p:txBody>
          <a:bodyPr>
            <a:noAutofit/>
          </a:bodyPr>
          <a:lstStyle/>
          <a:p>
            <a:pPr algn="ctr"/>
            <a:r>
              <a:rPr lang="es-ES" sz="3200" b="1" dirty="0" smtClean="0"/>
              <a:t>PLAN DE RECOLECCIÓN, PROCESAMIENTO Y ANÁLISIS DE DATOS</a:t>
            </a:r>
            <a:r>
              <a:rPr lang="es-AR" sz="2800" dirty="0" smtClean="0"/>
              <a:t/>
            </a:r>
            <a:br>
              <a:rPr lang="es-AR" sz="2800" dirty="0" smtClean="0"/>
            </a:br>
            <a:endParaRPr lang="es-AR" sz="2800" dirty="0"/>
          </a:p>
        </p:txBody>
      </p:sp>
      <p:sp>
        <p:nvSpPr>
          <p:cNvPr id="3" name="2 Marcador de contenido"/>
          <p:cNvSpPr>
            <a:spLocks noGrp="1"/>
          </p:cNvSpPr>
          <p:nvPr>
            <p:ph idx="1"/>
          </p:nvPr>
        </p:nvSpPr>
        <p:spPr/>
        <p:txBody>
          <a:bodyPr>
            <a:normAutofit fontScale="92500" lnSpcReduction="10000"/>
          </a:bodyPr>
          <a:lstStyle/>
          <a:p>
            <a:pPr algn="just"/>
            <a:endParaRPr lang="es-ES_tradnl" b="1" dirty="0" smtClean="0"/>
          </a:p>
          <a:p>
            <a:pPr algn="just"/>
            <a:r>
              <a:rPr lang="es-ES_tradnl" b="1" dirty="0" smtClean="0"/>
              <a:t>Técnica e instrumentos </a:t>
            </a:r>
            <a:endParaRPr lang="es-AR" dirty="0" smtClean="0"/>
          </a:p>
          <a:p>
            <a:pPr algn="just"/>
            <a:r>
              <a:rPr lang="es-ES_tradnl" dirty="0" smtClean="0"/>
              <a:t>Se estableció el nivel de conocimientos a través de una encuesta diagnóstica (validada por la OMS) la cual fue modificada en algunos de sus ítems para lograr abarcar todas las variables que se desarrollan en el estudio, contando la misma con preguntas dicotómicas cerradas, (si- no) (v-f) y preguntas abiertas.</a:t>
            </a:r>
            <a:endParaRPr lang="es-AR" dirty="0" smtClean="0"/>
          </a:p>
          <a:p>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sz="4000" b="1" dirty="0" smtClean="0"/>
              <a:t>INTRODUCCIÓN</a:t>
            </a:r>
            <a:endParaRPr lang="es-AR" sz="4000" b="1" dirty="0"/>
          </a:p>
        </p:txBody>
      </p:sp>
      <p:sp>
        <p:nvSpPr>
          <p:cNvPr id="3" name="2 Marcador de contenido"/>
          <p:cNvSpPr>
            <a:spLocks noGrp="1"/>
          </p:cNvSpPr>
          <p:nvPr>
            <p:ph idx="1"/>
          </p:nvPr>
        </p:nvSpPr>
        <p:spPr/>
        <p:txBody>
          <a:bodyPr>
            <a:normAutofit lnSpcReduction="10000"/>
          </a:bodyPr>
          <a:lstStyle/>
          <a:p>
            <a:pPr algn="just"/>
            <a:r>
              <a:rPr lang="es-ES" dirty="0" smtClean="0"/>
              <a:t>Entre los riesgos ocupacionales, el biológico es uno de los principales generadores de riesgo e insalubridad para los trabajadores de enfermería, quienes realizan procedimientos que exigen necesariamente la manipulación de agujas catéteres y otros elementos que los exponen a accidentes por el contacto con fluidos corporales de los pacientes asistidos.</a:t>
            </a:r>
            <a:endParaRPr lang="es-A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1435608" y="214290"/>
            <a:ext cx="7498080" cy="6034110"/>
          </a:xfrm>
        </p:spPr>
        <p:txBody>
          <a:bodyPr>
            <a:normAutofit fontScale="25000" lnSpcReduction="20000"/>
          </a:bodyPr>
          <a:lstStyle/>
          <a:p>
            <a:pPr>
              <a:buNone/>
            </a:pPr>
            <a:r>
              <a:rPr lang="es-AR" sz="4000" dirty="0" smtClean="0"/>
              <a:t>Encuesta diagnóstica al personal de enfermería expuesto a riesgo sobre bioseguridad. </a:t>
            </a:r>
          </a:p>
          <a:p>
            <a:r>
              <a:rPr lang="es-AR" sz="4000" dirty="0" smtClean="0"/>
              <a:t>Estimada compañera/o: la presente encuesta es para determinar el nivel de conocimientos y cumplimiento sobre bioseguridad. Si está de acuerdo, favor de responder las siguientes preguntas. Muchas gracias. Alumnos  de licenciatura en enfermería: Julia Palacio, Cecilio Vázquez</a:t>
            </a:r>
          </a:p>
          <a:p>
            <a:r>
              <a:rPr lang="es-AR" sz="4000" dirty="0" smtClean="0"/>
              <a:t>1 Años de servicio ____2 Edad_____ 3. Sexo _____ 4. Profesión (título habilitante) _____________       5. Servicio en que trabaja______________ 6 Carga horaria semanal ___________ </a:t>
            </a:r>
          </a:p>
          <a:p>
            <a:r>
              <a:rPr lang="es-AR" sz="4000" dirty="0" smtClean="0"/>
              <a:t>7. Si está sometido algún riesgo,  Marque con una cruz el que usted considere. </a:t>
            </a:r>
          </a:p>
          <a:p>
            <a:r>
              <a:rPr lang="es-AR" sz="4000" dirty="0" smtClean="0"/>
              <a:t>a) Sangre____ b) Secreciones orgánicas ____ c) Radiaciones____ d) Sustancias químicas____ e) otros_____</a:t>
            </a:r>
          </a:p>
          <a:p>
            <a:r>
              <a:rPr lang="es-AR" sz="4000" dirty="0" smtClean="0"/>
              <a:t>8. ¿Conoce Ud. las precauciones universales a tener en cuenta en bioseguridad? Si___ No___ </a:t>
            </a:r>
          </a:p>
          <a:p>
            <a:r>
              <a:rPr lang="es-AR" sz="4000" dirty="0" smtClean="0"/>
              <a:t>9. De las siguientes consideraciones marque con una V las que Ud. considere verdaderas y con una F las falsas. </a:t>
            </a:r>
          </a:p>
          <a:p>
            <a:r>
              <a:rPr lang="es-AR" sz="4000" dirty="0" smtClean="0"/>
              <a:t>a. ____ Las enfermeras, médicos y personal que manipula a pacientes y que presenten lesiones cutáneas abiertas deben recubrir la lesión con un apósito oclusivo o utilizar guantes para evitar la exposición directa a la sangre y otros líquidos orgánicos. </a:t>
            </a:r>
          </a:p>
          <a:p>
            <a:r>
              <a:rPr lang="es-AR" sz="4000" dirty="0" smtClean="0"/>
              <a:t>b. ____ En general, las enfermeras, médicos y personal que manipula a pacientes infectados por el VIH SIDA no ponen en peligro al paciente por lo que no es necesario restringir su trabajo en caso de presentar lesiones cutáneas. </a:t>
            </a:r>
          </a:p>
          <a:p>
            <a:r>
              <a:rPr lang="es-AR" sz="4000" dirty="0" smtClean="0"/>
              <a:t>c. ____ Se deben lavar escrupulosamente las manos y cualquier superficie después del contacto con sangre o líquidos orgánicos. </a:t>
            </a:r>
          </a:p>
          <a:p>
            <a:r>
              <a:rPr lang="es-AR" sz="4000" dirty="0" smtClean="0"/>
              <a:t>d. ____ No se deben utilizar guantes para tocar sangre, mucosas, piel no intacta, objetos contaminados, para realizar venopunturas y otros procedimientos al sistema vascular. </a:t>
            </a:r>
          </a:p>
          <a:p>
            <a:r>
              <a:rPr lang="es-AR" sz="4000" dirty="0" smtClean="0"/>
              <a:t>e. ____ No es necesario utilizar delantales impermeables si se producen salpicaduras de sangre u otras secreciones contaminadas. </a:t>
            </a:r>
          </a:p>
          <a:p>
            <a:r>
              <a:rPr lang="es-AR" sz="4000" dirty="0" smtClean="0"/>
              <a:t>f. ____ El personal con lesiones en la piel o dermatitis exudativas debe abstenerse de cuidar directamente al paciente o manipular equipos o instrumentos que puedan estar contaminados con sangre o líquidos corporales de los mismos. </a:t>
            </a:r>
          </a:p>
          <a:p>
            <a:pPr>
              <a:buNone/>
            </a:pPr>
            <a:r>
              <a:rPr lang="es-AR" sz="4000" dirty="0" smtClean="0"/>
              <a:t>       10. En cuanto a la manipulación con la ropa sucia. ¿Cuáles de las siguientes afirmaciones considera correcta?</a:t>
            </a:r>
          </a:p>
          <a:p>
            <a:r>
              <a:rPr lang="es-AR" sz="4000" dirty="0" smtClean="0"/>
              <a:t>a. ____ La ropa debe mantenerse en bolsas en el mismo lugar donde ha sido usada, no deben separarse por tipo de prendas, ni enjuagarse en los locales donde se atiende al enfermos. </a:t>
            </a:r>
          </a:p>
          <a:p>
            <a:r>
              <a:rPr lang="es-AR" sz="4000" dirty="0" smtClean="0"/>
              <a:t>b. ____Cuando se manipule ropa sucia no es necesario ponerse guante ni delantales protectores. </a:t>
            </a:r>
          </a:p>
          <a:p>
            <a:r>
              <a:rPr lang="es-AR" sz="4000" dirty="0" smtClean="0"/>
              <a:t>11. En cuanto a manipulación de agujas y/otros instrumentos punzo cortantes</a:t>
            </a:r>
            <a:r>
              <a:rPr lang="es-AR" sz="4000" b="1" dirty="0" smtClean="0"/>
              <a:t>. </a:t>
            </a:r>
            <a:r>
              <a:rPr lang="es-AR" sz="4000" dirty="0" smtClean="0"/>
              <a:t>Coloque  V a las que considere verdadera y F a las que considere falsas.  </a:t>
            </a:r>
          </a:p>
          <a:p>
            <a:r>
              <a:rPr lang="es-AR" sz="4000" dirty="0" smtClean="0"/>
              <a:t>a. ____ La prevención de lesiones por piquetes de aguja mediante el manejo y desecho seguro de materiales cortantes y puntiagudos es la forma más importante para evitar la infección de sangre a sangre. </a:t>
            </a:r>
          </a:p>
          <a:p>
            <a:r>
              <a:rPr lang="es-AR" sz="4000" dirty="0" smtClean="0"/>
              <a:t>b. ____ Para evitar posibles pinchazos no se deberá manipular las agujas con la mano, ni se intentará ponerle plástico protector una vez utilizada. No deberá tratarse de reutilizar o recuperar las agujas de jeringuillas desechables. </a:t>
            </a:r>
          </a:p>
          <a:p>
            <a:r>
              <a:rPr lang="es-AR" sz="4000" dirty="0" smtClean="0"/>
              <a:t>c. ____ Una vez utilizadas, las hojas de bisturí deben quitarse del mango con los dedos, teniendo cuidado de no cortarse. </a:t>
            </a:r>
          </a:p>
          <a:p>
            <a:r>
              <a:rPr lang="es-AR" sz="4000" dirty="0" smtClean="0"/>
              <a:t>d. ____ Una vez utilizadas las agujas como objetos perforo-cortante deberán ser depositadas en recipientes imperforables situados lo  más cerca posible de donde se está usando y deberán tratarse como material infectado. </a:t>
            </a:r>
          </a:p>
          <a:p>
            <a:r>
              <a:rPr lang="es-AR" sz="4000" dirty="0" smtClean="0"/>
              <a:t>e. ____ Si se rasga un guante o se produce un pinchazo con aguja o cualquier otro accidente, debe quitarse el guante tan pronto como la seguridad del paciente lo permita, lavarse las manos y colocarse uno nuevo. </a:t>
            </a:r>
          </a:p>
          <a:p>
            <a:endParaRPr lang="es-AR" sz="4000" dirty="0" smtClean="0"/>
          </a:p>
          <a:p>
            <a:pPr>
              <a:buNone/>
            </a:pPr>
            <a:r>
              <a:rPr lang="es-AR" sz="4000"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00100" y="214290"/>
            <a:ext cx="8143900" cy="6034110"/>
          </a:xfrm>
        </p:spPr>
        <p:txBody>
          <a:bodyPr>
            <a:normAutofit fontScale="25000" lnSpcReduction="20000"/>
          </a:bodyPr>
          <a:lstStyle/>
          <a:p>
            <a:pPr>
              <a:buNone/>
            </a:pPr>
            <a:r>
              <a:rPr lang="es-AR" dirty="0" smtClean="0"/>
              <a:t> </a:t>
            </a:r>
          </a:p>
          <a:p>
            <a:r>
              <a:rPr lang="es-AR" sz="4000" dirty="0" smtClean="0"/>
              <a:t>12. En cuanto a las precauciones con las muestras de sangre para laboratorio. Marque con (V) las que considere  verdadera  y (F) las que considere falsa </a:t>
            </a:r>
          </a:p>
          <a:p>
            <a:r>
              <a:rPr lang="es-AR" sz="4000" dirty="0" smtClean="0"/>
              <a:t>a. ____ La enfermera no utilizará guantes cuando manipule o trabaje con muestras de sangre y otros derivados. </a:t>
            </a:r>
          </a:p>
          <a:p>
            <a:r>
              <a:rPr lang="es-AR" sz="4000" dirty="0" smtClean="0"/>
              <a:t>b. ____ Hay que lavar siempre las manos con agua y jabón inmediatamente después de haber estado en contacto con las muestras. </a:t>
            </a:r>
          </a:p>
          <a:p>
            <a:r>
              <a:rPr lang="es-AR" sz="4000" dirty="0" smtClean="0"/>
              <a:t>c. ____Las muestras deben taparse con tapas de seguridad para evitar que se viertan durante el transporte, tomando precauciones para impedir la contaminación del exterior del recipiente. Si se va a trasladar a una distancia relativamente larga deberán introducirse en recipientes irrompibles. En caso de rotura de recipientes de cristal, los pedazos se envuelven bien en papel y se desechan adecuadamente, pero utilizando guantes de tipo doméstico. </a:t>
            </a:r>
          </a:p>
          <a:p>
            <a:r>
              <a:rPr lang="es-AR" sz="4000" dirty="0" smtClean="0"/>
              <a:t>d. ____Si ha habido derramamiento de sangre, se debe tratar con hipoclorito la superficie contaminada. </a:t>
            </a:r>
          </a:p>
          <a:p>
            <a:r>
              <a:rPr lang="es-AR" sz="4000" dirty="0" smtClean="0"/>
              <a:t>e. ____ Las superficies de trabajo deben recubrirse con material no absorbente ni rugoso para permitir la limpieza a fondo como por ejemplo una película plástica. Cualquier salpicadura de sangre proveniente de la muestra deberá descontaminarse inmediatamente con un desinfectante como el hipoclorito al 5 % antes de proceder a la limpieza. </a:t>
            </a:r>
          </a:p>
          <a:p>
            <a:r>
              <a:rPr lang="es-AR" sz="4000" dirty="0" smtClean="0"/>
              <a:t>13. En cuanto a la legislación vigente en la provincia de Mendoza responda con una cruz según sea su respuesta:</a:t>
            </a:r>
          </a:p>
          <a:p>
            <a:r>
              <a:rPr lang="es-AR" sz="4000" dirty="0" smtClean="0"/>
              <a:t>a-¿Conoce la ley vigente que regula el cumplimiento de las normas de bioseguridad? </a:t>
            </a:r>
          </a:p>
          <a:p>
            <a:pPr>
              <a:buNone/>
            </a:pPr>
            <a:r>
              <a:rPr lang="es-AR" sz="4000" dirty="0" smtClean="0"/>
              <a:t>  	Si_______                                     no_________</a:t>
            </a:r>
          </a:p>
          <a:p>
            <a:r>
              <a:rPr lang="es-AR" sz="4000" dirty="0" smtClean="0"/>
              <a:t>b-¿Qué ley o leyes, reglamentaciones y documentos regulan el cumplimiento de las normas de bioseguridad en la Provincia de Mendoza? </a:t>
            </a:r>
          </a:p>
          <a:p>
            <a:r>
              <a:rPr lang="es-AR" sz="4000" dirty="0" smtClean="0"/>
              <a:t>__________________________________________________________________ </a:t>
            </a:r>
          </a:p>
          <a:p>
            <a:r>
              <a:rPr lang="es-AR" sz="4000" dirty="0" smtClean="0"/>
              <a:t>c- Dentro de la institución ¿está a su alcance este material, para su uso de ser necesario? </a:t>
            </a:r>
          </a:p>
          <a:p>
            <a:r>
              <a:rPr lang="es-AR" sz="4000" dirty="0" smtClean="0"/>
              <a:t>Si_________                  No_______ </a:t>
            </a:r>
          </a:p>
          <a:p>
            <a:r>
              <a:rPr lang="es-AR" sz="4000" dirty="0" smtClean="0"/>
              <a:t>14- Ante un accidente sufrido en su lugar de trabajo, indique pormenorizadamente, los pasos que Ud. sigue:</a:t>
            </a:r>
          </a:p>
          <a:p>
            <a:r>
              <a:rPr lang="es-AR" sz="4000" dirty="0" smtClean="0"/>
              <a:t>________________________________________________________________________________________________________________ </a:t>
            </a:r>
          </a:p>
          <a:p>
            <a:r>
              <a:rPr lang="es-AR" sz="4000" dirty="0" smtClean="0"/>
              <a:t>15. Respecto a educación sobre normas de bioseguridad, marque con una cruz según corresponda.</a:t>
            </a:r>
          </a:p>
          <a:p>
            <a:r>
              <a:rPr lang="es-AR" sz="4000" dirty="0" smtClean="0"/>
              <a:t> a- ¿Recibe o ha recibido capacitación sobre el cumplimiento de normas de bioseguridad?</a:t>
            </a:r>
          </a:p>
          <a:p>
            <a:r>
              <a:rPr lang="es-AR" sz="4000" dirty="0" smtClean="0"/>
              <a:t>Si______                  No______ </a:t>
            </a:r>
          </a:p>
          <a:p>
            <a:r>
              <a:rPr lang="es-ES" sz="4000" dirty="0" smtClean="0"/>
              <a:t>b- ¿Cuándo fue la última vez? sólo coloque un ítem.</a:t>
            </a:r>
            <a:endParaRPr lang="es-AR" sz="4000" dirty="0" smtClean="0"/>
          </a:p>
          <a:p>
            <a:r>
              <a:rPr lang="es-ES" sz="4000" dirty="0" smtClean="0"/>
              <a:t>Meses: </a:t>
            </a:r>
            <a:endParaRPr lang="es-AR" sz="4000" dirty="0" smtClean="0"/>
          </a:p>
          <a:p>
            <a:r>
              <a:rPr lang="es-ES" sz="4000" dirty="0" smtClean="0"/>
              <a:t>1) Entre 0-6___ 2) 6-12___ 3) 12-18____ 4)18-24___ 5) más de 24 meses_____</a:t>
            </a:r>
            <a:endParaRPr lang="es-AR" sz="4000" dirty="0" smtClean="0"/>
          </a:p>
          <a:p>
            <a:r>
              <a:rPr lang="es-ES" sz="4000" dirty="0" smtClean="0"/>
              <a:t>c- ¿El personal jerárquico supervisa el cumplimiento de dichas normas?</a:t>
            </a:r>
            <a:endParaRPr lang="es-AR" sz="4000" dirty="0" smtClean="0"/>
          </a:p>
          <a:p>
            <a:r>
              <a:rPr lang="es-ES" sz="4000" dirty="0" smtClean="0"/>
              <a:t>Si_______                       No_____</a:t>
            </a:r>
            <a:endParaRPr lang="es-AR" sz="4000" dirty="0" smtClean="0"/>
          </a:p>
          <a:p>
            <a:endParaRPr lang="es-AR" sz="4800" dirty="0" smtClean="0"/>
          </a:p>
          <a:p>
            <a:endParaRPr lang="es-A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normAutofit/>
          </a:bodyPr>
          <a:lstStyle/>
          <a:p>
            <a:pPr algn="ctr"/>
            <a:r>
              <a:rPr lang="es-ES" sz="4000" b="1" dirty="0" smtClean="0"/>
              <a:t>OBSERVACIONES</a:t>
            </a:r>
            <a:endParaRPr lang="es-ES" sz="4000" b="1" dirty="0"/>
          </a:p>
        </p:txBody>
      </p:sp>
      <p:sp>
        <p:nvSpPr>
          <p:cNvPr id="3" name="2 Marcador de contenido"/>
          <p:cNvSpPr>
            <a:spLocks noGrp="1"/>
          </p:cNvSpPr>
          <p:nvPr>
            <p:ph idx="1"/>
          </p:nvPr>
        </p:nvSpPr>
        <p:spPr/>
        <p:txBody>
          <a:bodyPr>
            <a:normAutofit fontScale="92500"/>
          </a:bodyPr>
          <a:lstStyle/>
          <a:p>
            <a:pPr algn="just"/>
            <a:r>
              <a:rPr lang="es-ES" dirty="0" smtClean="0"/>
              <a:t>Las observaciones se realizaron a: enfermeros, previo cursado de nota pidiendo autorización para llevar a cabo las mismas al Director del Hospital Malargüe. También se comunicó al personal objeto de observación, que en el transcurso del mes de Enero serían observados. Dichas observaciones se realizaron desde el 05 de enero al 31 de enero de 2.011, en los distintos servicios y áreas de la institución mencionada</a:t>
            </a:r>
            <a:endParaRPr lang="es-A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32560" y="359898"/>
            <a:ext cx="7406640" cy="3283416"/>
          </a:xfrm>
        </p:spPr>
        <p:txBody>
          <a:bodyPr>
            <a:normAutofit/>
          </a:bodyPr>
          <a:lstStyle/>
          <a:p>
            <a:pPr algn="ctr"/>
            <a:r>
              <a:rPr lang="es-ES_tradnl" sz="6000" dirty="0" smtClean="0"/>
              <a:t>PRESENTACIÓN DE TABLAS, GRÁFICOS Y ANÁLISIS DE DATOS.</a:t>
            </a:r>
            <a:endParaRPr lang="es-AR" sz="6000" dirty="0"/>
          </a:p>
        </p:txBody>
      </p:sp>
      <p:pic>
        <p:nvPicPr>
          <p:cNvPr id="1026" name="Picture 2" descr="C:\Archivos de programa\Microsoft Office\MEDIA\CAGCAT10\j0285750.wmf"/>
          <p:cNvPicPr>
            <a:picLocks noChangeAspect="1" noChangeArrowheads="1"/>
          </p:cNvPicPr>
          <p:nvPr/>
        </p:nvPicPr>
        <p:blipFill>
          <a:blip r:embed="rId2"/>
          <a:srcRect/>
          <a:stretch>
            <a:fillRect/>
          </a:stretch>
        </p:blipFill>
        <p:spPr bwMode="auto">
          <a:xfrm>
            <a:off x="7000892" y="4714884"/>
            <a:ext cx="1824228" cy="112105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Título"/>
          <p:cNvSpPr>
            <a:spLocks noGrp="1"/>
          </p:cNvSpPr>
          <p:nvPr>
            <p:ph type="title"/>
          </p:nvPr>
        </p:nvSpPr>
        <p:spPr/>
        <p:txBody>
          <a:bodyPr/>
          <a:lstStyle/>
          <a:p>
            <a:pPr algn="ctr"/>
            <a:r>
              <a:rPr lang="es-ES_tradnl" sz="4000" b="1" dirty="0" smtClean="0"/>
              <a:t>ANÁLISIS UNIVARIADO</a:t>
            </a:r>
            <a:endParaRPr lang="es-AR" dirty="0"/>
          </a:p>
        </p:txBody>
      </p:sp>
      <p:graphicFrame>
        <p:nvGraphicFramePr>
          <p:cNvPr id="4" name="3 Marcador de contenido"/>
          <p:cNvGraphicFramePr>
            <a:graphicFrameLocks noGrp="1"/>
          </p:cNvGraphicFramePr>
          <p:nvPr>
            <p:ph sz="half" idx="1"/>
          </p:nvPr>
        </p:nvGraphicFramePr>
        <p:xfrm>
          <a:off x="1435100" y="1524000"/>
          <a:ext cx="3657599" cy="1645920"/>
        </p:xfrm>
        <a:graphic>
          <a:graphicData uri="http://schemas.openxmlformats.org/drawingml/2006/table">
            <a:tbl>
              <a:tblPr firstRow="1" bandRow="1">
                <a:tableStyleId>{5C22544A-7EE6-4342-B048-85BDC9FD1C3A}</a:tableStyleId>
              </a:tblPr>
              <a:tblGrid>
                <a:gridCol w="2679718"/>
                <a:gridCol w="977881"/>
              </a:tblGrid>
              <a:tr h="533403">
                <a:tc>
                  <a:txBody>
                    <a:bodyPr/>
                    <a:lstStyle/>
                    <a:p>
                      <a:pPr algn="ctr"/>
                      <a:r>
                        <a:rPr lang="es-ES_tradnl" dirty="0" smtClean="0"/>
                        <a:t>¿CONOCE  LAS PRECAUCIONES UNIVERSALES?</a:t>
                      </a:r>
                      <a:endParaRPr lang="es-AR" dirty="0"/>
                    </a:p>
                  </a:txBody>
                  <a:tcPr marL="47784" marR="47784"/>
                </a:tc>
                <a:tc>
                  <a:txBody>
                    <a:bodyPr/>
                    <a:lstStyle/>
                    <a:p>
                      <a:pPr algn="ctr"/>
                      <a:r>
                        <a:rPr lang="es-ES_tradnl" dirty="0" err="1" smtClean="0"/>
                        <a:t>fr</a:t>
                      </a:r>
                      <a:r>
                        <a:rPr lang="es-ES_tradnl" dirty="0" smtClean="0"/>
                        <a:t> %</a:t>
                      </a:r>
                      <a:endParaRPr lang="es-AR" dirty="0"/>
                    </a:p>
                  </a:txBody>
                  <a:tcPr marL="47784" marR="47784"/>
                </a:tc>
              </a:tr>
              <a:tr h="304802">
                <a:tc>
                  <a:txBody>
                    <a:bodyPr/>
                    <a:lstStyle/>
                    <a:p>
                      <a:pPr algn="ctr"/>
                      <a:r>
                        <a:rPr lang="es-ES_tradnl" dirty="0" smtClean="0"/>
                        <a:t>SI</a:t>
                      </a:r>
                      <a:endParaRPr lang="es-AR" dirty="0"/>
                    </a:p>
                  </a:txBody>
                  <a:tcPr marL="47784" marR="47784"/>
                </a:tc>
                <a:tc>
                  <a:txBody>
                    <a:bodyPr/>
                    <a:lstStyle/>
                    <a:p>
                      <a:pPr algn="ctr"/>
                      <a:r>
                        <a:rPr lang="es-ES_tradnl" dirty="0" smtClean="0"/>
                        <a:t>69,38</a:t>
                      </a:r>
                      <a:endParaRPr lang="es-AR" dirty="0"/>
                    </a:p>
                  </a:txBody>
                  <a:tcPr marL="47784" marR="47784"/>
                </a:tc>
              </a:tr>
              <a:tr h="351482">
                <a:tc>
                  <a:txBody>
                    <a:bodyPr/>
                    <a:lstStyle/>
                    <a:p>
                      <a:pPr algn="ctr"/>
                      <a:r>
                        <a:rPr lang="es-ES_tradnl" dirty="0" smtClean="0"/>
                        <a:t>NO</a:t>
                      </a:r>
                      <a:endParaRPr lang="es-AR" dirty="0"/>
                    </a:p>
                  </a:txBody>
                  <a:tcPr marL="47784" marR="47784"/>
                </a:tc>
                <a:tc>
                  <a:txBody>
                    <a:bodyPr/>
                    <a:lstStyle/>
                    <a:p>
                      <a:pPr algn="ctr"/>
                      <a:r>
                        <a:rPr lang="es-ES_tradnl" dirty="0" smtClean="0"/>
                        <a:t>30,62</a:t>
                      </a:r>
                      <a:endParaRPr lang="es-AR" dirty="0"/>
                    </a:p>
                  </a:txBody>
                  <a:tcPr marL="47784" marR="47784"/>
                </a:tc>
              </a:tr>
            </a:tbl>
          </a:graphicData>
        </a:graphic>
      </p:graphicFrame>
      <p:graphicFrame>
        <p:nvGraphicFramePr>
          <p:cNvPr id="14" name="13 Marcador de contenido"/>
          <p:cNvGraphicFramePr>
            <a:graphicFrameLocks noGrp="1"/>
          </p:cNvGraphicFramePr>
          <p:nvPr>
            <p:ph sz="half" idx="2"/>
          </p:nvPr>
        </p:nvGraphicFramePr>
        <p:xfrm>
          <a:off x="5276850" y="1524000"/>
          <a:ext cx="3657600" cy="1930400"/>
        </p:xfrm>
        <a:graphic>
          <a:graphicData uri="http://schemas.openxmlformats.org/drawingml/2006/table">
            <a:tbl>
              <a:tblPr firstRow="1" bandRow="1">
                <a:tableStyleId>{5C22544A-7EE6-4342-B048-85BDC9FD1C3A}</a:tableStyleId>
              </a:tblPr>
              <a:tblGrid>
                <a:gridCol w="2895550"/>
                <a:gridCol w="762050"/>
              </a:tblGrid>
              <a:tr h="370840">
                <a:tc>
                  <a:txBody>
                    <a:bodyPr/>
                    <a:lstStyle/>
                    <a:p>
                      <a:r>
                        <a:rPr lang="es-AR" sz="1800" dirty="0" smtClean="0"/>
                        <a:t>¿RECIBIÓ</a:t>
                      </a:r>
                      <a:r>
                        <a:rPr lang="es-AR" sz="1800" baseline="0" dirty="0" smtClean="0"/>
                        <a:t> O RECIBE EDUCACIÓN ESPECÍFICA SOBRE BIOSEGURIDAD.?</a:t>
                      </a:r>
                      <a:endParaRPr lang="es-AR" sz="1800" dirty="0"/>
                    </a:p>
                  </a:txBody>
                  <a:tcPr/>
                </a:tc>
                <a:tc>
                  <a:txBody>
                    <a:bodyPr/>
                    <a:lstStyle/>
                    <a:p>
                      <a:r>
                        <a:rPr lang="es-AR" dirty="0" err="1" smtClean="0"/>
                        <a:t>fr</a:t>
                      </a:r>
                      <a:r>
                        <a:rPr lang="es-AR" dirty="0" smtClean="0"/>
                        <a:t> %</a:t>
                      </a:r>
                      <a:endParaRPr lang="es-AR" dirty="0"/>
                    </a:p>
                  </a:txBody>
                  <a:tcPr/>
                </a:tc>
              </a:tr>
              <a:tr h="370840">
                <a:tc>
                  <a:txBody>
                    <a:bodyPr/>
                    <a:lstStyle/>
                    <a:p>
                      <a:pPr algn="ctr"/>
                      <a:r>
                        <a:rPr lang="es-AR" dirty="0" smtClean="0"/>
                        <a:t>SI</a:t>
                      </a:r>
                      <a:endParaRPr lang="es-AR" dirty="0"/>
                    </a:p>
                  </a:txBody>
                  <a:tcPr/>
                </a:tc>
                <a:tc>
                  <a:txBody>
                    <a:bodyPr/>
                    <a:lstStyle/>
                    <a:p>
                      <a:r>
                        <a:rPr lang="es-AR" dirty="0" smtClean="0"/>
                        <a:t>40,81</a:t>
                      </a:r>
                      <a:endParaRPr lang="es-AR" dirty="0"/>
                    </a:p>
                  </a:txBody>
                  <a:tcPr/>
                </a:tc>
              </a:tr>
              <a:tr h="370840">
                <a:tc>
                  <a:txBody>
                    <a:bodyPr/>
                    <a:lstStyle/>
                    <a:p>
                      <a:pPr algn="ctr"/>
                      <a:r>
                        <a:rPr lang="es-AR" dirty="0" smtClean="0"/>
                        <a:t>NO</a:t>
                      </a:r>
                      <a:endParaRPr lang="es-AR" dirty="0"/>
                    </a:p>
                  </a:txBody>
                  <a:tcPr/>
                </a:tc>
                <a:tc>
                  <a:txBody>
                    <a:bodyPr/>
                    <a:lstStyle/>
                    <a:p>
                      <a:r>
                        <a:rPr lang="es-AR" dirty="0" smtClean="0"/>
                        <a:t>59,19</a:t>
                      </a:r>
                      <a:endParaRPr lang="es-AR" dirty="0"/>
                    </a:p>
                  </a:txBody>
                  <a:tcPr/>
                </a:tc>
              </a:tr>
            </a:tbl>
          </a:graphicData>
        </a:graphic>
      </p:graphicFrame>
      <p:graphicFrame>
        <p:nvGraphicFramePr>
          <p:cNvPr id="16" name="1 Gráfico"/>
          <p:cNvGraphicFramePr/>
          <p:nvPr/>
        </p:nvGraphicFramePr>
        <p:xfrm>
          <a:off x="5364088" y="3356992"/>
          <a:ext cx="3312368" cy="2592288"/>
        </p:xfrm>
        <a:graphic>
          <a:graphicData uri="http://schemas.openxmlformats.org/drawingml/2006/chart">
            <c:chart xmlns:c="http://schemas.openxmlformats.org/drawingml/2006/chart" xmlns:r="http://schemas.openxmlformats.org/officeDocument/2006/relationships" r:id="rId2"/>
          </a:graphicData>
        </a:graphic>
      </p:graphicFrame>
      <p:pic>
        <p:nvPicPr>
          <p:cNvPr id="1026" name="Gráfico 3"/>
          <p:cNvPicPr>
            <a:picLocks noChangeArrowheads="1"/>
          </p:cNvPicPr>
          <p:nvPr/>
        </p:nvPicPr>
        <p:blipFill>
          <a:blip r:embed="rId3" cstate="print"/>
          <a:srcRect/>
          <a:stretch>
            <a:fillRect/>
          </a:stretch>
        </p:blipFill>
        <p:spPr bwMode="auto">
          <a:xfrm>
            <a:off x="1475657" y="3356992"/>
            <a:ext cx="3528392" cy="2609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475656" y="404664"/>
            <a:ext cx="7498080" cy="792088"/>
          </a:xfrm>
        </p:spPr>
        <p:txBody>
          <a:bodyPr>
            <a:normAutofit fontScale="90000"/>
          </a:bodyPr>
          <a:lstStyle/>
          <a:p>
            <a:pPr algn="ctr"/>
            <a:r>
              <a:rPr lang="es-ES_tradnl" sz="4400" b="1" dirty="0" smtClean="0"/>
              <a:t>ANÁLISIS UNIVARIADO</a:t>
            </a:r>
            <a:r>
              <a:rPr lang="es-AR" sz="4400" b="1" dirty="0" smtClean="0"/>
              <a:t/>
            </a:r>
            <a:br>
              <a:rPr lang="es-AR" sz="4400" b="1" dirty="0" smtClean="0"/>
            </a:br>
            <a:endParaRPr lang="es-AR" dirty="0"/>
          </a:p>
        </p:txBody>
      </p:sp>
      <p:graphicFrame>
        <p:nvGraphicFramePr>
          <p:cNvPr id="7" name="6 Marcador de contenido"/>
          <p:cNvGraphicFramePr>
            <a:graphicFrameLocks noGrp="1"/>
          </p:cNvGraphicFramePr>
          <p:nvPr>
            <p:ph sz="half" idx="1"/>
          </p:nvPr>
        </p:nvGraphicFramePr>
        <p:xfrm>
          <a:off x="1475656" y="1484784"/>
          <a:ext cx="3712964" cy="1717928"/>
        </p:xfrm>
        <a:graphic>
          <a:graphicData uri="http://schemas.openxmlformats.org/drawingml/2006/table">
            <a:tbl>
              <a:tblPr firstRow="1" bandRow="1">
                <a:tableStyleId>{5C22544A-7EE6-4342-B048-85BDC9FD1C3A}</a:tableStyleId>
              </a:tblPr>
              <a:tblGrid>
                <a:gridCol w="2992884"/>
                <a:gridCol w="720080"/>
              </a:tblGrid>
              <a:tr h="954404">
                <a:tc>
                  <a:txBody>
                    <a:bodyPr/>
                    <a:lstStyle/>
                    <a:p>
                      <a:pPr algn="ctr"/>
                      <a:r>
                        <a:rPr kumimoji="0" lang="es-AR" sz="1800" b="1" kern="1200" dirty="0" smtClean="0">
                          <a:solidFill>
                            <a:schemeClr val="lt1"/>
                          </a:solidFill>
                          <a:latin typeface="+mn-lt"/>
                          <a:ea typeface="+mn-ea"/>
                          <a:cs typeface="+mn-cs"/>
                        </a:rPr>
                        <a:t>¿ NO</a:t>
                      </a:r>
                      <a:r>
                        <a:rPr kumimoji="0" lang="es-AR" sz="1800" b="1" kern="1200" baseline="0" dirty="0" smtClean="0">
                          <a:solidFill>
                            <a:schemeClr val="lt1"/>
                          </a:solidFill>
                          <a:latin typeface="+mn-lt"/>
                          <a:ea typeface="+mn-ea"/>
                          <a:cs typeface="+mn-cs"/>
                        </a:rPr>
                        <a:t> </a:t>
                      </a:r>
                      <a:r>
                        <a:rPr kumimoji="0" lang="es-AR" sz="1800" b="1" kern="1200" dirty="0" smtClean="0">
                          <a:solidFill>
                            <a:schemeClr val="lt1"/>
                          </a:solidFill>
                          <a:latin typeface="+mn-lt"/>
                          <a:ea typeface="+mn-ea"/>
                          <a:cs typeface="+mn-cs"/>
                        </a:rPr>
                        <a:t>SE DEBE USAR GUANTES PARA TOCAR SANGRE U OTROS?</a:t>
                      </a:r>
                      <a:endParaRPr lang="es-AR" dirty="0"/>
                    </a:p>
                  </a:txBody>
                  <a:tcPr/>
                </a:tc>
                <a:tc>
                  <a:txBody>
                    <a:bodyPr/>
                    <a:lstStyle/>
                    <a:p>
                      <a:pPr algn="ctr">
                        <a:lnSpc>
                          <a:spcPct val="115000"/>
                        </a:lnSpc>
                        <a:spcAft>
                          <a:spcPts val="0"/>
                        </a:spcAft>
                      </a:pPr>
                      <a:r>
                        <a:rPr lang="es-AR" sz="1800" b="1" dirty="0" err="1" smtClean="0">
                          <a:solidFill>
                            <a:schemeClr val="bg1"/>
                          </a:solidFill>
                          <a:latin typeface="+mn-lt"/>
                          <a:ea typeface="Times New Roman"/>
                          <a:cs typeface="Calibri"/>
                        </a:rPr>
                        <a:t>fr</a:t>
                      </a:r>
                      <a:r>
                        <a:rPr lang="es-AR" sz="1800" b="1" dirty="0" smtClean="0">
                          <a:solidFill>
                            <a:schemeClr val="bg1"/>
                          </a:solidFill>
                          <a:latin typeface="+mn-lt"/>
                          <a:ea typeface="Times New Roman"/>
                          <a:cs typeface="Calibri"/>
                        </a:rPr>
                        <a:t> </a:t>
                      </a:r>
                      <a:r>
                        <a:rPr lang="es-AR" sz="1800" b="1" dirty="0">
                          <a:solidFill>
                            <a:schemeClr val="bg1"/>
                          </a:solidFill>
                          <a:latin typeface="+mn-lt"/>
                          <a:ea typeface="Times New Roman"/>
                          <a:cs typeface="Calibri"/>
                        </a:rPr>
                        <a:t>%</a:t>
                      </a:r>
                      <a:endParaRPr lang="es-AR" sz="1800" b="1" dirty="0">
                        <a:solidFill>
                          <a:schemeClr val="bg1"/>
                        </a:solidFill>
                        <a:latin typeface="+mn-lt"/>
                        <a:ea typeface="Calibri"/>
                        <a:cs typeface="Times New Roman"/>
                      </a:endParaRPr>
                    </a:p>
                  </a:txBody>
                  <a:tcPr marL="68580" marR="68580" marT="0" marB="0"/>
                </a:tc>
              </a:tr>
              <a:tr h="381762">
                <a:tc>
                  <a:txBody>
                    <a:bodyPr/>
                    <a:lstStyle/>
                    <a:p>
                      <a:pPr algn="ctr"/>
                      <a:r>
                        <a:rPr lang="es-AR" b="0" dirty="0" smtClean="0"/>
                        <a:t>VERDADERO</a:t>
                      </a:r>
                      <a:endParaRPr lang="es-AR" b="0" dirty="0"/>
                    </a:p>
                  </a:txBody>
                  <a:tcPr/>
                </a:tc>
                <a:tc>
                  <a:txBody>
                    <a:bodyPr/>
                    <a:lstStyle/>
                    <a:p>
                      <a:pPr algn="ctr">
                        <a:lnSpc>
                          <a:spcPct val="115000"/>
                        </a:lnSpc>
                        <a:spcAft>
                          <a:spcPts val="0"/>
                        </a:spcAft>
                      </a:pPr>
                      <a:r>
                        <a:rPr lang="es-AR" sz="1800" b="0" dirty="0">
                          <a:solidFill>
                            <a:srgbClr val="000000"/>
                          </a:solidFill>
                          <a:latin typeface="+mn-lt"/>
                          <a:ea typeface="Times New Roman"/>
                          <a:cs typeface="Calibri"/>
                        </a:rPr>
                        <a:t>4,08</a:t>
                      </a:r>
                      <a:endParaRPr lang="es-AR" sz="1800" b="0" dirty="0">
                        <a:latin typeface="+mn-lt"/>
                        <a:ea typeface="Calibri"/>
                        <a:cs typeface="Times New Roman"/>
                      </a:endParaRPr>
                    </a:p>
                  </a:txBody>
                  <a:tcPr marL="68580" marR="68580" marT="0" marB="0"/>
                </a:tc>
              </a:tr>
              <a:tr h="381762">
                <a:tc>
                  <a:txBody>
                    <a:bodyPr/>
                    <a:lstStyle/>
                    <a:p>
                      <a:pPr algn="ctr"/>
                      <a:r>
                        <a:rPr lang="es-AR" b="0" dirty="0" smtClean="0"/>
                        <a:t>FALSO</a:t>
                      </a:r>
                      <a:endParaRPr lang="es-AR" b="0" dirty="0"/>
                    </a:p>
                  </a:txBody>
                  <a:tcPr/>
                </a:tc>
                <a:tc>
                  <a:txBody>
                    <a:bodyPr/>
                    <a:lstStyle/>
                    <a:p>
                      <a:pPr algn="ctr">
                        <a:lnSpc>
                          <a:spcPct val="115000"/>
                        </a:lnSpc>
                        <a:spcAft>
                          <a:spcPts val="0"/>
                        </a:spcAft>
                      </a:pPr>
                      <a:r>
                        <a:rPr lang="es-AR" sz="1800" b="0" dirty="0">
                          <a:solidFill>
                            <a:srgbClr val="000000"/>
                          </a:solidFill>
                          <a:latin typeface="+mn-lt"/>
                          <a:ea typeface="Times New Roman"/>
                          <a:cs typeface="Calibri"/>
                        </a:rPr>
                        <a:t>95,90</a:t>
                      </a:r>
                      <a:endParaRPr lang="es-AR" sz="1800" b="0" dirty="0">
                        <a:latin typeface="+mn-lt"/>
                        <a:ea typeface="Calibri"/>
                        <a:cs typeface="Times New Roman"/>
                      </a:endParaRPr>
                    </a:p>
                  </a:txBody>
                  <a:tcPr marL="68580" marR="68580" marT="0" marB="0"/>
                </a:tc>
              </a:tr>
            </a:tbl>
          </a:graphicData>
        </a:graphic>
      </p:graphicFrame>
      <p:graphicFrame>
        <p:nvGraphicFramePr>
          <p:cNvPr id="9" name="8 Marcador de contenido"/>
          <p:cNvGraphicFramePr>
            <a:graphicFrameLocks noGrp="1"/>
          </p:cNvGraphicFramePr>
          <p:nvPr>
            <p:ph sz="half" idx="2"/>
          </p:nvPr>
        </p:nvGraphicFramePr>
        <p:xfrm>
          <a:off x="5220072" y="1484784"/>
          <a:ext cx="3657600" cy="1656080"/>
        </p:xfrm>
        <a:graphic>
          <a:graphicData uri="http://schemas.openxmlformats.org/drawingml/2006/table">
            <a:tbl>
              <a:tblPr firstRow="1" bandRow="1">
                <a:tableStyleId>{5C22544A-7EE6-4342-B048-85BDC9FD1C3A}</a:tableStyleId>
              </a:tblPr>
              <a:tblGrid>
                <a:gridCol w="2952328"/>
                <a:gridCol w="705272"/>
              </a:tblGrid>
              <a:tr h="4632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800" b="1" dirty="0" smtClean="0">
                          <a:solidFill>
                            <a:schemeClr val="bg1"/>
                          </a:solidFill>
                          <a:latin typeface="+mn-lt"/>
                          <a:ea typeface="Calibri"/>
                          <a:cs typeface="Times New Roman"/>
                        </a:rPr>
                        <a:t>USO DE GUANTES DE LÁTEX</a:t>
                      </a:r>
                      <a:endParaRPr lang="es-AR" sz="1800" dirty="0" smtClean="0">
                        <a:solidFill>
                          <a:schemeClr val="bg1"/>
                        </a:solidFill>
                        <a:latin typeface="+mn-lt"/>
                        <a:ea typeface="Calibri"/>
                        <a:cs typeface="Times New Roman"/>
                      </a:endParaRPr>
                    </a:p>
                    <a:p>
                      <a:endParaRPr lang="es-AR" sz="1800" dirty="0">
                        <a:latin typeface="+mn-lt"/>
                      </a:endParaRPr>
                    </a:p>
                  </a:txBody>
                  <a:tcPr/>
                </a:tc>
                <a:tc>
                  <a:txBody>
                    <a:bodyPr/>
                    <a:lstStyle/>
                    <a:p>
                      <a:pPr algn="ctr">
                        <a:lnSpc>
                          <a:spcPct val="115000"/>
                        </a:lnSpc>
                        <a:spcAft>
                          <a:spcPts val="1000"/>
                        </a:spcAft>
                      </a:pPr>
                      <a:r>
                        <a:rPr lang="es-AR" sz="1800" b="1" dirty="0" err="1">
                          <a:solidFill>
                            <a:schemeClr val="bg1"/>
                          </a:solidFill>
                          <a:latin typeface="+mn-lt"/>
                          <a:ea typeface="Calibri"/>
                          <a:cs typeface="Times New Roman"/>
                        </a:rPr>
                        <a:t>f</a:t>
                      </a:r>
                      <a:r>
                        <a:rPr lang="es-AR" sz="1800" b="1" dirty="0" err="1" smtClean="0">
                          <a:solidFill>
                            <a:schemeClr val="bg1"/>
                          </a:solidFill>
                          <a:latin typeface="+mn-lt"/>
                          <a:ea typeface="Calibri"/>
                          <a:cs typeface="Times New Roman"/>
                        </a:rPr>
                        <a:t>r</a:t>
                      </a:r>
                      <a:r>
                        <a:rPr lang="es-AR" sz="1800" b="1" dirty="0" smtClean="0">
                          <a:solidFill>
                            <a:schemeClr val="bg1"/>
                          </a:solidFill>
                          <a:latin typeface="+mn-lt"/>
                          <a:ea typeface="Calibri"/>
                          <a:cs typeface="Times New Roman"/>
                        </a:rPr>
                        <a:t> </a:t>
                      </a:r>
                      <a:r>
                        <a:rPr lang="es-AR" sz="1800" b="1" dirty="0">
                          <a:solidFill>
                            <a:schemeClr val="bg1"/>
                          </a:solidFill>
                          <a:latin typeface="+mn-lt"/>
                          <a:ea typeface="Calibri"/>
                          <a:cs typeface="Times New Roman"/>
                        </a:rPr>
                        <a:t>%</a:t>
                      </a:r>
                      <a:endParaRPr lang="es-AR" sz="1800" dirty="0">
                        <a:solidFill>
                          <a:schemeClr val="bg1"/>
                        </a:solidFill>
                        <a:latin typeface="+mn-lt"/>
                        <a:ea typeface="Calibri"/>
                        <a:cs typeface="Times New Roman"/>
                      </a:endParaRPr>
                    </a:p>
                  </a:txBody>
                  <a:tcPr marL="68580" marR="68580" marT="0" marB="0"/>
                </a:tc>
              </a:tr>
              <a:tr h="370840">
                <a:tc>
                  <a:txBody>
                    <a:bodyPr/>
                    <a:lstStyle/>
                    <a:p>
                      <a:pPr algn="ctr">
                        <a:lnSpc>
                          <a:spcPct val="115000"/>
                        </a:lnSpc>
                        <a:spcAft>
                          <a:spcPts val="1000"/>
                        </a:spcAft>
                      </a:pPr>
                      <a:r>
                        <a:rPr lang="es-AR" sz="1800" b="0" dirty="0">
                          <a:solidFill>
                            <a:schemeClr val="tx1"/>
                          </a:solidFill>
                          <a:latin typeface="+mn-lt"/>
                          <a:ea typeface="Calibri"/>
                          <a:cs typeface="Times New Roman"/>
                        </a:rPr>
                        <a:t>CORRECTO</a:t>
                      </a:r>
                    </a:p>
                  </a:txBody>
                  <a:tcPr marL="68580" marR="68580" marT="0" marB="0"/>
                </a:tc>
                <a:tc>
                  <a:txBody>
                    <a:bodyPr/>
                    <a:lstStyle/>
                    <a:p>
                      <a:pPr algn="ctr">
                        <a:lnSpc>
                          <a:spcPct val="115000"/>
                        </a:lnSpc>
                        <a:spcAft>
                          <a:spcPts val="1000"/>
                        </a:spcAft>
                      </a:pPr>
                      <a:r>
                        <a:rPr lang="es-AR" sz="1800" b="0" dirty="0">
                          <a:solidFill>
                            <a:schemeClr val="tx1"/>
                          </a:solidFill>
                          <a:latin typeface="+mn-lt"/>
                          <a:ea typeface="Calibri"/>
                          <a:cs typeface="Times New Roman"/>
                        </a:rPr>
                        <a:t>25,00</a:t>
                      </a:r>
                    </a:p>
                  </a:txBody>
                  <a:tcPr marL="68580" marR="68580" marT="0" marB="0"/>
                </a:tc>
              </a:tr>
              <a:tr h="370840">
                <a:tc>
                  <a:txBody>
                    <a:bodyPr/>
                    <a:lstStyle/>
                    <a:p>
                      <a:pPr algn="ctr">
                        <a:lnSpc>
                          <a:spcPct val="115000"/>
                        </a:lnSpc>
                        <a:spcAft>
                          <a:spcPts val="1000"/>
                        </a:spcAft>
                      </a:pPr>
                      <a:r>
                        <a:rPr lang="es-AR" sz="1800" b="0" dirty="0">
                          <a:solidFill>
                            <a:schemeClr val="tx1"/>
                          </a:solidFill>
                          <a:latin typeface="+mn-lt"/>
                          <a:ea typeface="Calibri"/>
                          <a:cs typeface="Times New Roman"/>
                        </a:rPr>
                        <a:t>INCORRECTO</a:t>
                      </a:r>
                    </a:p>
                  </a:txBody>
                  <a:tcPr marL="68580" marR="68580" marT="0" marB="0"/>
                </a:tc>
                <a:tc>
                  <a:txBody>
                    <a:bodyPr/>
                    <a:lstStyle/>
                    <a:p>
                      <a:pPr algn="ctr">
                        <a:lnSpc>
                          <a:spcPct val="115000"/>
                        </a:lnSpc>
                        <a:spcAft>
                          <a:spcPts val="1000"/>
                        </a:spcAft>
                      </a:pPr>
                      <a:r>
                        <a:rPr lang="es-AR" sz="1800" b="0" dirty="0">
                          <a:solidFill>
                            <a:schemeClr val="tx1"/>
                          </a:solidFill>
                          <a:latin typeface="+mn-lt"/>
                          <a:ea typeface="Calibri"/>
                          <a:cs typeface="Times New Roman"/>
                        </a:rPr>
                        <a:t>75,00</a:t>
                      </a:r>
                    </a:p>
                  </a:txBody>
                  <a:tcPr marL="68580" marR="68580" marT="0" marB="0"/>
                </a:tc>
              </a:tr>
            </a:tbl>
          </a:graphicData>
        </a:graphic>
      </p:graphicFrame>
      <p:pic>
        <p:nvPicPr>
          <p:cNvPr id="1026" name="Gráfico 13"/>
          <p:cNvPicPr>
            <a:picLocks noChangeArrowheads="1"/>
          </p:cNvPicPr>
          <p:nvPr/>
        </p:nvPicPr>
        <p:blipFill>
          <a:blip r:embed="rId2" cstate="print"/>
          <a:srcRect/>
          <a:stretch>
            <a:fillRect/>
          </a:stretch>
        </p:blipFill>
        <p:spPr bwMode="auto">
          <a:xfrm>
            <a:off x="1403648" y="3645024"/>
            <a:ext cx="3744416" cy="2736304"/>
          </a:xfrm>
          <a:prstGeom prst="rect">
            <a:avLst/>
          </a:prstGeom>
          <a:noFill/>
          <a:ln w="9525">
            <a:noFill/>
            <a:miter lim="800000"/>
            <a:headEnd/>
            <a:tailEnd/>
          </a:ln>
        </p:spPr>
      </p:pic>
      <p:pic>
        <p:nvPicPr>
          <p:cNvPr id="1027" name="Gráfico 24"/>
          <p:cNvPicPr>
            <a:picLocks noChangeArrowheads="1"/>
          </p:cNvPicPr>
          <p:nvPr/>
        </p:nvPicPr>
        <p:blipFill>
          <a:blip r:embed="rId3" cstate="print"/>
          <a:srcRect/>
          <a:stretch>
            <a:fillRect/>
          </a:stretch>
        </p:blipFill>
        <p:spPr bwMode="auto">
          <a:xfrm>
            <a:off x="5292080" y="3573016"/>
            <a:ext cx="3600400" cy="28247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_tradnl" sz="4400" b="1" dirty="0" smtClean="0"/>
              <a:t>ANÁLISIS UNIVARIADO</a:t>
            </a:r>
            <a:r>
              <a:rPr lang="es-AR" sz="4400" b="1" dirty="0" smtClean="0"/>
              <a:t/>
            </a:r>
            <a:br>
              <a:rPr lang="es-AR" sz="4400" b="1" dirty="0" smtClean="0"/>
            </a:br>
            <a:endParaRPr lang="es-AR" dirty="0"/>
          </a:p>
        </p:txBody>
      </p:sp>
      <p:graphicFrame>
        <p:nvGraphicFramePr>
          <p:cNvPr id="6" name="5 Marcador de contenido"/>
          <p:cNvGraphicFramePr>
            <a:graphicFrameLocks noGrp="1"/>
          </p:cNvGraphicFramePr>
          <p:nvPr>
            <p:ph sz="half" idx="2"/>
          </p:nvPr>
        </p:nvGraphicFramePr>
        <p:xfrm>
          <a:off x="5276850" y="1340769"/>
          <a:ext cx="3759646" cy="1748189"/>
        </p:xfrm>
        <a:graphic>
          <a:graphicData uri="http://schemas.openxmlformats.org/drawingml/2006/table">
            <a:tbl>
              <a:tblPr firstRow="1" bandRow="1">
                <a:tableStyleId>{5C22544A-7EE6-4342-B048-85BDC9FD1C3A}</a:tableStyleId>
              </a:tblPr>
              <a:tblGrid>
                <a:gridCol w="2967558"/>
                <a:gridCol w="792088"/>
              </a:tblGrid>
              <a:tr h="1080119">
                <a:tc>
                  <a:txBody>
                    <a:bodyPr/>
                    <a:lstStyle/>
                    <a:p>
                      <a:pPr algn="ctr">
                        <a:lnSpc>
                          <a:spcPct val="115000"/>
                        </a:lnSpc>
                        <a:spcAft>
                          <a:spcPts val="1000"/>
                        </a:spcAft>
                      </a:pPr>
                      <a:r>
                        <a:rPr lang="es-AR" sz="1800" b="1" dirty="0">
                          <a:solidFill>
                            <a:schemeClr val="bg1"/>
                          </a:solidFill>
                          <a:latin typeface="+mn-lt"/>
                          <a:ea typeface="Calibri"/>
                          <a:cs typeface="Times New Roman"/>
                        </a:rPr>
                        <a:t>TRANSPORTE DE MUESTRAS AL LABORATORIO</a:t>
                      </a:r>
                      <a:endParaRPr lang="es-AR" sz="1800" dirty="0">
                        <a:solidFill>
                          <a:schemeClr val="bg1"/>
                        </a:solidFill>
                        <a:latin typeface="+mn-lt"/>
                        <a:ea typeface="Calibri"/>
                        <a:cs typeface="Times New Roman"/>
                      </a:endParaRPr>
                    </a:p>
                  </a:txBody>
                  <a:tcPr marL="68580" marR="68580" marT="0" marB="0"/>
                </a:tc>
                <a:tc>
                  <a:txBody>
                    <a:bodyPr/>
                    <a:lstStyle/>
                    <a:p>
                      <a:pPr algn="ctr">
                        <a:lnSpc>
                          <a:spcPct val="115000"/>
                        </a:lnSpc>
                        <a:spcAft>
                          <a:spcPts val="1000"/>
                        </a:spcAft>
                      </a:pPr>
                      <a:r>
                        <a:rPr lang="es-AR" sz="1800" b="1" dirty="0" err="1">
                          <a:solidFill>
                            <a:schemeClr val="bg1"/>
                          </a:solidFill>
                          <a:latin typeface="+mn-lt"/>
                          <a:ea typeface="Calibri"/>
                          <a:cs typeface="Times New Roman"/>
                        </a:rPr>
                        <a:t>f</a:t>
                      </a:r>
                      <a:r>
                        <a:rPr lang="es-AR" sz="1800" b="1" dirty="0" err="1" smtClean="0">
                          <a:solidFill>
                            <a:schemeClr val="bg1"/>
                          </a:solidFill>
                          <a:latin typeface="+mn-lt"/>
                          <a:ea typeface="Calibri"/>
                          <a:cs typeface="Times New Roman"/>
                        </a:rPr>
                        <a:t>r</a:t>
                      </a:r>
                      <a:r>
                        <a:rPr lang="es-AR" sz="1800" b="1" dirty="0" smtClean="0">
                          <a:solidFill>
                            <a:schemeClr val="bg1"/>
                          </a:solidFill>
                          <a:latin typeface="+mn-lt"/>
                          <a:ea typeface="Calibri"/>
                          <a:cs typeface="Times New Roman"/>
                        </a:rPr>
                        <a:t> </a:t>
                      </a:r>
                      <a:r>
                        <a:rPr lang="es-AR" sz="1800" b="1" dirty="0">
                          <a:solidFill>
                            <a:schemeClr val="bg1"/>
                          </a:solidFill>
                          <a:latin typeface="+mn-lt"/>
                          <a:ea typeface="Calibri"/>
                          <a:cs typeface="Times New Roman"/>
                        </a:rPr>
                        <a:t>%</a:t>
                      </a:r>
                      <a:endParaRPr lang="es-AR" sz="1800" dirty="0">
                        <a:solidFill>
                          <a:schemeClr val="bg1"/>
                        </a:solidFill>
                        <a:latin typeface="+mn-lt"/>
                        <a:ea typeface="Calibri"/>
                        <a:cs typeface="Times New Roman"/>
                      </a:endParaRPr>
                    </a:p>
                  </a:txBody>
                  <a:tcPr marL="68580" marR="68580" marT="0" marB="0"/>
                </a:tc>
              </a:tr>
              <a:tr h="295470">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s-AR" sz="1800" b="0" dirty="0" smtClean="0">
                          <a:solidFill>
                            <a:schemeClr val="tx1"/>
                          </a:solidFill>
                          <a:latin typeface="+mn-lt"/>
                          <a:ea typeface="Calibri"/>
                          <a:cs typeface="Times New Roman"/>
                        </a:rPr>
                        <a:t>CORRECTO</a:t>
                      </a:r>
                      <a:endParaRPr lang="es-AR" sz="1800" dirty="0">
                        <a:solidFill>
                          <a:schemeClr val="bg1"/>
                        </a:solidFill>
                        <a:latin typeface="+mn-lt"/>
                        <a:ea typeface="Calibri"/>
                        <a:cs typeface="Times New Roman"/>
                      </a:endParaRPr>
                    </a:p>
                  </a:txBody>
                  <a:tcPr marL="68580" marR="68580" marT="0" marB="0"/>
                </a:tc>
                <a:tc>
                  <a:txBody>
                    <a:bodyPr/>
                    <a:lstStyle/>
                    <a:p>
                      <a:pPr algn="ctr">
                        <a:lnSpc>
                          <a:spcPct val="115000"/>
                        </a:lnSpc>
                        <a:spcAft>
                          <a:spcPts val="1000"/>
                        </a:spcAft>
                      </a:pPr>
                      <a:r>
                        <a:rPr lang="es-AR" sz="1800" dirty="0">
                          <a:solidFill>
                            <a:schemeClr val="tx1"/>
                          </a:solidFill>
                          <a:latin typeface="+mn-lt"/>
                          <a:ea typeface="Calibri"/>
                          <a:cs typeface="Times New Roman"/>
                        </a:rPr>
                        <a:t>30,00</a:t>
                      </a:r>
                    </a:p>
                  </a:txBody>
                  <a:tcPr marL="68580" marR="68580" marT="0" marB="0"/>
                </a:tc>
              </a:tr>
              <a:tr h="352602">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s-AR" sz="1800" b="0" dirty="0" smtClean="0">
                          <a:solidFill>
                            <a:schemeClr val="tx1"/>
                          </a:solidFill>
                          <a:latin typeface="+mn-lt"/>
                          <a:ea typeface="Calibri"/>
                          <a:cs typeface="Times New Roman"/>
                        </a:rPr>
                        <a:t>INCORRECTO</a:t>
                      </a:r>
                      <a:endParaRPr lang="es-AR" sz="1800" b="0" dirty="0">
                        <a:solidFill>
                          <a:schemeClr val="tx1"/>
                        </a:solidFill>
                        <a:latin typeface="+mn-lt"/>
                        <a:ea typeface="Calibri"/>
                        <a:cs typeface="Times New Roman"/>
                      </a:endParaRPr>
                    </a:p>
                  </a:txBody>
                  <a:tcPr marL="68580" marR="68580" marT="0" marB="0"/>
                </a:tc>
                <a:tc>
                  <a:txBody>
                    <a:bodyPr/>
                    <a:lstStyle/>
                    <a:p>
                      <a:pPr algn="ctr">
                        <a:lnSpc>
                          <a:spcPct val="115000"/>
                        </a:lnSpc>
                        <a:spcAft>
                          <a:spcPts val="1000"/>
                        </a:spcAft>
                      </a:pPr>
                      <a:r>
                        <a:rPr lang="es-AR" sz="1800" dirty="0" smtClean="0">
                          <a:solidFill>
                            <a:schemeClr val="tx1"/>
                          </a:solidFill>
                          <a:latin typeface="+mn-lt"/>
                          <a:ea typeface="Calibri"/>
                          <a:cs typeface="Times New Roman"/>
                        </a:rPr>
                        <a:t>70,00</a:t>
                      </a:r>
                      <a:endParaRPr lang="es-AR" sz="1800" dirty="0">
                        <a:solidFill>
                          <a:schemeClr val="tx1"/>
                        </a:solidFill>
                        <a:latin typeface="+mn-lt"/>
                        <a:ea typeface="Calibri"/>
                        <a:cs typeface="Times New Roman"/>
                      </a:endParaRPr>
                    </a:p>
                  </a:txBody>
                  <a:tcPr marL="68580" marR="68580" marT="0" marB="0"/>
                </a:tc>
              </a:tr>
            </a:tbl>
          </a:graphicData>
        </a:graphic>
      </p:graphicFrame>
      <p:pic>
        <p:nvPicPr>
          <p:cNvPr id="38915" name="Gráfico 28"/>
          <p:cNvPicPr>
            <a:picLocks noChangeArrowheads="1"/>
          </p:cNvPicPr>
          <p:nvPr/>
        </p:nvPicPr>
        <p:blipFill>
          <a:blip r:embed="rId2" cstate="print"/>
          <a:srcRect/>
          <a:stretch>
            <a:fillRect/>
          </a:stretch>
        </p:blipFill>
        <p:spPr bwMode="auto">
          <a:xfrm>
            <a:off x="5364088" y="3284984"/>
            <a:ext cx="3528392" cy="3024337"/>
          </a:xfrm>
          <a:prstGeom prst="rect">
            <a:avLst/>
          </a:prstGeom>
          <a:noFill/>
          <a:ln w="9525">
            <a:noFill/>
            <a:miter lim="800000"/>
            <a:headEnd/>
            <a:tailEnd/>
          </a:ln>
        </p:spPr>
      </p:pic>
      <p:graphicFrame>
        <p:nvGraphicFramePr>
          <p:cNvPr id="8" name="7 Marcador de contenido"/>
          <p:cNvGraphicFramePr>
            <a:graphicFrameLocks noGrp="1"/>
          </p:cNvGraphicFramePr>
          <p:nvPr>
            <p:ph sz="half" idx="1"/>
          </p:nvPr>
        </p:nvGraphicFramePr>
        <p:xfrm>
          <a:off x="1331641" y="1340768"/>
          <a:ext cx="3888431" cy="1760092"/>
        </p:xfrm>
        <a:graphic>
          <a:graphicData uri="http://schemas.openxmlformats.org/drawingml/2006/table">
            <a:tbl>
              <a:tblPr firstRow="1" bandRow="1">
                <a:tableStyleId>{5C22544A-7EE6-4342-B048-85BDC9FD1C3A}</a:tableStyleId>
              </a:tblPr>
              <a:tblGrid>
                <a:gridCol w="3097483"/>
                <a:gridCol w="790948"/>
              </a:tblGrid>
              <a:tr h="1018412">
                <a:tc>
                  <a:txBody>
                    <a:bodyPr/>
                    <a:lstStyle/>
                    <a:p>
                      <a:pPr algn="ctr">
                        <a:lnSpc>
                          <a:spcPct val="115000"/>
                        </a:lnSpc>
                        <a:spcAft>
                          <a:spcPts val="0"/>
                        </a:spcAft>
                      </a:pPr>
                      <a:r>
                        <a:rPr lang="es-AR" sz="1800" b="1" dirty="0">
                          <a:solidFill>
                            <a:schemeClr val="bg1"/>
                          </a:solidFill>
                          <a:latin typeface="+mn-lt"/>
                          <a:ea typeface="Times New Roman"/>
                          <a:cs typeface="Calibri"/>
                        </a:rPr>
                        <a:t>¿CÓMO DEBEN LAVARSE LAS MANOS LUEGO DE MANIPULAR </a:t>
                      </a:r>
                      <a:r>
                        <a:rPr lang="es-AR" sz="1800" b="1" dirty="0" smtClean="0">
                          <a:solidFill>
                            <a:schemeClr val="bg1"/>
                          </a:solidFill>
                          <a:latin typeface="+mn-lt"/>
                          <a:ea typeface="Times New Roman"/>
                          <a:cs typeface="Calibri"/>
                        </a:rPr>
                        <a:t>MUESTRAS?</a:t>
                      </a:r>
                      <a:endParaRPr lang="es-ES" sz="1800" dirty="0">
                        <a:solidFill>
                          <a:schemeClr val="bg1"/>
                        </a:solidFill>
                        <a:latin typeface="+mn-lt"/>
                        <a:ea typeface="Calibri"/>
                        <a:cs typeface="Times New Roman"/>
                      </a:endParaRPr>
                    </a:p>
                  </a:txBody>
                  <a:tcPr marL="68580" marR="68580" marT="0" marB="0"/>
                </a:tc>
                <a:tc>
                  <a:txBody>
                    <a:bodyPr/>
                    <a:lstStyle/>
                    <a:p>
                      <a:pPr algn="ctr">
                        <a:lnSpc>
                          <a:spcPct val="115000"/>
                        </a:lnSpc>
                        <a:spcAft>
                          <a:spcPts val="0"/>
                        </a:spcAft>
                      </a:pPr>
                      <a:r>
                        <a:rPr lang="es-AR" sz="1800" b="1" dirty="0" err="1">
                          <a:solidFill>
                            <a:schemeClr val="bg1"/>
                          </a:solidFill>
                          <a:latin typeface="+mn-lt"/>
                          <a:ea typeface="Times New Roman"/>
                          <a:cs typeface="Calibri"/>
                        </a:rPr>
                        <a:t>fr</a:t>
                      </a:r>
                      <a:r>
                        <a:rPr lang="es-AR" sz="1800" b="1" dirty="0">
                          <a:solidFill>
                            <a:schemeClr val="bg1"/>
                          </a:solidFill>
                          <a:latin typeface="+mn-lt"/>
                          <a:ea typeface="Times New Roman"/>
                          <a:cs typeface="Calibri"/>
                        </a:rPr>
                        <a:t> %</a:t>
                      </a:r>
                      <a:endParaRPr lang="es-ES" sz="1800" dirty="0">
                        <a:solidFill>
                          <a:schemeClr val="bg1"/>
                        </a:solidFill>
                        <a:latin typeface="+mn-lt"/>
                        <a:ea typeface="Calibri"/>
                        <a:cs typeface="Times New Roman"/>
                      </a:endParaRPr>
                    </a:p>
                  </a:txBody>
                  <a:tcPr marL="68580" marR="68580" marT="0" marB="0"/>
                </a:tc>
              </a:tr>
              <a:tr h="370840">
                <a:tc>
                  <a:txBody>
                    <a:bodyPr/>
                    <a:lstStyle/>
                    <a:p>
                      <a:pPr algn="ctr">
                        <a:lnSpc>
                          <a:spcPct val="115000"/>
                        </a:lnSpc>
                        <a:spcAft>
                          <a:spcPts val="0"/>
                        </a:spcAft>
                      </a:pPr>
                      <a:r>
                        <a:rPr lang="es-AR" sz="1800" b="0" dirty="0">
                          <a:solidFill>
                            <a:srgbClr val="000000"/>
                          </a:solidFill>
                          <a:latin typeface="+mn-lt"/>
                          <a:ea typeface="Times New Roman"/>
                          <a:cs typeface="Calibri"/>
                        </a:rPr>
                        <a:t>VERDADERO</a:t>
                      </a:r>
                      <a:endParaRPr lang="es-ES" sz="1800" b="0" dirty="0">
                        <a:latin typeface="+mn-lt"/>
                        <a:ea typeface="Calibri"/>
                        <a:cs typeface="Times New Roman"/>
                      </a:endParaRPr>
                    </a:p>
                  </a:txBody>
                  <a:tcPr marL="68580" marR="68580" marT="0" marB="0"/>
                </a:tc>
                <a:tc>
                  <a:txBody>
                    <a:bodyPr/>
                    <a:lstStyle/>
                    <a:p>
                      <a:pPr algn="ctr">
                        <a:lnSpc>
                          <a:spcPct val="115000"/>
                        </a:lnSpc>
                        <a:spcAft>
                          <a:spcPts val="0"/>
                        </a:spcAft>
                      </a:pPr>
                      <a:r>
                        <a:rPr lang="es-AR" sz="1800" b="0">
                          <a:solidFill>
                            <a:srgbClr val="000000"/>
                          </a:solidFill>
                          <a:latin typeface="+mn-lt"/>
                          <a:ea typeface="Times New Roman"/>
                          <a:cs typeface="Calibri"/>
                        </a:rPr>
                        <a:t>100,00</a:t>
                      </a:r>
                      <a:endParaRPr lang="es-ES" sz="1800" b="0">
                        <a:latin typeface="+mn-lt"/>
                        <a:ea typeface="Calibri"/>
                        <a:cs typeface="Times New Roman"/>
                      </a:endParaRPr>
                    </a:p>
                  </a:txBody>
                  <a:tcPr marL="68580" marR="68580" marT="0" marB="0"/>
                </a:tc>
              </a:tr>
              <a:tr h="370840">
                <a:tc>
                  <a:txBody>
                    <a:bodyPr/>
                    <a:lstStyle/>
                    <a:p>
                      <a:pPr algn="ctr">
                        <a:lnSpc>
                          <a:spcPct val="115000"/>
                        </a:lnSpc>
                        <a:spcAft>
                          <a:spcPts val="0"/>
                        </a:spcAft>
                      </a:pPr>
                      <a:r>
                        <a:rPr lang="es-AR" sz="1800" b="0" dirty="0">
                          <a:solidFill>
                            <a:srgbClr val="000000"/>
                          </a:solidFill>
                          <a:latin typeface="+mn-lt"/>
                          <a:ea typeface="Times New Roman"/>
                          <a:cs typeface="Calibri"/>
                        </a:rPr>
                        <a:t>FALSO</a:t>
                      </a:r>
                      <a:endParaRPr lang="es-ES" sz="1800" b="0" dirty="0">
                        <a:latin typeface="+mn-lt"/>
                        <a:ea typeface="Calibri"/>
                        <a:cs typeface="Times New Roman"/>
                      </a:endParaRPr>
                    </a:p>
                  </a:txBody>
                  <a:tcPr marL="68580" marR="68580" marT="0" marB="0"/>
                </a:tc>
                <a:tc>
                  <a:txBody>
                    <a:bodyPr/>
                    <a:lstStyle/>
                    <a:p>
                      <a:pPr algn="ctr">
                        <a:lnSpc>
                          <a:spcPct val="115000"/>
                        </a:lnSpc>
                        <a:spcAft>
                          <a:spcPts val="0"/>
                        </a:spcAft>
                      </a:pPr>
                      <a:r>
                        <a:rPr lang="es-AR" sz="1800" b="0" dirty="0">
                          <a:solidFill>
                            <a:srgbClr val="000000"/>
                          </a:solidFill>
                          <a:latin typeface="+mn-lt"/>
                          <a:ea typeface="Times New Roman"/>
                          <a:cs typeface="Calibri"/>
                        </a:rPr>
                        <a:t>0</a:t>
                      </a:r>
                      <a:endParaRPr lang="es-ES" sz="1800" b="0" dirty="0">
                        <a:latin typeface="+mn-lt"/>
                        <a:ea typeface="Calibri"/>
                        <a:cs typeface="Times New Roman"/>
                      </a:endParaRPr>
                    </a:p>
                  </a:txBody>
                  <a:tcPr marL="68580" marR="68580" marT="0" marB="0"/>
                </a:tc>
              </a:tr>
            </a:tbl>
          </a:graphicData>
        </a:graphic>
      </p:graphicFrame>
      <p:pic>
        <p:nvPicPr>
          <p:cNvPr id="2050" name="Gráfico 12"/>
          <p:cNvPicPr>
            <a:picLocks noChangeArrowheads="1"/>
          </p:cNvPicPr>
          <p:nvPr/>
        </p:nvPicPr>
        <p:blipFill>
          <a:blip r:embed="rId3" cstate="print"/>
          <a:srcRect/>
          <a:stretch>
            <a:fillRect/>
          </a:stretch>
        </p:blipFill>
        <p:spPr bwMode="auto">
          <a:xfrm>
            <a:off x="1403648" y="3284984"/>
            <a:ext cx="3726954" cy="30407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850424"/>
          </a:xfrm>
        </p:spPr>
        <p:txBody>
          <a:bodyPr>
            <a:normAutofit fontScale="90000"/>
          </a:bodyPr>
          <a:lstStyle/>
          <a:p>
            <a:pPr algn="ctr"/>
            <a:r>
              <a:rPr lang="es-ES_tradnl" sz="4000" b="1" dirty="0" smtClean="0"/>
              <a:t>ANÁLISIS UNIVARIADO</a:t>
            </a:r>
            <a:r>
              <a:rPr lang="es-AR" sz="4000" b="1" dirty="0" smtClean="0"/>
              <a:t/>
            </a:r>
            <a:br>
              <a:rPr lang="es-AR" sz="4000" b="1" dirty="0" smtClean="0"/>
            </a:br>
            <a:endParaRPr lang="es-AR" dirty="0"/>
          </a:p>
        </p:txBody>
      </p:sp>
      <p:graphicFrame>
        <p:nvGraphicFramePr>
          <p:cNvPr id="5" name="4 Marcador de contenido"/>
          <p:cNvGraphicFramePr>
            <a:graphicFrameLocks noGrp="1"/>
          </p:cNvGraphicFramePr>
          <p:nvPr>
            <p:ph sz="half" idx="1"/>
          </p:nvPr>
        </p:nvGraphicFramePr>
        <p:xfrm>
          <a:off x="1475656" y="980728"/>
          <a:ext cx="3568948" cy="2119978"/>
        </p:xfrm>
        <a:graphic>
          <a:graphicData uri="http://schemas.openxmlformats.org/drawingml/2006/table">
            <a:tbl>
              <a:tblPr firstRow="1" bandRow="1">
                <a:tableStyleId>{5C22544A-7EE6-4342-B048-85BDC9FD1C3A}</a:tableStyleId>
              </a:tblPr>
              <a:tblGrid>
                <a:gridCol w="2920876"/>
                <a:gridCol w="648072"/>
              </a:tblGrid>
              <a:tr h="1377966">
                <a:tc>
                  <a:txBody>
                    <a:bodyPr/>
                    <a:lstStyle/>
                    <a:p>
                      <a:pPr algn="ctr">
                        <a:lnSpc>
                          <a:spcPct val="115000"/>
                        </a:lnSpc>
                        <a:spcAft>
                          <a:spcPts val="0"/>
                        </a:spcAft>
                      </a:pPr>
                      <a:r>
                        <a:rPr lang="es-AR" sz="1800" b="1" dirty="0">
                          <a:solidFill>
                            <a:schemeClr val="bg1"/>
                          </a:solidFill>
                          <a:latin typeface="+mn-lt"/>
                          <a:ea typeface="Times New Roman"/>
                          <a:cs typeface="Calibri"/>
                        </a:rPr>
                        <a:t>CONOCIMIENTO DE LEYES QUE REGULAN NORMAS DE BIOSEGURIDAD</a:t>
                      </a:r>
                      <a:endParaRPr lang="es-AR" sz="1800" dirty="0">
                        <a:solidFill>
                          <a:schemeClr val="bg1"/>
                        </a:solidFill>
                        <a:latin typeface="+mn-lt"/>
                        <a:ea typeface="Calibri"/>
                        <a:cs typeface="Times New Roman"/>
                      </a:endParaRPr>
                    </a:p>
                  </a:txBody>
                  <a:tcPr marL="68580" marR="68580" marT="0" marB="0"/>
                </a:tc>
                <a:tc>
                  <a:txBody>
                    <a:bodyPr/>
                    <a:lstStyle/>
                    <a:p>
                      <a:pPr algn="ctr">
                        <a:lnSpc>
                          <a:spcPct val="115000"/>
                        </a:lnSpc>
                        <a:spcAft>
                          <a:spcPts val="0"/>
                        </a:spcAft>
                      </a:pPr>
                      <a:r>
                        <a:rPr lang="es-AR" sz="1800" b="1" dirty="0" err="1" smtClean="0">
                          <a:solidFill>
                            <a:schemeClr val="bg1"/>
                          </a:solidFill>
                          <a:latin typeface="+mn-lt"/>
                          <a:ea typeface="Times New Roman"/>
                          <a:cs typeface="Calibri"/>
                        </a:rPr>
                        <a:t>fr</a:t>
                      </a:r>
                      <a:r>
                        <a:rPr lang="es-AR" sz="1800" b="1" dirty="0" smtClean="0">
                          <a:solidFill>
                            <a:schemeClr val="bg1"/>
                          </a:solidFill>
                          <a:latin typeface="+mn-lt"/>
                          <a:ea typeface="Times New Roman"/>
                          <a:cs typeface="Calibri"/>
                        </a:rPr>
                        <a:t> </a:t>
                      </a:r>
                      <a:r>
                        <a:rPr lang="es-AR" sz="1800" b="1" dirty="0">
                          <a:solidFill>
                            <a:schemeClr val="bg1"/>
                          </a:solidFill>
                          <a:latin typeface="+mn-lt"/>
                          <a:ea typeface="Times New Roman"/>
                          <a:cs typeface="Calibri"/>
                        </a:rPr>
                        <a:t>%</a:t>
                      </a:r>
                      <a:endParaRPr lang="es-AR" sz="1800" dirty="0">
                        <a:solidFill>
                          <a:schemeClr val="bg1"/>
                        </a:solidFill>
                        <a:latin typeface="+mn-lt"/>
                        <a:ea typeface="Calibri"/>
                        <a:cs typeface="Times New Roman"/>
                      </a:endParaRPr>
                    </a:p>
                  </a:txBody>
                  <a:tcPr marL="68580" marR="68580" marT="0" marB="0"/>
                </a:tc>
              </a:tr>
              <a:tr h="371006">
                <a:tc>
                  <a:txBody>
                    <a:bodyPr/>
                    <a:lstStyle/>
                    <a:p>
                      <a:pPr algn="ctr">
                        <a:lnSpc>
                          <a:spcPct val="115000"/>
                        </a:lnSpc>
                        <a:spcAft>
                          <a:spcPts val="0"/>
                        </a:spcAft>
                      </a:pPr>
                      <a:r>
                        <a:rPr lang="es-AR" sz="1400" b="0" dirty="0" smtClean="0">
                          <a:latin typeface="+mn-lt"/>
                          <a:ea typeface="Calibri"/>
                          <a:cs typeface="Times New Roman"/>
                        </a:rPr>
                        <a:t>SI</a:t>
                      </a:r>
                      <a:endParaRPr lang="es-AR" sz="1400" b="0" dirty="0">
                        <a:latin typeface="+mn-lt"/>
                        <a:ea typeface="Calibri"/>
                        <a:cs typeface="Times New Roman"/>
                      </a:endParaRPr>
                    </a:p>
                  </a:txBody>
                  <a:tcPr marL="68580" marR="68580" marT="0" marB="0"/>
                </a:tc>
                <a:tc>
                  <a:txBody>
                    <a:bodyPr/>
                    <a:lstStyle/>
                    <a:p>
                      <a:pPr algn="ctr">
                        <a:lnSpc>
                          <a:spcPct val="115000"/>
                        </a:lnSpc>
                        <a:spcAft>
                          <a:spcPts val="0"/>
                        </a:spcAft>
                      </a:pPr>
                      <a:r>
                        <a:rPr lang="es-AR" sz="1400" dirty="0">
                          <a:solidFill>
                            <a:srgbClr val="000000"/>
                          </a:solidFill>
                          <a:latin typeface="+mn-lt"/>
                          <a:ea typeface="Times New Roman"/>
                          <a:cs typeface="Calibri"/>
                        </a:rPr>
                        <a:t>22,44</a:t>
                      </a:r>
                      <a:endParaRPr lang="es-AR" sz="1400" dirty="0">
                        <a:latin typeface="+mn-lt"/>
                        <a:ea typeface="Calibri"/>
                        <a:cs typeface="Times New Roman"/>
                      </a:endParaRPr>
                    </a:p>
                  </a:txBody>
                  <a:tcPr marL="68580" marR="68580" marT="0" marB="0"/>
                </a:tc>
              </a:tr>
              <a:tr h="371006">
                <a:tc>
                  <a:txBody>
                    <a:bodyPr/>
                    <a:lstStyle/>
                    <a:p>
                      <a:pPr algn="ctr">
                        <a:lnSpc>
                          <a:spcPct val="115000"/>
                        </a:lnSpc>
                        <a:spcAft>
                          <a:spcPts val="0"/>
                        </a:spcAft>
                      </a:pPr>
                      <a:r>
                        <a:rPr lang="es-AR" sz="1400" b="0" dirty="0">
                          <a:solidFill>
                            <a:srgbClr val="000000"/>
                          </a:solidFill>
                          <a:latin typeface="+mn-lt"/>
                          <a:ea typeface="Times New Roman"/>
                          <a:cs typeface="Calibri"/>
                        </a:rPr>
                        <a:t>NO</a:t>
                      </a:r>
                      <a:endParaRPr lang="es-AR" sz="1400" b="0" dirty="0">
                        <a:latin typeface="+mn-lt"/>
                        <a:ea typeface="Calibri"/>
                        <a:cs typeface="Times New Roman"/>
                      </a:endParaRPr>
                    </a:p>
                  </a:txBody>
                  <a:tcPr marL="68580" marR="68580" marT="0" marB="0"/>
                </a:tc>
                <a:tc>
                  <a:txBody>
                    <a:bodyPr/>
                    <a:lstStyle/>
                    <a:p>
                      <a:pPr algn="ctr">
                        <a:lnSpc>
                          <a:spcPct val="115000"/>
                        </a:lnSpc>
                        <a:spcAft>
                          <a:spcPts val="0"/>
                        </a:spcAft>
                      </a:pPr>
                      <a:r>
                        <a:rPr lang="es-AR" sz="1400" dirty="0">
                          <a:solidFill>
                            <a:srgbClr val="000000"/>
                          </a:solidFill>
                          <a:latin typeface="+mn-lt"/>
                          <a:ea typeface="Times New Roman"/>
                          <a:cs typeface="Calibri"/>
                        </a:rPr>
                        <a:t>77,55</a:t>
                      </a:r>
                      <a:endParaRPr lang="es-AR" sz="1400" dirty="0">
                        <a:latin typeface="+mn-lt"/>
                        <a:ea typeface="Calibri"/>
                        <a:cs typeface="Times New Roman"/>
                      </a:endParaRPr>
                    </a:p>
                  </a:txBody>
                  <a:tcPr marL="68580" marR="68580" marT="0" marB="0"/>
                </a:tc>
              </a:tr>
            </a:tbl>
          </a:graphicData>
        </a:graphic>
      </p:graphicFrame>
      <p:pic>
        <p:nvPicPr>
          <p:cNvPr id="39938" name="Gráfico 16"/>
          <p:cNvPicPr>
            <a:picLocks noChangeArrowheads="1"/>
          </p:cNvPicPr>
          <p:nvPr/>
        </p:nvPicPr>
        <p:blipFill>
          <a:blip r:embed="rId2" cstate="print"/>
          <a:srcRect/>
          <a:stretch>
            <a:fillRect/>
          </a:stretch>
        </p:blipFill>
        <p:spPr bwMode="auto">
          <a:xfrm>
            <a:off x="1475656" y="3356992"/>
            <a:ext cx="3600400" cy="3024336"/>
          </a:xfrm>
          <a:prstGeom prst="rect">
            <a:avLst/>
          </a:prstGeom>
          <a:noFill/>
          <a:ln w="9525">
            <a:noFill/>
            <a:miter lim="800000"/>
            <a:headEnd/>
            <a:tailEnd/>
          </a:ln>
        </p:spPr>
      </p:pic>
      <p:graphicFrame>
        <p:nvGraphicFramePr>
          <p:cNvPr id="10" name="9 Marcador de contenido"/>
          <p:cNvGraphicFramePr>
            <a:graphicFrameLocks noGrp="1"/>
          </p:cNvGraphicFramePr>
          <p:nvPr>
            <p:ph sz="half" idx="2"/>
          </p:nvPr>
        </p:nvGraphicFramePr>
        <p:xfrm>
          <a:off x="5276850" y="980727"/>
          <a:ext cx="3615630" cy="2268408"/>
        </p:xfrm>
        <a:graphic>
          <a:graphicData uri="http://schemas.openxmlformats.org/drawingml/2006/table">
            <a:tbl>
              <a:tblPr firstRow="1" bandRow="1">
                <a:tableStyleId>{5C22544A-7EE6-4342-B048-85BDC9FD1C3A}</a:tableStyleId>
              </a:tblPr>
              <a:tblGrid>
                <a:gridCol w="2679526"/>
                <a:gridCol w="936104"/>
              </a:tblGrid>
              <a:tr h="838239">
                <a:tc>
                  <a:txBody>
                    <a:bodyPr/>
                    <a:lstStyle/>
                    <a:p>
                      <a:pPr algn="ctr">
                        <a:lnSpc>
                          <a:spcPct val="115000"/>
                        </a:lnSpc>
                        <a:spcAft>
                          <a:spcPts val="0"/>
                        </a:spcAft>
                      </a:pPr>
                      <a:r>
                        <a:rPr lang="es-AR" sz="1800" b="1" dirty="0">
                          <a:solidFill>
                            <a:schemeClr val="bg1"/>
                          </a:solidFill>
                          <a:latin typeface="+mn-lt"/>
                          <a:ea typeface="Times New Roman"/>
                          <a:cs typeface="Calibri"/>
                        </a:rPr>
                        <a:t>TIEMPO DE LA ÚLTIMA CAPACITACIÓN</a:t>
                      </a:r>
                      <a:endParaRPr lang="es-ES" sz="1800" dirty="0">
                        <a:solidFill>
                          <a:schemeClr val="bg1"/>
                        </a:solidFill>
                        <a:latin typeface="+mn-lt"/>
                        <a:ea typeface="Calibri"/>
                        <a:cs typeface="Times New Roman"/>
                      </a:endParaRPr>
                    </a:p>
                  </a:txBody>
                  <a:tcPr marL="68580" marR="68580" marT="0" marB="0"/>
                </a:tc>
                <a:tc>
                  <a:txBody>
                    <a:bodyPr/>
                    <a:lstStyle/>
                    <a:p>
                      <a:pPr algn="ctr">
                        <a:lnSpc>
                          <a:spcPct val="115000"/>
                        </a:lnSpc>
                        <a:spcAft>
                          <a:spcPts val="0"/>
                        </a:spcAft>
                      </a:pPr>
                      <a:r>
                        <a:rPr lang="es-AR" sz="1800" b="1" dirty="0" err="1">
                          <a:solidFill>
                            <a:schemeClr val="bg1"/>
                          </a:solidFill>
                          <a:latin typeface="+mn-lt"/>
                          <a:ea typeface="Times New Roman"/>
                          <a:cs typeface="Calibri"/>
                        </a:rPr>
                        <a:t>fr</a:t>
                      </a:r>
                      <a:r>
                        <a:rPr lang="es-AR" sz="1800" b="1" dirty="0">
                          <a:solidFill>
                            <a:schemeClr val="bg1"/>
                          </a:solidFill>
                          <a:latin typeface="+mn-lt"/>
                          <a:ea typeface="Times New Roman"/>
                          <a:cs typeface="Calibri"/>
                        </a:rPr>
                        <a:t> %</a:t>
                      </a:r>
                      <a:endParaRPr lang="es-ES" sz="1800" dirty="0">
                        <a:solidFill>
                          <a:schemeClr val="bg1"/>
                        </a:solidFill>
                        <a:latin typeface="+mn-lt"/>
                        <a:ea typeface="Calibri"/>
                        <a:cs typeface="Times New Roman"/>
                      </a:endParaRPr>
                    </a:p>
                  </a:txBody>
                  <a:tcPr marL="68580" marR="68580" marT="0" marB="0"/>
                </a:tc>
              </a:tr>
              <a:tr h="264953">
                <a:tc>
                  <a:txBody>
                    <a:bodyPr/>
                    <a:lstStyle/>
                    <a:p>
                      <a:pPr algn="ctr">
                        <a:lnSpc>
                          <a:spcPct val="115000"/>
                        </a:lnSpc>
                        <a:spcAft>
                          <a:spcPts val="0"/>
                        </a:spcAft>
                      </a:pPr>
                      <a:r>
                        <a:rPr lang="es-AR" sz="1400" b="0" dirty="0">
                          <a:solidFill>
                            <a:srgbClr val="000000"/>
                          </a:solidFill>
                          <a:latin typeface="+mn-lt"/>
                          <a:ea typeface="Times New Roman"/>
                          <a:cs typeface="Calibri"/>
                        </a:rPr>
                        <a:t>0 - 6 MESES</a:t>
                      </a:r>
                      <a:endParaRPr lang="es-ES" sz="1400" b="0" dirty="0">
                        <a:latin typeface="+mn-lt"/>
                        <a:ea typeface="Calibri"/>
                        <a:cs typeface="Times New Roman"/>
                      </a:endParaRPr>
                    </a:p>
                  </a:txBody>
                  <a:tcPr marL="68580" marR="68580" marT="0" marB="0"/>
                </a:tc>
                <a:tc>
                  <a:txBody>
                    <a:bodyPr/>
                    <a:lstStyle/>
                    <a:p>
                      <a:pPr algn="ctr">
                        <a:lnSpc>
                          <a:spcPct val="115000"/>
                        </a:lnSpc>
                        <a:spcAft>
                          <a:spcPts val="0"/>
                        </a:spcAft>
                      </a:pPr>
                      <a:r>
                        <a:rPr lang="es-AR" sz="1400" b="0" dirty="0">
                          <a:solidFill>
                            <a:srgbClr val="000000"/>
                          </a:solidFill>
                          <a:latin typeface="+mn-lt"/>
                          <a:ea typeface="Times New Roman"/>
                          <a:cs typeface="Calibri"/>
                        </a:rPr>
                        <a:t>0,00</a:t>
                      </a:r>
                      <a:endParaRPr lang="es-ES" sz="1400" b="0" dirty="0">
                        <a:latin typeface="+mn-lt"/>
                        <a:ea typeface="Calibri"/>
                        <a:cs typeface="Times New Roman"/>
                      </a:endParaRPr>
                    </a:p>
                  </a:txBody>
                  <a:tcPr marL="68580" marR="68580" marT="0" marB="0"/>
                </a:tc>
              </a:tr>
              <a:tr h="264953">
                <a:tc>
                  <a:txBody>
                    <a:bodyPr/>
                    <a:lstStyle/>
                    <a:p>
                      <a:pPr algn="ctr">
                        <a:lnSpc>
                          <a:spcPct val="115000"/>
                        </a:lnSpc>
                        <a:spcAft>
                          <a:spcPts val="0"/>
                        </a:spcAft>
                      </a:pPr>
                      <a:r>
                        <a:rPr lang="es-AR" sz="1400" b="0">
                          <a:solidFill>
                            <a:srgbClr val="000000"/>
                          </a:solidFill>
                          <a:latin typeface="+mn-lt"/>
                          <a:ea typeface="Times New Roman"/>
                          <a:cs typeface="Calibri"/>
                        </a:rPr>
                        <a:t>6 - 12 MESES</a:t>
                      </a:r>
                      <a:endParaRPr lang="es-ES" sz="1400" b="0">
                        <a:latin typeface="+mn-lt"/>
                        <a:ea typeface="Calibri"/>
                        <a:cs typeface="Times New Roman"/>
                      </a:endParaRPr>
                    </a:p>
                  </a:txBody>
                  <a:tcPr marL="68580" marR="68580" marT="0" marB="0"/>
                </a:tc>
                <a:tc>
                  <a:txBody>
                    <a:bodyPr/>
                    <a:lstStyle/>
                    <a:p>
                      <a:pPr algn="ctr">
                        <a:lnSpc>
                          <a:spcPct val="115000"/>
                        </a:lnSpc>
                        <a:spcAft>
                          <a:spcPts val="0"/>
                        </a:spcAft>
                      </a:pPr>
                      <a:r>
                        <a:rPr lang="es-AR" sz="1400" b="0" dirty="0">
                          <a:solidFill>
                            <a:srgbClr val="000000"/>
                          </a:solidFill>
                          <a:latin typeface="+mn-lt"/>
                          <a:ea typeface="Times New Roman"/>
                          <a:cs typeface="Calibri"/>
                        </a:rPr>
                        <a:t>2,04</a:t>
                      </a:r>
                      <a:endParaRPr lang="es-ES" sz="1400" b="0" dirty="0">
                        <a:latin typeface="+mn-lt"/>
                        <a:ea typeface="Calibri"/>
                        <a:cs typeface="Times New Roman"/>
                      </a:endParaRPr>
                    </a:p>
                  </a:txBody>
                  <a:tcPr marL="68580" marR="68580" marT="0" marB="0"/>
                </a:tc>
              </a:tr>
              <a:tr h="264953">
                <a:tc>
                  <a:txBody>
                    <a:bodyPr/>
                    <a:lstStyle/>
                    <a:p>
                      <a:pPr algn="ctr">
                        <a:lnSpc>
                          <a:spcPct val="115000"/>
                        </a:lnSpc>
                        <a:spcAft>
                          <a:spcPts val="0"/>
                        </a:spcAft>
                      </a:pPr>
                      <a:r>
                        <a:rPr lang="es-AR" sz="1400" b="0">
                          <a:solidFill>
                            <a:srgbClr val="000000"/>
                          </a:solidFill>
                          <a:latin typeface="+mn-lt"/>
                          <a:ea typeface="Times New Roman"/>
                          <a:cs typeface="Calibri"/>
                        </a:rPr>
                        <a:t>12 - 18 MESES</a:t>
                      </a:r>
                      <a:endParaRPr lang="es-ES" sz="1400" b="0">
                        <a:latin typeface="+mn-lt"/>
                        <a:ea typeface="Calibri"/>
                        <a:cs typeface="Times New Roman"/>
                      </a:endParaRPr>
                    </a:p>
                  </a:txBody>
                  <a:tcPr marL="68580" marR="68580" marT="0" marB="0"/>
                </a:tc>
                <a:tc>
                  <a:txBody>
                    <a:bodyPr/>
                    <a:lstStyle/>
                    <a:p>
                      <a:pPr algn="ctr">
                        <a:lnSpc>
                          <a:spcPct val="115000"/>
                        </a:lnSpc>
                        <a:spcAft>
                          <a:spcPts val="0"/>
                        </a:spcAft>
                      </a:pPr>
                      <a:r>
                        <a:rPr lang="es-AR" sz="1400" b="0" dirty="0">
                          <a:solidFill>
                            <a:srgbClr val="000000"/>
                          </a:solidFill>
                          <a:latin typeface="+mn-lt"/>
                          <a:ea typeface="Times New Roman"/>
                          <a:cs typeface="Calibri"/>
                        </a:rPr>
                        <a:t>6,12</a:t>
                      </a:r>
                      <a:endParaRPr lang="es-ES" sz="1400" b="0" dirty="0">
                        <a:latin typeface="+mn-lt"/>
                        <a:ea typeface="Calibri"/>
                        <a:cs typeface="Times New Roman"/>
                      </a:endParaRPr>
                    </a:p>
                  </a:txBody>
                  <a:tcPr marL="68580" marR="68580" marT="0" marB="0"/>
                </a:tc>
              </a:tr>
              <a:tr h="264953">
                <a:tc>
                  <a:txBody>
                    <a:bodyPr/>
                    <a:lstStyle/>
                    <a:p>
                      <a:pPr algn="ctr">
                        <a:lnSpc>
                          <a:spcPct val="115000"/>
                        </a:lnSpc>
                        <a:spcAft>
                          <a:spcPts val="0"/>
                        </a:spcAft>
                      </a:pPr>
                      <a:r>
                        <a:rPr lang="es-AR" sz="1400" b="0">
                          <a:solidFill>
                            <a:srgbClr val="000000"/>
                          </a:solidFill>
                          <a:latin typeface="+mn-lt"/>
                          <a:ea typeface="Times New Roman"/>
                          <a:cs typeface="Calibri"/>
                        </a:rPr>
                        <a:t>18 - 24 MESES</a:t>
                      </a:r>
                      <a:endParaRPr lang="es-ES" sz="1400" b="0">
                        <a:latin typeface="+mn-lt"/>
                        <a:ea typeface="Calibri"/>
                        <a:cs typeface="Times New Roman"/>
                      </a:endParaRPr>
                    </a:p>
                  </a:txBody>
                  <a:tcPr marL="68580" marR="68580" marT="0" marB="0"/>
                </a:tc>
                <a:tc>
                  <a:txBody>
                    <a:bodyPr/>
                    <a:lstStyle/>
                    <a:p>
                      <a:pPr algn="ctr">
                        <a:lnSpc>
                          <a:spcPct val="115000"/>
                        </a:lnSpc>
                        <a:spcAft>
                          <a:spcPts val="0"/>
                        </a:spcAft>
                      </a:pPr>
                      <a:r>
                        <a:rPr lang="es-AR" sz="1400" b="0" dirty="0">
                          <a:solidFill>
                            <a:srgbClr val="000000"/>
                          </a:solidFill>
                          <a:latin typeface="+mn-lt"/>
                          <a:ea typeface="Times New Roman"/>
                          <a:cs typeface="Calibri"/>
                        </a:rPr>
                        <a:t>0,00</a:t>
                      </a:r>
                      <a:endParaRPr lang="es-ES" sz="1400" b="0" dirty="0">
                        <a:latin typeface="+mn-lt"/>
                        <a:ea typeface="Calibri"/>
                        <a:cs typeface="Times New Roman"/>
                      </a:endParaRPr>
                    </a:p>
                  </a:txBody>
                  <a:tcPr marL="68580" marR="68580" marT="0" marB="0"/>
                </a:tc>
              </a:tr>
              <a:tr h="262192">
                <a:tc>
                  <a:txBody>
                    <a:bodyPr/>
                    <a:lstStyle/>
                    <a:p>
                      <a:pPr algn="ctr">
                        <a:lnSpc>
                          <a:spcPct val="115000"/>
                        </a:lnSpc>
                        <a:spcAft>
                          <a:spcPts val="0"/>
                        </a:spcAft>
                      </a:pPr>
                      <a:r>
                        <a:rPr lang="es-AR" sz="1400" b="0" dirty="0">
                          <a:solidFill>
                            <a:srgbClr val="000000"/>
                          </a:solidFill>
                          <a:latin typeface="+mn-lt"/>
                          <a:ea typeface="Times New Roman"/>
                          <a:cs typeface="Calibri"/>
                        </a:rPr>
                        <a:t>MÁS DE 24 MESES</a:t>
                      </a:r>
                      <a:endParaRPr lang="es-ES" sz="1400" b="0" dirty="0">
                        <a:latin typeface="+mn-lt"/>
                        <a:ea typeface="Calibri"/>
                        <a:cs typeface="Times New Roman"/>
                      </a:endParaRPr>
                    </a:p>
                  </a:txBody>
                  <a:tcPr marL="68580" marR="68580" marT="0" marB="0"/>
                </a:tc>
                <a:tc>
                  <a:txBody>
                    <a:bodyPr/>
                    <a:lstStyle/>
                    <a:p>
                      <a:pPr algn="ctr">
                        <a:lnSpc>
                          <a:spcPct val="115000"/>
                        </a:lnSpc>
                        <a:spcAft>
                          <a:spcPts val="0"/>
                        </a:spcAft>
                      </a:pPr>
                      <a:r>
                        <a:rPr lang="es-AR" sz="1400" b="0" dirty="0">
                          <a:solidFill>
                            <a:srgbClr val="000000"/>
                          </a:solidFill>
                          <a:latin typeface="+mn-lt"/>
                          <a:ea typeface="Times New Roman"/>
                          <a:cs typeface="Calibri"/>
                        </a:rPr>
                        <a:t>91,83</a:t>
                      </a:r>
                      <a:endParaRPr lang="es-ES" sz="1400" b="0" dirty="0">
                        <a:latin typeface="+mn-lt"/>
                        <a:ea typeface="Calibri"/>
                        <a:cs typeface="Times New Roman"/>
                      </a:endParaRPr>
                    </a:p>
                  </a:txBody>
                  <a:tcPr marL="68580" marR="68580" marT="0" marB="0"/>
                </a:tc>
              </a:tr>
            </a:tbl>
          </a:graphicData>
        </a:graphic>
      </p:graphicFrame>
      <p:pic>
        <p:nvPicPr>
          <p:cNvPr id="3074" name="Gráfico 19"/>
          <p:cNvPicPr>
            <a:picLocks noChangeArrowheads="1"/>
          </p:cNvPicPr>
          <p:nvPr/>
        </p:nvPicPr>
        <p:blipFill>
          <a:blip r:embed="rId3" cstate="print"/>
          <a:srcRect/>
          <a:stretch>
            <a:fillRect/>
          </a:stretch>
        </p:blipFill>
        <p:spPr bwMode="auto">
          <a:xfrm>
            <a:off x="5292080" y="3356992"/>
            <a:ext cx="3528392" cy="29687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404664"/>
            <a:ext cx="7384864" cy="720080"/>
          </a:xfrm>
        </p:spPr>
        <p:txBody>
          <a:bodyPr>
            <a:normAutofit fontScale="90000"/>
          </a:bodyPr>
          <a:lstStyle/>
          <a:p>
            <a:pPr algn="ct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sz="4800" dirty="0" smtClean="0"/>
              <a:t>ANÁLISIS BIVARIADO</a:t>
            </a:r>
            <a:r>
              <a:rPr lang="es-AR" dirty="0" smtClean="0"/>
              <a:t/>
            </a:r>
            <a:br>
              <a:rPr lang="es-AR" dirty="0" smtClean="0"/>
            </a:br>
            <a:r>
              <a:rPr lang="es-AR" dirty="0" smtClean="0"/>
              <a:t/>
            </a:r>
            <a:br>
              <a:rPr lang="es-AR" dirty="0" smtClean="0"/>
            </a:br>
            <a:r>
              <a:rPr lang="es-ES_tradnl" sz="1600" b="1" dirty="0" smtClean="0">
                <a:solidFill>
                  <a:schemeClr val="tx1"/>
                </a:solidFill>
                <a:latin typeface="+mn-lt"/>
              </a:rPr>
              <a:t>SEGÚN DISTRIBUCIÓN DE LA MUESTRA EN RELACIÓN A AÑOS DE SERVICIO Y LOS PASOS A SEGUIR EN CASO DE SUFRIR ACCIDENTE LABORAL.</a:t>
            </a:r>
            <a:r>
              <a:rPr lang="es-AR" sz="1600" dirty="0" smtClean="0">
                <a:solidFill>
                  <a:schemeClr val="tx1"/>
                </a:solidFill>
                <a:latin typeface="+mn-lt"/>
              </a:rPr>
              <a:t/>
            </a:r>
            <a:br>
              <a:rPr lang="es-AR" sz="1600" dirty="0" smtClean="0">
                <a:solidFill>
                  <a:schemeClr val="tx1"/>
                </a:solidFill>
                <a:latin typeface="+mn-lt"/>
              </a:rPr>
            </a:br>
            <a:r>
              <a:rPr lang="es-AR" dirty="0" smtClean="0"/>
              <a:t/>
            </a:r>
            <a:br>
              <a:rPr lang="es-AR" dirty="0" smtClean="0"/>
            </a:br>
            <a:r>
              <a:rPr lang="es-AR" dirty="0" smtClean="0"/>
              <a:t/>
            </a:r>
            <a:br>
              <a:rPr lang="es-AR" dirty="0" smtClean="0"/>
            </a:br>
            <a:r>
              <a:rPr lang="es-ES_tradnl" sz="1600" b="1" dirty="0" smtClean="0"/>
              <a:t>SEGÚN DISTRIBUCIÓN DE LA MUESTRA EN RELACIÓN A AÑOS DE SERVICIO Y LOS PASOS A SEGUIR EN CASO DE SUFRIR ACCIDENTE LABORAL.</a:t>
            </a:r>
            <a:r>
              <a:rPr lang="es-AR" dirty="0" smtClean="0"/>
              <a:t/>
            </a:r>
            <a:br>
              <a:rPr lang="es-AR" dirty="0" smtClean="0"/>
            </a:br>
            <a:endParaRPr lang="es-AR" dirty="0"/>
          </a:p>
        </p:txBody>
      </p:sp>
      <p:graphicFrame>
        <p:nvGraphicFramePr>
          <p:cNvPr id="4" name="3 Marcador de contenido"/>
          <p:cNvGraphicFramePr>
            <a:graphicFrameLocks noGrp="1"/>
          </p:cNvGraphicFramePr>
          <p:nvPr>
            <p:ph idx="1"/>
          </p:nvPr>
        </p:nvGraphicFramePr>
        <p:xfrm>
          <a:off x="1331640" y="2060848"/>
          <a:ext cx="7530804" cy="4009548"/>
        </p:xfrm>
        <a:graphic>
          <a:graphicData uri="http://schemas.openxmlformats.org/drawingml/2006/table">
            <a:tbl>
              <a:tblPr firstRow="1" bandRow="1">
                <a:tableStyleId>{5C22544A-7EE6-4342-B048-85BDC9FD1C3A}</a:tableStyleId>
              </a:tblPr>
              <a:tblGrid>
                <a:gridCol w="1906290"/>
                <a:gridCol w="1874838"/>
                <a:gridCol w="1874838"/>
                <a:gridCol w="1874838"/>
              </a:tblGrid>
              <a:tr h="2448272">
                <a:tc>
                  <a:txBody>
                    <a:bodyPr/>
                    <a:lstStyle/>
                    <a:p>
                      <a:pPr algn="ctr">
                        <a:lnSpc>
                          <a:spcPct val="150000"/>
                        </a:lnSpc>
                        <a:spcAft>
                          <a:spcPts val="0"/>
                        </a:spcAft>
                      </a:pPr>
                      <a:r>
                        <a:rPr lang="es-ES_tradnl" sz="1800" b="1" dirty="0">
                          <a:solidFill>
                            <a:srgbClr val="FFFFFF"/>
                          </a:solidFill>
                          <a:latin typeface="+mn-lt"/>
                          <a:ea typeface="Calibri"/>
                          <a:cs typeface="Arial"/>
                        </a:rPr>
                        <a:t>   </a:t>
                      </a:r>
                      <a:r>
                        <a:rPr lang="es-ES_tradnl" sz="1400" b="1" dirty="0">
                          <a:solidFill>
                            <a:srgbClr val="FFFFFF"/>
                          </a:solidFill>
                          <a:latin typeface="+mn-lt"/>
                          <a:ea typeface="Calibri"/>
                          <a:cs typeface="Arial"/>
                        </a:rPr>
                        <a:t>PASOS A </a:t>
                      </a:r>
                      <a:r>
                        <a:rPr lang="es-ES_tradnl" sz="1400" b="1" dirty="0" smtClean="0">
                          <a:solidFill>
                            <a:srgbClr val="FFFFFF"/>
                          </a:solidFill>
                          <a:latin typeface="+mn-lt"/>
                          <a:ea typeface="Calibri"/>
                          <a:cs typeface="Arial"/>
                        </a:rPr>
                        <a:t>SEGUIR</a:t>
                      </a:r>
                    </a:p>
                    <a:p>
                      <a:pPr algn="just">
                        <a:lnSpc>
                          <a:spcPct val="150000"/>
                        </a:lnSpc>
                        <a:spcAft>
                          <a:spcPts val="0"/>
                        </a:spcAft>
                      </a:pPr>
                      <a:endParaRPr lang="es-ES_tradnl" sz="1400" b="1" dirty="0" smtClean="0">
                        <a:solidFill>
                          <a:srgbClr val="FFFFFF"/>
                        </a:solidFill>
                        <a:latin typeface="+mn-lt"/>
                        <a:ea typeface="Calibri"/>
                        <a:cs typeface="Arial"/>
                      </a:endParaRPr>
                    </a:p>
                    <a:p>
                      <a:pPr algn="just">
                        <a:lnSpc>
                          <a:spcPct val="150000"/>
                        </a:lnSpc>
                        <a:spcAft>
                          <a:spcPts val="0"/>
                        </a:spcAft>
                      </a:pPr>
                      <a:endParaRPr lang="es-ES_tradnl" sz="1400" b="1" dirty="0" smtClean="0">
                        <a:solidFill>
                          <a:srgbClr val="FFFFFF"/>
                        </a:solidFill>
                        <a:latin typeface="+mn-lt"/>
                        <a:ea typeface="Calibri"/>
                        <a:cs typeface="Arial"/>
                      </a:endParaRPr>
                    </a:p>
                    <a:p>
                      <a:pPr algn="just">
                        <a:lnSpc>
                          <a:spcPct val="150000"/>
                        </a:lnSpc>
                        <a:spcAft>
                          <a:spcPts val="0"/>
                        </a:spcAft>
                      </a:pPr>
                      <a:endParaRPr lang="es-AR" sz="1400" dirty="0" smtClean="0">
                        <a:latin typeface="+mn-lt"/>
                        <a:ea typeface="Calibri"/>
                        <a:cs typeface="Times New Roman"/>
                      </a:endParaRPr>
                    </a:p>
                    <a:p>
                      <a:pPr algn="just">
                        <a:lnSpc>
                          <a:spcPct val="150000"/>
                        </a:lnSpc>
                        <a:spcAft>
                          <a:spcPts val="0"/>
                        </a:spcAft>
                      </a:pPr>
                      <a:endParaRPr lang="es-AR" sz="1400" dirty="0">
                        <a:latin typeface="+mn-lt"/>
                        <a:ea typeface="Calibri"/>
                        <a:cs typeface="Times New Roman"/>
                      </a:endParaRPr>
                    </a:p>
                    <a:p>
                      <a:pPr algn="just">
                        <a:lnSpc>
                          <a:spcPct val="150000"/>
                        </a:lnSpc>
                        <a:spcAft>
                          <a:spcPts val="0"/>
                        </a:spcAft>
                      </a:pPr>
                      <a:r>
                        <a:rPr lang="es-ES_tradnl" sz="1400" b="1" dirty="0" smtClean="0">
                          <a:solidFill>
                            <a:srgbClr val="FFFFFF"/>
                          </a:solidFill>
                          <a:latin typeface="+mn-lt"/>
                          <a:ea typeface="Calibri"/>
                          <a:cs typeface="Arial"/>
                        </a:rPr>
                        <a:t>ANTIGÜEDAD</a:t>
                      </a:r>
                    </a:p>
                  </a:txBody>
                  <a:tcPr marL="68580" marR="68580" marT="0" marB="0"/>
                </a:tc>
                <a:tc>
                  <a:txBody>
                    <a:bodyPr/>
                    <a:lstStyle/>
                    <a:p>
                      <a:pPr algn="ctr">
                        <a:lnSpc>
                          <a:spcPct val="150000"/>
                        </a:lnSpc>
                        <a:spcAft>
                          <a:spcPts val="0"/>
                        </a:spcAft>
                      </a:pPr>
                      <a:r>
                        <a:rPr lang="es-ES_tradnl" sz="1400" b="1" dirty="0" smtClean="0">
                          <a:solidFill>
                            <a:srgbClr val="FFFFFF"/>
                          </a:solidFill>
                          <a:latin typeface="+mn-lt"/>
                          <a:ea typeface="Calibri"/>
                          <a:cs typeface="Arial"/>
                        </a:rPr>
                        <a:t>CORRECTO</a:t>
                      </a:r>
                    </a:p>
                    <a:p>
                      <a:pPr algn="ctr">
                        <a:lnSpc>
                          <a:spcPct val="150000"/>
                        </a:lnSpc>
                        <a:spcAft>
                          <a:spcPts val="0"/>
                        </a:spcAft>
                      </a:pPr>
                      <a:endParaRPr lang="es-ES_tradnl" sz="1400" b="1" dirty="0" smtClean="0">
                        <a:solidFill>
                          <a:srgbClr val="FFFFFF"/>
                        </a:solidFill>
                        <a:latin typeface="+mn-lt"/>
                        <a:ea typeface="Calibri"/>
                        <a:cs typeface="Arial"/>
                      </a:endParaRPr>
                    </a:p>
                    <a:p>
                      <a:pPr algn="ctr">
                        <a:lnSpc>
                          <a:spcPct val="150000"/>
                        </a:lnSpc>
                        <a:spcAft>
                          <a:spcPts val="0"/>
                        </a:spcAft>
                      </a:pPr>
                      <a:endParaRPr lang="es-ES_tradnl" sz="1400" b="1" dirty="0" smtClean="0">
                        <a:solidFill>
                          <a:srgbClr val="FFFFFF"/>
                        </a:solidFill>
                        <a:latin typeface="+mn-lt"/>
                        <a:ea typeface="Calibri"/>
                        <a:cs typeface="Arial"/>
                      </a:endParaRPr>
                    </a:p>
                    <a:p>
                      <a:pPr algn="ctr">
                        <a:lnSpc>
                          <a:spcPct val="150000"/>
                        </a:lnSpc>
                        <a:spcAft>
                          <a:spcPts val="0"/>
                        </a:spcAft>
                      </a:pPr>
                      <a:endParaRPr lang="es-ES_tradnl" sz="1400" b="1" dirty="0" smtClean="0">
                        <a:solidFill>
                          <a:srgbClr val="FFFFFF"/>
                        </a:solidFill>
                        <a:latin typeface="+mn-lt"/>
                        <a:ea typeface="Calibri"/>
                        <a:cs typeface="Arial"/>
                      </a:endParaRPr>
                    </a:p>
                  </a:txBody>
                  <a:tcPr marL="68580" marR="68580" marT="0" marB="0"/>
                </a:tc>
                <a:tc>
                  <a:txBody>
                    <a:bodyPr/>
                    <a:lstStyle/>
                    <a:p>
                      <a:pPr algn="ctr">
                        <a:lnSpc>
                          <a:spcPct val="150000"/>
                        </a:lnSpc>
                        <a:spcAft>
                          <a:spcPts val="0"/>
                        </a:spcAft>
                      </a:pPr>
                      <a:r>
                        <a:rPr lang="es-ES_tradnl" sz="1400" b="1" dirty="0">
                          <a:solidFill>
                            <a:srgbClr val="FFFFFF"/>
                          </a:solidFill>
                          <a:latin typeface="+mn-lt"/>
                          <a:ea typeface="Calibri"/>
                          <a:cs typeface="Arial"/>
                        </a:rPr>
                        <a:t>INCORRECTO</a:t>
                      </a:r>
                      <a:endParaRPr lang="es-AR" sz="140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1" dirty="0">
                          <a:solidFill>
                            <a:srgbClr val="FFFFFF"/>
                          </a:solidFill>
                          <a:latin typeface="+mn-lt"/>
                          <a:ea typeface="Calibri"/>
                          <a:cs typeface="Arial"/>
                        </a:rPr>
                        <a:t>NO </a:t>
                      </a:r>
                      <a:r>
                        <a:rPr lang="es-ES_tradnl" sz="1400" b="1" dirty="0" smtClean="0">
                          <a:solidFill>
                            <a:srgbClr val="FFFFFF"/>
                          </a:solidFill>
                          <a:latin typeface="+mn-lt"/>
                          <a:ea typeface="Calibri"/>
                          <a:cs typeface="Arial"/>
                        </a:rPr>
                        <a:t>CONTESTA</a:t>
                      </a:r>
                    </a:p>
                    <a:p>
                      <a:pPr algn="ctr">
                        <a:lnSpc>
                          <a:spcPct val="150000"/>
                        </a:lnSpc>
                        <a:spcAft>
                          <a:spcPts val="0"/>
                        </a:spcAft>
                      </a:pPr>
                      <a:endParaRPr lang="es-AR" sz="1400" dirty="0" smtClean="0">
                        <a:latin typeface="+mn-lt"/>
                        <a:ea typeface="Calibri"/>
                        <a:cs typeface="Times New Roman"/>
                      </a:endParaRPr>
                    </a:p>
                    <a:p>
                      <a:pPr algn="ctr">
                        <a:lnSpc>
                          <a:spcPct val="150000"/>
                        </a:lnSpc>
                        <a:spcAft>
                          <a:spcPts val="0"/>
                        </a:spcAft>
                      </a:pPr>
                      <a:endParaRPr lang="es-AR" sz="1400" dirty="0">
                        <a:latin typeface="+mn-lt"/>
                        <a:ea typeface="Calibri"/>
                        <a:cs typeface="Times New Roman"/>
                      </a:endParaRPr>
                    </a:p>
                  </a:txBody>
                  <a:tcPr marL="68580" marR="68580" marT="0" marB="0"/>
                </a:tc>
              </a:tr>
              <a:tr h="390319">
                <a:tc>
                  <a:txBody>
                    <a:bodyPr/>
                    <a:lstStyle/>
                    <a:p>
                      <a:pPr algn="ctr">
                        <a:lnSpc>
                          <a:spcPct val="150000"/>
                        </a:lnSpc>
                        <a:spcAft>
                          <a:spcPts val="0"/>
                        </a:spcAft>
                      </a:pPr>
                      <a:r>
                        <a:rPr lang="es-ES_tradnl" sz="1400" b="0" dirty="0">
                          <a:latin typeface="+mn-lt"/>
                          <a:ea typeface="Calibri"/>
                          <a:cs typeface="Arial"/>
                        </a:rPr>
                        <a:t>0 A 10</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1</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a:latin typeface="+mn-lt"/>
                          <a:ea typeface="Calibri"/>
                          <a:cs typeface="Arial"/>
                        </a:rPr>
                        <a:t>23</a:t>
                      </a:r>
                      <a:endParaRPr lang="es-AR" sz="1400" b="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4</a:t>
                      </a:r>
                      <a:endParaRPr lang="es-AR" sz="1400" b="0" dirty="0">
                        <a:latin typeface="+mn-lt"/>
                        <a:ea typeface="Calibri"/>
                        <a:cs typeface="Times New Roman"/>
                      </a:endParaRPr>
                    </a:p>
                  </a:txBody>
                  <a:tcPr marL="68580" marR="68580" marT="0" marB="0"/>
                </a:tc>
              </a:tr>
              <a:tr h="390319">
                <a:tc>
                  <a:txBody>
                    <a:bodyPr/>
                    <a:lstStyle/>
                    <a:p>
                      <a:pPr algn="ctr">
                        <a:lnSpc>
                          <a:spcPct val="150000"/>
                        </a:lnSpc>
                        <a:spcAft>
                          <a:spcPts val="0"/>
                        </a:spcAft>
                      </a:pPr>
                      <a:r>
                        <a:rPr lang="es-ES_tradnl" sz="1400" b="0" dirty="0">
                          <a:latin typeface="+mn-lt"/>
                          <a:ea typeface="Calibri"/>
                          <a:cs typeface="Arial"/>
                        </a:rPr>
                        <a:t>11 A 20</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1</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7</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3</a:t>
                      </a:r>
                      <a:endParaRPr lang="es-AR" sz="1400" b="0" dirty="0">
                        <a:latin typeface="+mn-lt"/>
                        <a:ea typeface="Calibri"/>
                        <a:cs typeface="Times New Roman"/>
                      </a:endParaRPr>
                    </a:p>
                  </a:txBody>
                  <a:tcPr marL="68580" marR="68580" marT="0" marB="0"/>
                </a:tc>
              </a:tr>
              <a:tr h="390319">
                <a:tc>
                  <a:txBody>
                    <a:bodyPr/>
                    <a:lstStyle/>
                    <a:p>
                      <a:pPr algn="ctr">
                        <a:lnSpc>
                          <a:spcPct val="150000"/>
                        </a:lnSpc>
                        <a:spcAft>
                          <a:spcPts val="0"/>
                        </a:spcAft>
                      </a:pPr>
                      <a:r>
                        <a:rPr lang="es-ES_tradnl" sz="1400" b="0">
                          <a:latin typeface="+mn-lt"/>
                          <a:ea typeface="Calibri"/>
                          <a:cs typeface="Arial"/>
                        </a:rPr>
                        <a:t>21 A 30</a:t>
                      </a:r>
                      <a:endParaRPr lang="es-AR" sz="1400" b="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a:latin typeface="+mn-lt"/>
                          <a:ea typeface="Calibri"/>
                          <a:cs typeface="Arial"/>
                        </a:rPr>
                        <a:t>2</a:t>
                      </a:r>
                      <a:endParaRPr lang="es-AR" sz="1400" b="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2</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4</a:t>
                      </a:r>
                      <a:endParaRPr lang="es-AR" sz="1400" b="0" dirty="0">
                        <a:latin typeface="+mn-lt"/>
                        <a:ea typeface="Calibri"/>
                        <a:cs typeface="Times New Roman"/>
                      </a:endParaRPr>
                    </a:p>
                  </a:txBody>
                  <a:tcPr marL="68580" marR="68580" marT="0" marB="0"/>
                </a:tc>
              </a:tr>
              <a:tr h="390319">
                <a:tc>
                  <a:txBody>
                    <a:bodyPr/>
                    <a:lstStyle/>
                    <a:p>
                      <a:pPr algn="ctr">
                        <a:lnSpc>
                          <a:spcPct val="150000"/>
                        </a:lnSpc>
                        <a:spcAft>
                          <a:spcPts val="0"/>
                        </a:spcAft>
                      </a:pPr>
                      <a:r>
                        <a:rPr lang="es-ES_tradnl" sz="1400" b="0">
                          <a:latin typeface="+mn-lt"/>
                          <a:ea typeface="Calibri"/>
                          <a:cs typeface="Arial"/>
                        </a:rPr>
                        <a:t>MAS DE 31</a:t>
                      </a:r>
                      <a:endParaRPr lang="es-AR" sz="1400" b="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a:latin typeface="+mn-lt"/>
                          <a:ea typeface="Calibri"/>
                          <a:cs typeface="Arial"/>
                        </a:rPr>
                        <a:t>0</a:t>
                      </a:r>
                      <a:endParaRPr lang="es-AR" sz="1400" b="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0</a:t>
                      </a:r>
                      <a:endParaRPr lang="es-AR" sz="1400" b="0" dirty="0">
                        <a:latin typeface="+mn-lt"/>
                        <a:ea typeface="Calibri"/>
                        <a:cs typeface="Times New Roman"/>
                      </a:endParaRPr>
                    </a:p>
                  </a:txBody>
                  <a:tcPr marL="68580" marR="68580" marT="0" marB="0"/>
                </a:tc>
                <a:tc>
                  <a:txBody>
                    <a:bodyPr/>
                    <a:lstStyle/>
                    <a:p>
                      <a:pPr algn="ctr">
                        <a:lnSpc>
                          <a:spcPct val="150000"/>
                        </a:lnSpc>
                        <a:spcAft>
                          <a:spcPts val="0"/>
                        </a:spcAft>
                      </a:pPr>
                      <a:r>
                        <a:rPr lang="es-ES_tradnl" sz="1400" b="0" dirty="0">
                          <a:latin typeface="+mn-lt"/>
                          <a:ea typeface="Calibri"/>
                          <a:cs typeface="Arial"/>
                        </a:rPr>
                        <a:t>2</a:t>
                      </a:r>
                      <a:endParaRPr lang="es-AR" sz="1400" b="0" dirty="0">
                        <a:latin typeface="+mn-lt"/>
                        <a:ea typeface="Calibri"/>
                        <a:cs typeface="Times New Roman"/>
                      </a:endParaRPr>
                    </a:p>
                  </a:txBody>
                  <a:tcPr marL="68580" marR="68580" marT="0" marB="0"/>
                </a:tc>
              </a:tr>
            </a:tbl>
          </a:graphicData>
        </a:graphic>
      </p:graphicFrame>
      <p:cxnSp>
        <p:nvCxnSpPr>
          <p:cNvPr id="6" name="5 Conector recto"/>
          <p:cNvCxnSpPr/>
          <p:nvPr/>
        </p:nvCxnSpPr>
        <p:spPr>
          <a:xfrm>
            <a:off x="1331640" y="2420888"/>
            <a:ext cx="1944216" cy="172819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dirty="0" smtClean="0"/>
              <a:t>ANÁLISIS BIVARIADO</a:t>
            </a:r>
            <a:endParaRPr lang="es-AR" dirty="0"/>
          </a:p>
        </p:txBody>
      </p:sp>
      <p:graphicFrame>
        <p:nvGraphicFramePr>
          <p:cNvPr id="6" name="5 Marcador de contenido"/>
          <p:cNvGraphicFramePr>
            <a:graphicFrameLocks noGrp="1"/>
          </p:cNvGraphicFramePr>
          <p:nvPr>
            <p:ph idx="1"/>
          </p:nvPr>
        </p:nvGraphicFramePr>
        <p:xfrm>
          <a:off x="1475656" y="2204865"/>
          <a:ext cx="7499352" cy="3834902"/>
        </p:xfrm>
        <a:graphic>
          <a:graphicData uri="http://schemas.openxmlformats.org/drawingml/2006/table">
            <a:tbl>
              <a:tblPr firstRow="1" bandRow="1">
                <a:tableStyleId>{5C22544A-7EE6-4342-B048-85BDC9FD1C3A}</a:tableStyleId>
              </a:tblPr>
              <a:tblGrid>
                <a:gridCol w="1874838"/>
                <a:gridCol w="1874838"/>
                <a:gridCol w="1874838"/>
                <a:gridCol w="1874838"/>
              </a:tblGrid>
              <a:tr h="2080406">
                <a:tc>
                  <a:txBody>
                    <a:bodyPr/>
                    <a:lstStyle/>
                    <a:p>
                      <a:pPr algn="ctr">
                        <a:lnSpc>
                          <a:spcPct val="150000"/>
                        </a:lnSpc>
                        <a:spcAft>
                          <a:spcPts val="1000"/>
                        </a:spcAft>
                      </a:pPr>
                      <a:r>
                        <a:rPr lang="es-ES_tradnl" sz="1400" b="1" dirty="0">
                          <a:solidFill>
                            <a:srgbClr val="FFFFFF"/>
                          </a:solidFill>
                          <a:latin typeface="+mn-lt"/>
                          <a:ea typeface="Calibri"/>
                          <a:cs typeface="Arial"/>
                        </a:rPr>
                        <a:t>   NIVEL DE </a:t>
                      </a:r>
                      <a:r>
                        <a:rPr lang="es-ES_tradnl" sz="1400" b="1" dirty="0" smtClean="0">
                          <a:solidFill>
                            <a:schemeClr val="bg1"/>
                          </a:solidFill>
                          <a:latin typeface="+mn-lt"/>
                          <a:ea typeface="Calibri"/>
                          <a:cs typeface="Arial"/>
                        </a:rPr>
                        <a:t>CONOCIMIENTO</a:t>
                      </a:r>
                      <a:endParaRPr lang="es-AR" sz="1400" dirty="0" smtClean="0">
                        <a:solidFill>
                          <a:schemeClr val="bg1"/>
                        </a:solidFill>
                        <a:latin typeface="+mn-lt"/>
                        <a:ea typeface="Calibri"/>
                        <a:cs typeface="Times New Roman"/>
                      </a:endParaRPr>
                    </a:p>
                    <a:p>
                      <a:pPr algn="just">
                        <a:lnSpc>
                          <a:spcPct val="150000"/>
                        </a:lnSpc>
                        <a:spcAft>
                          <a:spcPts val="1000"/>
                        </a:spcAft>
                      </a:pPr>
                      <a:endParaRPr lang="es-AR" sz="1400" b="1" dirty="0" smtClean="0">
                        <a:solidFill>
                          <a:schemeClr val="bg1"/>
                        </a:solidFill>
                        <a:latin typeface="+mn-lt"/>
                        <a:ea typeface="Calibri"/>
                        <a:cs typeface="Times New Roman"/>
                      </a:endParaRPr>
                    </a:p>
                    <a:p>
                      <a:pPr algn="l">
                        <a:lnSpc>
                          <a:spcPct val="150000"/>
                        </a:lnSpc>
                        <a:spcAft>
                          <a:spcPts val="1000"/>
                        </a:spcAft>
                      </a:pPr>
                      <a:r>
                        <a:rPr lang="es-ES_tradnl" sz="1400" b="1" dirty="0" smtClean="0">
                          <a:solidFill>
                            <a:srgbClr val="FFFFFF"/>
                          </a:solidFill>
                          <a:latin typeface="+mn-lt"/>
                          <a:ea typeface="Calibri"/>
                          <a:cs typeface="Arial"/>
                        </a:rPr>
                        <a:t>FORMACIÓN </a:t>
                      </a:r>
                      <a:r>
                        <a:rPr lang="es-ES_tradnl" sz="1400" b="1" dirty="0">
                          <a:solidFill>
                            <a:srgbClr val="FFFFFF"/>
                          </a:solidFill>
                          <a:latin typeface="+mn-lt"/>
                          <a:ea typeface="Calibri"/>
                          <a:cs typeface="Arial"/>
                        </a:rPr>
                        <a:t>ACADÉMICA</a:t>
                      </a:r>
                      <a:endParaRPr lang="es-AR" sz="1400" dirty="0">
                        <a:latin typeface="+mn-lt"/>
                        <a:ea typeface="Calibri"/>
                        <a:cs typeface="Times New Roman"/>
                      </a:endParaRPr>
                    </a:p>
                  </a:txBody>
                  <a:tcPr marL="68580" marR="68580" marT="0" marB="0"/>
                </a:tc>
                <a:tc>
                  <a:txBody>
                    <a:bodyPr/>
                    <a:lstStyle/>
                    <a:p>
                      <a:pPr algn="ctr">
                        <a:lnSpc>
                          <a:spcPct val="150000"/>
                        </a:lnSpc>
                        <a:spcAft>
                          <a:spcPts val="1000"/>
                        </a:spcAft>
                      </a:pPr>
                      <a:endParaRPr lang="es-AR" sz="1400" dirty="0">
                        <a:latin typeface="+mn-lt"/>
                        <a:ea typeface="Calibri"/>
                        <a:cs typeface="Times New Roman"/>
                      </a:endParaRPr>
                    </a:p>
                    <a:p>
                      <a:pPr algn="ctr">
                        <a:lnSpc>
                          <a:spcPct val="150000"/>
                        </a:lnSpc>
                        <a:spcAft>
                          <a:spcPts val="1000"/>
                        </a:spcAft>
                      </a:pPr>
                      <a:r>
                        <a:rPr lang="es-ES_tradnl" sz="1400" b="1" dirty="0">
                          <a:solidFill>
                            <a:srgbClr val="FFFFFF"/>
                          </a:solidFill>
                          <a:latin typeface="+mn-lt"/>
                          <a:ea typeface="Calibri"/>
                          <a:cs typeface="Arial"/>
                        </a:rPr>
                        <a:t>CONOCE</a:t>
                      </a:r>
                      <a:endParaRPr lang="es-AR" sz="1400" dirty="0">
                        <a:latin typeface="+mn-lt"/>
                        <a:ea typeface="Calibri"/>
                        <a:cs typeface="Times New Roman"/>
                      </a:endParaRPr>
                    </a:p>
                  </a:txBody>
                  <a:tcPr marL="68580" marR="68580" marT="0" marB="0"/>
                </a:tc>
                <a:tc>
                  <a:txBody>
                    <a:bodyPr/>
                    <a:lstStyle/>
                    <a:p>
                      <a:pPr algn="ctr">
                        <a:lnSpc>
                          <a:spcPct val="150000"/>
                        </a:lnSpc>
                        <a:spcAft>
                          <a:spcPts val="1000"/>
                        </a:spcAft>
                      </a:pPr>
                      <a:endParaRPr lang="es-AR" sz="1400" dirty="0">
                        <a:latin typeface="+mn-lt"/>
                        <a:ea typeface="Calibri"/>
                        <a:cs typeface="Times New Roman"/>
                      </a:endParaRPr>
                    </a:p>
                    <a:p>
                      <a:pPr algn="ctr">
                        <a:lnSpc>
                          <a:spcPct val="150000"/>
                        </a:lnSpc>
                        <a:spcAft>
                          <a:spcPts val="1000"/>
                        </a:spcAft>
                      </a:pPr>
                      <a:r>
                        <a:rPr lang="es-ES_tradnl" sz="1400" b="1" dirty="0">
                          <a:solidFill>
                            <a:srgbClr val="FFFFFF"/>
                          </a:solidFill>
                          <a:latin typeface="+mn-lt"/>
                          <a:ea typeface="Calibri"/>
                          <a:cs typeface="Arial"/>
                        </a:rPr>
                        <a:t>NO CONOCE</a:t>
                      </a:r>
                      <a:endParaRPr lang="es-AR" sz="1400" dirty="0">
                        <a:latin typeface="+mn-lt"/>
                        <a:ea typeface="Calibri"/>
                        <a:cs typeface="Times New Roman"/>
                      </a:endParaRPr>
                    </a:p>
                  </a:txBody>
                  <a:tcPr marL="68580" marR="68580" marT="0" marB="0"/>
                </a:tc>
                <a:tc>
                  <a:txBody>
                    <a:bodyPr/>
                    <a:lstStyle/>
                    <a:p>
                      <a:pPr algn="ctr">
                        <a:lnSpc>
                          <a:spcPct val="150000"/>
                        </a:lnSpc>
                        <a:spcAft>
                          <a:spcPts val="1000"/>
                        </a:spcAft>
                      </a:pPr>
                      <a:endParaRPr lang="es-AR" sz="1400" dirty="0">
                        <a:latin typeface="+mn-lt"/>
                        <a:ea typeface="Calibri"/>
                        <a:cs typeface="Times New Roman"/>
                      </a:endParaRPr>
                    </a:p>
                    <a:p>
                      <a:pPr algn="ctr">
                        <a:lnSpc>
                          <a:spcPct val="150000"/>
                        </a:lnSpc>
                        <a:spcAft>
                          <a:spcPts val="1000"/>
                        </a:spcAft>
                      </a:pPr>
                      <a:r>
                        <a:rPr lang="es-ES_tradnl" sz="1400" b="1" dirty="0">
                          <a:solidFill>
                            <a:srgbClr val="FFFFFF"/>
                          </a:solidFill>
                          <a:latin typeface="+mn-lt"/>
                          <a:ea typeface="Calibri"/>
                          <a:cs typeface="Arial"/>
                        </a:rPr>
                        <a:t>NO CONTESTA</a:t>
                      </a:r>
                      <a:endParaRPr lang="es-AR" sz="1400" dirty="0">
                        <a:latin typeface="+mn-lt"/>
                        <a:ea typeface="Calibri"/>
                        <a:cs typeface="Times New Roman"/>
                      </a:endParaRPr>
                    </a:p>
                  </a:txBody>
                  <a:tcPr marL="68580" marR="68580" marT="0" marB="0"/>
                </a:tc>
              </a:tr>
              <a:tr h="557208">
                <a:tc>
                  <a:txBody>
                    <a:bodyPr/>
                    <a:lstStyle/>
                    <a:p>
                      <a:pPr algn="ctr">
                        <a:lnSpc>
                          <a:spcPct val="150000"/>
                        </a:lnSpc>
                        <a:spcAft>
                          <a:spcPts val="1000"/>
                        </a:spcAft>
                      </a:pPr>
                      <a:r>
                        <a:rPr lang="es-ES_tradnl" sz="1400" b="0" dirty="0">
                          <a:latin typeface="+mn-lt"/>
                          <a:ea typeface="Calibri"/>
                          <a:cs typeface="Arial"/>
                        </a:rPr>
                        <a:t>LICENCIADOS</a:t>
                      </a:r>
                      <a:endParaRPr lang="es-AR" sz="1400" b="0" dirty="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a:latin typeface="+mn-lt"/>
                          <a:ea typeface="Calibri"/>
                          <a:cs typeface="Arial"/>
                        </a:rPr>
                        <a:t>5</a:t>
                      </a:r>
                      <a:endParaRPr lang="es-AR" sz="1400" b="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a:latin typeface="+mn-lt"/>
                          <a:ea typeface="Calibri"/>
                          <a:cs typeface="Arial"/>
                        </a:rPr>
                        <a:t>0</a:t>
                      </a:r>
                      <a:endParaRPr lang="es-AR" sz="1400" b="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0</a:t>
                      </a:r>
                      <a:endParaRPr lang="es-AR" sz="1400" b="0" dirty="0">
                        <a:latin typeface="+mn-lt"/>
                        <a:ea typeface="Calibri"/>
                        <a:cs typeface="Times New Roman"/>
                      </a:endParaRPr>
                    </a:p>
                  </a:txBody>
                  <a:tcPr marL="68580" marR="68580" marT="0" marB="0"/>
                </a:tc>
              </a:tr>
              <a:tr h="557208">
                <a:tc>
                  <a:txBody>
                    <a:bodyPr/>
                    <a:lstStyle/>
                    <a:p>
                      <a:pPr algn="ctr">
                        <a:lnSpc>
                          <a:spcPct val="150000"/>
                        </a:lnSpc>
                        <a:spcAft>
                          <a:spcPts val="1000"/>
                        </a:spcAft>
                      </a:pPr>
                      <a:r>
                        <a:rPr lang="es-ES_tradnl" sz="1400" b="0">
                          <a:latin typeface="+mn-lt"/>
                          <a:ea typeface="Calibri"/>
                          <a:cs typeface="Arial"/>
                        </a:rPr>
                        <a:t>ENFERMEROS</a:t>
                      </a:r>
                      <a:endParaRPr lang="es-AR" sz="1400" b="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0</a:t>
                      </a:r>
                      <a:endParaRPr lang="es-AR" sz="1400" b="0" dirty="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2</a:t>
                      </a:r>
                      <a:endParaRPr lang="es-AR" sz="1400" b="0" dirty="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33</a:t>
                      </a:r>
                      <a:endParaRPr lang="es-AR" sz="1400" b="0" dirty="0">
                        <a:latin typeface="+mn-lt"/>
                        <a:ea typeface="Calibri"/>
                        <a:cs typeface="Times New Roman"/>
                      </a:endParaRPr>
                    </a:p>
                  </a:txBody>
                  <a:tcPr marL="68580" marR="68580" marT="0" marB="0"/>
                </a:tc>
              </a:tr>
              <a:tr h="621602">
                <a:tc>
                  <a:txBody>
                    <a:bodyPr/>
                    <a:lstStyle/>
                    <a:p>
                      <a:pPr algn="ctr">
                        <a:lnSpc>
                          <a:spcPct val="150000"/>
                        </a:lnSpc>
                        <a:spcAft>
                          <a:spcPts val="1000"/>
                        </a:spcAft>
                      </a:pPr>
                      <a:r>
                        <a:rPr lang="es-ES_tradnl" sz="1400" b="0">
                          <a:latin typeface="+mn-lt"/>
                          <a:ea typeface="Calibri"/>
                          <a:cs typeface="Arial"/>
                        </a:rPr>
                        <a:t>AUXILIARES DE ENFERMERÍA</a:t>
                      </a:r>
                      <a:endParaRPr lang="es-AR" sz="1400" b="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0</a:t>
                      </a:r>
                      <a:endParaRPr lang="es-AR" sz="1400" b="0" dirty="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1</a:t>
                      </a:r>
                      <a:endParaRPr lang="es-AR" sz="1400" b="0" dirty="0">
                        <a:latin typeface="+mn-lt"/>
                        <a:ea typeface="Calibri"/>
                        <a:cs typeface="Times New Roman"/>
                      </a:endParaRPr>
                    </a:p>
                  </a:txBody>
                  <a:tcPr marL="68580" marR="68580" marT="0" marB="0"/>
                </a:tc>
                <a:tc>
                  <a:txBody>
                    <a:bodyPr/>
                    <a:lstStyle/>
                    <a:p>
                      <a:pPr algn="ctr">
                        <a:lnSpc>
                          <a:spcPct val="150000"/>
                        </a:lnSpc>
                        <a:spcAft>
                          <a:spcPts val="1000"/>
                        </a:spcAft>
                      </a:pPr>
                      <a:r>
                        <a:rPr lang="es-ES_tradnl" sz="1400" b="0" dirty="0">
                          <a:latin typeface="+mn-lt"/>
                          <a:ea typeface="Calibri"/>
                          <a:cs typeface="Arial"/>
                        </a:rPr>
                        <a:t>8</a:t>
                      </a:r>
                      <a:endParaRPr lang="es-AR" sz="1400" b="0" dirty="0">
                        <a:latin typeface="+mn-lt"/>
                        <a:ea typeface="Calibri"/>
                        <a:cs typeface="Times New Roman"/>
                      </a:endParaRPr>
                    </a:p>
                  </a:txBody>
                  <a:tcPr marL="68580" marR="68580" marT="0" marB="0"/>
                </a:tc>
              </a:tr>
            </a:tbl>
          </a:graphicData>
        </a:graphic>
      </p:graphicFrame>
      <p:sp>
        <p:nvSpPr>
          <p:cNvPr id="40961" name="Rectangle 1"/>
          <p:cNvSpPr>
            <a:spLocks noChangeArrowheads="1"/>
          </p:cNvSpPr>
          <p:nvPr/>
        </p:nvSpPr>
        <p:spPr bwMode="auto">
          <a:xfrm>
            <a:off x="1475656" y="1429543"/>
            <a:ext cx="734481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400" b="1" i="0" u="none" strike="noStrike" cap="none" normalizeH="0" baseline="0" dirty="0" smtClean="0">
                <a:ln>
                  <a:noFill/>
                </a:ln>
                <a:solidFill>
                  <a:schemeClr val="tx1"/>
                </a:solidFill>
                <a:effectLst/>
                <a:ea typeface="Calibri" pitchFamily="34" charset="0"/>
                <a:cs typeface="Arial" pitchFamily="34" charset="0"/>
              </a:rPr>
              <a:t>DISTRIBUCIÓN DE LA MUESTRA EN RELACIÓN A NIVEL DE FORMACIÓN Y EL NIVEL DE CONOCIMIENTO DE LAS LEYES QUE REGLAMENTAN EL CUMPLIMIENTO DE LAS NORMAS DE BIOSEGURIDAD.</a:t>
            </a:r>
            <a:endParaRPr kumimoji="0" lang="es-ES_tradnl" sz="1400" b="0" i="0" u="none" strike="noStrike" cap="none" normalizeH="0" baseline="0" dirty="0" smtClean="0">
              <a:ln>
                <a:noFill/>
              </a:ln>
              <a:solidFill>
                <a:schemeClr val="tx1"/>
              </a:solidFill>
              <a:effectLst/>
              <a:cs typeface="Arial" pitchFamily="34" charset="0"/>
            </a:endParaRPr>
          </a:p>
        </p:txBody>
      </p:sp>
      <p:cxnSp>
        <p:nvCxnSpPr>
          <p:cNvPr id="9" name="8 Conector recto"/>
          <p:cNvCxnSpPr/>
          <p:nvPr/>
        </p:nvCxnSpPr>
        <p:spPr>
          <a:xfrm>
            <a:off x="1475656" y="2636912"/>
            <a:ext cx="1872208"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1475656" y="2708920"/>
            <a:ext cx="1872208"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a:off x="1475656" y="2636912"/>
            <a:ext cx="1872208" cy="1296144"/>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14414" y="285728"/>
            <a:ext cx="7498080" cy="1143000"/>
          </a:xfrm>
        </p:spPr>
        <p:txBody>
          <a:bodyPr>
            <a:normAutofit/>
          </a:bodyPr>
          <a:lstStyle/>
          <a:p>
            <a:pPr algn="ctr"/>
            <a:r>
              <a:rPr lang="es-ES_tradnl" sz="4000" b="1" dirty="0" smtClean="0"/>
              <a:t>PROBLEMA</a:t>
            </a:r>
            <a:endParaRPr lang="es-AR" sz="4000" b="1" dirty="0"/>
          </a:p>
        </p:txBody>
      </p:sp>
      <p:sp>
        <p:nvSpPr>
          <p:cNvPr id="3" name="2 Marcador de contenido"/>
          <p:cNvSpPr>
            <a:spLocks noGrp="1"/>
          </p:cNvSpPr>
          <p:nvPr>
            <p:ph idx="1"/>
          </p:nvPr>
        </p:nvSpPr>
        <p:spPr/>
        <p:txBody>
          <a:bodyPr>
            <a:normAutofit/>
          </a:bodyPr>
          <a:lstStyle/>
          <a:p>
            <a:pPr algn="just"/>
            <a:r>
              <a:rPr lang="es-ES" sz="4000" dirty="0" smtClean="0"/>
              <a:t>¿</a:t>
            </a:r>
            <a:r>
              <a:rPr lang="es-ES" sz="3600" dirty="0" smtClean="0"/>
              <a:t>Cuál es el grado de conocimiento y cumplimiento sobre medidas  de bioseguridad  que posee el personal enfermería que presta servicio en el Hospital Malargüe, de enero a junio de 2011?</a:t>
            </a:r>
            <a:endParaRPr lang="es-AR" sz="3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dirty="0" smtClean="0"/>
              <a:t/>
            </a:r>
            <a:br>
              <a:rPr lang="es-AR" dirty="0" smtClean="0"/>
            </a:br>
            <a:r>
              <a:rPr lang="es-AR" b="1" i="1" dirty="0" smtClean="0"/>
              <a:t>CONCLUSIONES.</a:t>
            </a:r>
            <a:r>
              <a:rPr lang="es-AR" dirty="0" smtClean="0"/>
              <a:t/>
            </a:r>
            <a:br>
              <a:rPr lang="es-AR" dirty="0" smtClean="0"/>
            </a:br>
            <a:endParaRPr lang="es-AR" dirty="0"/>
          </a:p>
        </p:txBody>
      </p:sp>
      <p:sp>
        <p:nvSpPr>
          <p:cNvPr id="3" name="2 Marcador de contenido"/>
          <p:cNvSpPr>
            <a:spLocks noGrp="1"/>
          </p:cNvSpPr>
          <p:nvPr>
            <p:ph idx="1"/>
          </p:nvPr>
        </p:nvSpPr>
        <p:spPr>
          <a:xfrm>
            <a:off x="1435608" y="1124744"/>
            <a:ext cx="7498080" cy="5123656"/>
          </a:xfrm>
        </p:spPr>
        <p:txBody>
          <a:bodyPr>
            <a:normAutofit fontScale="25000" lnSpcReduction="20000"/>
          </a:bodyPr>
          <a:lstStyle/>
          <a:p>
            <a:pPr>
              <a:buNone/>
            </a:pPr>
            <a:r>
              <a:rPr lang="es-AR" i="1" dirty="0" smtClean="0"/>
              <a:t> </a:t>
            </a:r>
            <a:endParaRPr lang="es-AR" dirty="0" smtClean="0"/>
          </a:p>
          <a:p>
            <a:pPr lvl="0" algn="just"/>
            <a:r>
              <a:rPr lang="es-AR" sz="6400" dirty="0" smtClean="0"/>
              <a:t>El personal presenta cierto desconocimiento en relación a los trabajos que puede desempeñar en caso de presentar lesiones cutáneas, exudativas o de extensión importante.</a:t>
            </a:r>
          </a:p>
          <a:p>
            <a:pPr algn="just">
              <a:buNone/>
            </a:pPr>
            <a:r>
              <a:rPr lang="es-AR" sz="6400" dirty="0" smtClean="0"/>
              <a:t> </a:t>
            </a:r>
          </a:p>
          <a:p>
            <a:pPr lvl="0" algn="just"/>
            <a:r>
              <a:rPr lang="es-AR" sz="6400" dirty="0" smtClean="0"/>
              <a:t>Si bien el nivel de conocimientos es muy bueno, los mismos no se ven reflejados al momento de realizar las tareas concernientes al personal de enfermería.</a:t>
            </a:r>
          </a:p>
          <a:p>
            <a:pPr algn="just">
              <a:buNone/>
            </a:pPr>
            <a:r>
              <a:rPr lang="es-AR" sz="6400" dirty="0" smtClean="0"/>
              <a:t> </a:t>
            </a:r>
          </a:p>
          <a:p>
            <a:pPr lvl="0" algn="just"/>
            <a:r>
              <a:rPr lang="es-AR" sz="6400" dirty="0" smtClean="0"/>
              <a:t>Si bien en el Hospital Malargüe, se encuentran pegados en los distintos servicios afiches sobre los pasos a seguir en caso de accidente laboral con objetos corto punzantes, el 65 % del personal contestó incorrectamente esta opción y el 13 % no contesta.</a:t>
            </a:r>
          </a:p>
          <a:p>
            <a:pPr algn="just">
              <a:buNone/>
            </a:pPr>
            <a:r>
              <a:rPr lang="es-AR" sz="6400" dirty="0" smtClean="0"/>
              <a:t> </a:t>
            </a:r>
          </a:p>
          <a:p>
            <a:pPr lvl="0" algn="just"/>
            <a:r>
              <a:rPr lang="es-AR" sz="6400" dirty="0" smtClean="0"/>
              <a:t>El personal tiene un desconocimiento importante sobre las leyes que reglamentan el cumplimiento de las normas de bioseguridad, además de haber recibido escasa capacitación específica sobre el tema.</a:t>
            </a:r>
          </a:p>
          <a:p>
            <a:pPr algn="just">
              <a:buNone/>
            </a:pPr>
            <a:r>
              <a:rPr lang="es-AR" sz="6400" dirty="0" smtClean="0"/>
              <a:t> </a:t>
            </a:r>
          </a:p>
          <a:p>
            <a:pPr lvl="0" algn="just"/>
            <a:r>
              <a:rPr lang="es-AR" sz="6400" dirty="0" smtClean="0"/>
              <a:t>El personal que debiera supervisar que las normas de bioseguridad se   cumplan, lo hace esporádicamente y no existe registro de tal supervisión. </a:t>
            </a:r>
          </a:p>
          <a:p>
            <a:pPr algn="just">
              <a:buNone/>
            </a:pPr>
            <a:r>
              <a:rPr lang="es-AR" sz="6400" dirty="0" smtClean="0"/>
              <a:t> </a:t>
            </a:r>
          </a:p>
          <a:p>
            <a:pPr lvl="0" algn="just"/>
            <a:r>
              <a:rPr lang="es-AR" sz="6400" dirty="0" smtClean="0"/>
              <a:t>Respecto a la capacitación recibida el 91,83% del personal encuestado no recibió actualización o capacitación sobre bioseguridad en más de 24 meses.</a:t>
            </a:r>
          </a:p>
          <a:p>
            <a:pPr algn="just">
              <a:buNone/>
            </a:pPr>
            <a:r>
              <a:rPr lang="es-AR" sz="6400" dirty="0" smtClean="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b="1" dirty="0" smtClean="0"/>
              <a:t>RECOMENDACIONES</a:t>
            </a:r>
            <a:r>
              <a:rPr lang="es-AR" dirty="0" smtClean="0"/>
              <a:t/>
            </a:r>
            <a:br>
              <a:rPr lang="es-AR" dirty="0" smtClean="0"/>
            </a:br>
            <a:endParaRPr lang="es-AR" dirty="0"/>
          </a:p>
        </p:txBody>
      </p:sp>
      <p:sp>
        <p:nvSpPr>
          <p:cNvPr id="3" name="2 Marcador de contenido"/>
          <p:cNvSpPr>
            <a:spLocks noGrp="1"/>
          </p:cNvSpPr>
          <p:nvPr>
            <p:ph idx="1"/>
          </p:nvPr>
        </p:nvSpPr>
        <p:spPr>
          <a:xfrm>
            <a:off x="1435608" y="857232"/>
            <a:ext cx="7498080" cy="5391168"/>
          </a:xfrm>
        </p:spPr>
        <p:txBody>
          <a:bodyPr>
            <a:normAutofit fontScale="25000" lnSpcReduction="20000"/>
          </a:bodyPr>
          <a:lstStyle/>
          <a:p>
            <a:pPr>
              <a:buNone/>
            </a:pPr>
            <a:r>
              <a:rPr lang="es-AR" dirty="0" smtClean="0"/>
              <a:t> </a:t>
            </a:r>
          </a:p>
          <a:p>
            <a:pPr lvl="0" algn="just"/>
            <a:r>
              <a:rPr lang="es-AR" sz="6400" dirty="0" smtClean="0"/>
              <a:t>Normar todo lo concerniente a las medidas de bioseguridad que incluya  Protocolos en casos de accidente laboral con riesgo de contaminación de distintas índoles. </a:t>
            </a:r>
          </a:p>
          <a:p>
            <a:pPr lvl="0" algn="just"/>
            <a:r>
              <a:rPr lang="es-AR" sz="6400" dirty="0" smtClean="0"/>
              <a:t>Concientizar al personal de la importancia que reviste cuidar su salud y las de sus familias y paciente a través del cumplimiento y aplicación correcta de las normas antes mencionadas.</a:t>
            </a:r>
          </a:p>
          <a:p>
            <a:pPr lvl="0"/>
            <a:endParaRPr lang="es-AR" sz="6400" dirty="0" smtClean="0"/>
          </a:p>
          <a:p>
            <a:pPr lvl="0" algn="just"/>
            <a:r>
              <a:rPr lang="es-AR" sz="6400" dirty="0" smtClean="0"/>
              <a:t>Instaurar a través de proyectos de educación permanente en salud estrategias para que el personal reciba cursos o talleres de capacitación sobre normas de bioseguridad.</a:t>
            </a:r>
          </a:p>
          <a:p>
            <a:pPr>
              <a:buNone/>
            </a:pPr>
            <a:r>
              <a:rPr lang="es-AR" sz="6400" dirty="0" smtClean="0"/>
              <a:t> </a:t>
            </a:r>
          </a:p>
          <a:p>
            <a:pPr lvl="0" algn="just"/>
            <a:r>
              <a:rPr lang="es-AR" sz="6400" dirty="0" smtClean="0"/>
              <a:t> Fortalecer el sistema de vigilancia y o supervisión de las normas de   bioseguridad, y confeccionar un registro de las mismas para que de esta manera se pueda llevar un control  estricto sobre accidentes  laborales que incluyan al agente o al paciente.</a:t>
            </a:r>
          </a:p>
          <a:p>
            <a:pPr>
              <a:buNone/>
            </a:pPr>
            <a:r>
              <a:rPr lang="es-AR" sz="6400" dirty="0" smtClean="0"/>
              <a:t> </a:t>
            </a:r>
          </a:p>
          <a:p>
            <a:pPr lvl="0" algn="just"/>
            <a:r>
              <a:rPr lang="es-AR" sz="6400" dirty="0" smtClean="0"/>
              <a:t>Incentivar al personal de enfermería a cumplir con las normas antes mencionadas a través de la capacitación permanente sobre manejo de pacientes y o elementos potencialmente contaminados.</a:t>
            </a:r>
          </a:p>
          <a:p>
            <a:pPr>
              <a:buNone/>
            </a:pPr>
            <a:r>
              <a:rPr lang="es-AR" sz="6400" dirty="0" smtClean="0"/>
              <a:t> </a:t>
            </a:r>
          </a:p>
          <a:p>
            <a:pPr lvl="0" algn="just"/>
            <a:r>
              <a:rPr lang="es-AR" sz="6400" dirty="0" smtClean="0"/>
              <a:t>Mantener al alcance del personal el material concerniente a distintas normas a cumplir dentro de la institución.</a:t>
            </a:r>
          </a:p>
          <a:p>
            <a:pPr>
              <a:buNone/>
            </a:pPr>
            <a:r>
              <a:rPr lang="es-AR" sz="6400" dirty="0" smtClean="0"/>
              <a:t> </a:t>
            </a:r>
          </a:p>
          <a:p>
            <a:endParaRPr lang="es-A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10 Marcador de contenido" descr="Invierno.jpg"/>
          <p:cNvPicPr>
            <a:picLocks noGrp="1" noChangeAspect="1"/>
          </p:cNvPicPr>
          <p:nvPr>
            <p:ph idx="1"/>
          </p:nvPr>
        </p:nvPicPr>
        <p:blipFill>
          <a:blip r:embed="rId2" cstate="print"/>
          <a:stretch>
            <a:fillRect/>
          </a:stretch>
        </p:blipFill>
        <p:spPr>
          <a:xfrm>
            <a:off x="0" y="0"/>
            <a:ext cx="9143999" cy="6858000"/>
          </a:xfrm>
        </p:spPr>
      </p:pic>
      <p:sp>
        <p:nvSpPr>
          <p:cNvPr id="6" name="5 CuadroTexto"/>
          <p:cNvSpPr txBox="1"/>
          <p:nvPr/>
        </p:nvSpPr>
        <p:spPr>
          <a:xfrm>
            <a:off x="1214414" y="260649"/>
            <a:ext cx="6572296" cy="7971413"/>
          </a:xfrm>
          <a:prstGeom prst="rect">
            <a:avLst/>
          </a:prstGeom>
          <a:noFill/>
        </p:spPr>
        <p:txBody>
          <a:bodyPr wrap="square" rtlCol="0">
            <a:spAutoFit/>
          </a:bodyPr>
          <a:lstStyle/>
          <a:p>
            <a:pPr algn="ctr"/>
            <a:endParaRPr lang="es-ES_tradnl" sz="3600" dirty="0" smtClean="0">
              <a:solidFill>
                <a:srgbClr val="FFFF00"/>
              </a:solidFill>
            </a:endParaRPr>
          </a:p>
          <a:p>
            <a:pPr algn="ctr"/>
            <a:r>
              <a:rPr lang="es-ES_tradnl" sz="3600" dirty="0" smtClean="0">
                <a:solidFill>
                  <a:srgbClr val="FFFF00"/>
                </a:solidFill>
              </a:rPr>
              <a:t>NUESTRAS HORAS SON MINUTOS CUANDO ESPERAMOS SABER,Y SIGLOS CUANDO SABEMOS LO QUE SE PUEDE APRENDER.</a:t>
            </a:r>
          </a:p>
          <a:p>
            <a:pPr algn="ctr"/>
            <a:r>
              <a:rPr lang="es-ES_tradnl" dirty="0" smtClean="0">
                <a:solidFill>
                  <a:srgbClr val="FFFF00"/>
                </a:solidFill>
              </a:rPr>
              <a:t>                                                 </a:t>
            </a:r>
          </a:p>
          <a:p>
            <a:pPr algn="ctr"/>
            <a:r>
              <a:rPr lang="es-ES_tradnl" dirty="0" smtClean="0">
                <a:solidFill>
                  <a:srgbClr val="FFFF00"/>
                </a:solidFill>
              </a:rPr>
              <a:t>                                           SAN AGUSTIN</a:t>
            </a:r>
          </a:p>
          <a:p>
            <a:endParaRPr lang="es-ES_tradnl" dirty="0" smtClean="0">
              <a:solidFill>
                <a:srgbClr val="FFFF00"/>
              </a:solidFill>
            </a:endParaRPr>
          </a:p>
          <a:p>
            <a:endParaRPr lang="es-ES_tradnl" dirty="0" smtClean="0">
              <a:solidFill>
                <a:srgbClr val="FFFF00"/>
              </a:solidFill>
            </a:endParaRPr>
          </a:p>
          <a:p>
            <a:pPr algn="ctr"/>
            <a:r>
              <a:rPr lang="es-ES_tradnl" sz="4400" dirty="0" smtClean="0">
                <a:solidFill>
                  <a:srgbClr val="FFFF00"/>
                </a:solidFill>
              </a:rPr>
              <a:t>    </a:t>
            </a:r>
            <a:r>
              <a:rPr lang="es-ES_tradnl" sz="4400" dirty="0" smtClean="0"/>
              <a:t>¡</a:t>
            </a:r>
            <a:r>
              <a:rPr lang="es-ES_tradnl" sz="4400" b="1" i="1" dirty="0" smtClean="0"/>
              <a:t>MUCHAS GRACIAS!</a:t>
            </a:r>
          </a:p>
          <a:p>
            <a:endParaRPr lang="es-ES_tradnl" dirty="0" smtClean="0">
              <a:solidFill>
                <a:srgbClr val="FFFF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ES_tradnl" dirty="0" smtClean="0">
              <a:solidFill>
                <a:srgbClr val="C00000"/>
              </a:solidFill>
            </a:endParaRPr>
          </a:p>
          <a:p>
            <a:endParaRPr lang="es-AR"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404664"/>
            <a:ext cx="7498080" cy="1012974"/>
          </a:xfrm>
        </p:spPr>
        <p:txBody>
          <a:bodyPr>
            <a:normAutofit fontScale="90000"/>
          </a:bodyPr>
          <a:lstStyle/>
          <a:p>
            <a:pPr algn="ctr"/>
            <a:r>
              <a:rPr lang="es-AR" sz="4400" b="1" dirty="0" smtClean="0"/>
              <a:t>OBJETIVO GENERAL</a:t>
            </a:r>
            <a:r>
              <a:rPr lang="es-AR" dirty="0" smtClean="0"/>
              <a:t/>
            </a:r>
            <a:br>
              <a:rPr lang="es-AR" dirty="0" smtClean="0"/>
            </a:br>
            <a:endParaRPr lang="es-AR" dirty="0"/>
          </a:p>
        </p:txBody>
      </p:sp>
      <p:sp>
        <p:nvSpPr>
          <p:cNvPr id="3" name="2 Marcador de contenido"/>
          <p:cNvSpPr>
            <a:spLocks noGrp="1"/>
          </p:cNvSpPr>
          <p:nvPr>
            <p:ph idx="1"/>
          </p:nvPr>
        </p:nvSpPr>
        <p:spPr/>
        <p:txBody>
          <a:bodyPr>
            <a:normAutofit/>
          </a:bodyPr>
          <a:lstStyle/>
          <a:p>
            <a:pPr lvl="0" algn="just"/>
            <a:r>
              <a:rPr lang="es-ES" dirty="0" smtClean="0"/>
              <a:t>Determinar grado de conocimiento y cumplimiento que posee el personal de enfermería que trabaja en el Hospital Malargüe sobre  medidas básicas de bioseguridad de enero a junio de 2011</a:t>
            </a:r>
            <a:endParaRPr lang="es-AR" dirty="0" smtClean="0"/>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sz="4900" b="1" dirty="0" smtClean="0"/>
              <a:t>OBJETIVOS ESPECÍFICOS</a:t>
            </a:r>
            <a:r>
              <a:rPr lang="es-AR" dirty="0" smtClean="0"/>
              <a:t/>
            </a:r>
            <a:br>
              <a:rPr lang="es-AR" dirty="0" smtClean="0"/>
            </a:br>
            <a:endParaRPr lang="es-AR" dirty="0"/>
          </a:p>
        </p:txBody>
      </p:sp>
      <p:sp>
        <p:nvSpPr>
          <p:cNvPr id="3" name="2 Marcador de contenido"/>
          <p:cNvSpPr>
            <a:spLocks noGrp="1"/>
          </p:cNvSpPr>
          <p:nvPr>
            <p:ph idx="1"/>
          </p:nvPr>
        </p:nvSpPr>
        <p:spPr/>
        <p:txBody>
          <a:bodyPr>
            <a:normAutofit lnSpcReduction="10000"/>
          </a:bodyPr>
          <a:lstStyle/>
          <a:p>
            <a:pPr lvl="0" algn="just"/>
            <a:r>
              <a:rPr lang="es-ES" dirty="0" smtClean="0"/>
              <a:t>Verificar si el personal  enfermería tiene los conocimientos necesarios para cumplir las normas de bioseguridad.</a:t>
            </a:r>
            <a:endParaRPr lang="es-AR" dirty="0" smtClean="0"/>
          </a:p>
          <a:p>
            <a:pPr lvl="0" algn="just"/>
            <a:r>
              <a:rPr lang="es-ES" dirty="0" smtClean="0"/>
              <a:t>Determinar el cumplimiento de las normas de bioseguridad del  personal enfermería que trabaja en el Hospital Malargüe.</a:t>
            </a:r>
            <a:endParaRPr lang="es-AR" dirty="0" smtClean="0"/>
          </a:p>
          <a:p>
            <a:pPr lvl="0" algn="just"/>
            <a:r>
              <a:rPr lang="es-ES" dirty="0" smtClean="0"/>
              <a:t>Determinar si el personal jerárquico incentiva y supervisa el cumplimiento de las medidas de bioseguridad </a:t>
            </a:r>
            <a:endParaRPr lang="es-AR" dirty="0" smtClean="0"/>
          </a:p>
          <a:p>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sz="4000" b="1" dirty="0" smtClean="0"/>
              <a:t>MARCO TEÓRICO</a:t>
            </a:r>
            <a:endParaRPr lang="es-AR" sz="4000" b="1" dirty="0"/>
          </a:p>
        </p:txBody>
      </p:sp>
      <p:sp>
        <p:nvSpPr>
          <p:cNvPr id="3" name="2 Marcador de contenido"/>
          <p:cNvSpPr>
            <a:spLocks noGrp="1"/>
          </p:cNvSpPr>
          <p:nvPr>
            <p:ph idx="1"/>
          </p:nvPr>
        </p:nvSpPr>
        <p:spPr>
          <a:xfrm>
            <a:off x="457200" y="1285860"/>
            <a:ext cx="8229600" cy="5572140"/>
          </a:xfrm>
        </p:spPr>
        <p:txBody>
          <a:bodyPr>
            <a:normAutofit/>
          </a:bodyPr>
          <a:lstStyle/>
          <a:p>
            <a:pPr>
              <a:buNone/>
            </a:pPr>
            <a:r>
              <a:rPr lang="es-AR" sz="2600" dirty="0" smtClean="0"/>
              <a:t>	  SEGURIDAD DE LA VIDA O ASEGUARSE A LA VIDA.</a:t>
            </a:r>
          </a:p>
          <a:p>
            <a:pPr>
              <a:buNone/>
            </a:pPr>
            <a:r>
              <a:rPr lang="es-AR" sz="2600" dirty="0" smtClean="0"/>
              <a:t>     “es el conjunto de normas diseñadas para la                                    	PROTECCIÓN del</a:t>
            </a:r>
          </a:p>
          <a:p>
            <a:endParaRPr lang="es-AR" sz="2600" dirty="0"/>
          </a:p>
          <a:p>
            <a:endParaRPr lang="es-AR" sz="2600" dirty="0" smtClean="0"/>
          </a:p>
          <a:p>
            <a:endParaRPr lang="es-AR" dirty="0"/>
          </a:p>
          <a:p>
            <a:endParaRPr lang="es-AR" dirty="0" smtClean="0"/>
          </a:p>
          <a:p>
            <a:pPr>
              <a:buNone/>
            </a:pPr>
            <a:endParaRPr lang="es-AR" sz="2400" dirty="0" smtClean="0"/>
          </a:p>
          <a:p>
            <a:endParaRPr lang="es-AR" sz="2400" dirty="0"/>
          </a:p>
          <a:p>
            <a:pPr algn="just">
              <a:buNone/>
            </a:pPr>
            <a:r>
              <a:rPr lang="es-AR" sz="2400" dirty="0" smtClean="0"/>
              <a:t>     	Están destinadas a disminuir el riesgo de trasmisión de      	microorganismos de fuentes conocidas o no de infección 	en el servicio de salud</a:t>
            </a:r>
            <a:endParaRPr lang="es-AR" sz="2400" dirty="0"/>
          </a:p>
        </p:txBody>
      </p:sp>
      <p:sp>
        <p:nvSpPr>
          <p:cNvPr id="4" name="3 Elipse"/>
          <p:cNvSpPr/>
          <p:nvPr/>
        </p:nvSpPr>
        <p:spPr>
          <a:xfrm>
            <a:off x="857224" y="2786058"/>
            <a:ext cx="2071702" cy="171451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AR" dirty="0" smtClean="0"/>
              <a:t>INDIVIDUO</a:t>
            </a:r>
            <a:endParaRPr lang="es-AR" dirty="0"/>
          </a:p>
        </p:txBody>
      </p:sp>
      <p:sp>
        <p:nvSpPr>
          <p:cNvPr id="5" name="4 Elipse"/>
          <p:cNvSpPr/>
          <p:nvPr/>
        </p:nvSpPr>
        <p:spPr>
          <a:xfrm>
            <a:off x="2928926" y="3857628"/>
            <a:ext cx="2571768" cy="1643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AR" dirty="0" smtClean="0"/>
              <a:t>COMUNIDAD</a:t>
            </a:r>
            <a:endParaRPr lang="es-AR" dirty="0"/>
          </a:p>
        </p:txBody>
      </p:sp>
      <p:sp>
        <p:nvSpPr>
          <p:cNvPr id="6" name="5 Elipse"/>
          <p:cNvSpPr/>
          <p:nvPr/>
        </p:nvSpPr>
        <p:spPr>
          <a:xfrm>
            <a:off x="5643570" y="2928934"/>
            <a:ext cx="2000264" cy="1643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AR" dirty="0" smtClean="0"/>
              <a:t>MEDIO AMBIENTE</a:t>
            </a:r>
            <a:endParaRPr lang="es-AR" dirty="0"/>
          </a:p>
        </p:txBody>
      </p:sp>
      <p:sp>
        <p:nvSpPr>
          <p:cNvPr id="7" name="6 Flecha curvada hacia la izquierda"/>
          <p:cNvSpPr/>
          <p:nvPr/>
        </p:nvSpPr>
        <p:spPr>
          <a:xfrm>
            <a:off x="3857620" y="2643182"/>
            <a:ext cx="1500198" cy="8572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AR" sz="3600" b="1" dirty="0" smtClean="0"/>
              <a:t>PRINCIPIO QUE GUÍA A LAS PRECAUCIONES UNIVERSALES</a:t>
            </a:r>
            <a:endParaRPr lang="es-AR" sz="3600" b="1" dirty="0"/>
          </a:p>
        </p:txBody>
      </p:sp>
      <p:sp>
        <p:nvSpPr>
          <p:cNvPr id="3" name="2 Marcador de contenido"/>
          <p:cNvSpPr>
            <a:spLocks noGrp="1"/>
          </p:cNvSpPr>
          <p:nvPr>
            <p:ph idx="1"/>
          </p:nvPr>
        </p:nvSpPr>
        <p:spPr/>
        <p:txBody>
          <a:bodyPr>
            <a:normAutofit/>
          </a:bodyPr>
          <a:lstStyle/>
          <a:p>
            <a:pPr>
              <a:buNone/>
            </a:pPr>
            <a:endParaRPr lang="es-AR" dirty="0"/>
          </a:p>
          <a:p>
            <a:pPr algn="just"/>
            <a:r>
              <a:rPr lang="es-AR" i="1" dirty="0"/>
              <a:t>“Todos los pacientes y sus fluidos corporales independientemente del diagnóstico de ingreso o motivo por el cual haya entrado al hospital o clínica, deberán ser considerados como potencialmente infectantes y se debe tomar las precauciones necesarias para prevenir que ocurra transmisión.”</a:t>
            </a:r>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640" y="274638"/>
            <a:ext cx="7632848" cy="1143000"/>
          </a:xfrm>
        </p:spPr>
        <p:txBody>
          <a:bodyPr>
            <a:noAutofit/>
          </a:bodyPr>
          <a:lstStyle/>
          <a:p>
            <a:r>
              <a:rPr lang="es-AR" sz="3600" b="1" dirty="0" smtClean="0"/>
              <a:t>PRINCIPIOS DE BIOSEGURIDAD</a:t>
            </a:r>
            <a:endParaRPr lang="es-AR" sz="3600" b="1" dirty="0"/>
          </a:p>
        </p:txBody>
      </p:sp>
      <p:sp>
        <p:nvSpPr>
          <p:cNvPr id="4" name="3 Elipse"/>
          <p:cNvSpPr/>
          <p:nvPr/>
        </p:nvSpPr>
        <p:spPr>
          <a:xfrm>
            <a:off x="1187624" y="1988840"/>
            <a:ext cx="2664296"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UNIVERSALIDAD</a:t>
            </a:r>
            <a:endParaRPr lang="es-AR" dirty="0"/>
          </a:p>
        </p:txBody>
      </p:sp>
      <p:sp>
        <p:nvSpPr>
          <p:cNvPr id="5" name="4 Elipse"/>
          <p:cNvSpPr/>
          <p:nvPr/>
        </p:nvSpPr>
        <p:spPr>
          <a:xfrm>
            <a:off x="3851920" y="3933056"/>
            <a:ext cx="2714644" cy="1928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BARRERAS DE PROTECCIÓN</a:t>
            </a:r>
            <a:endParaRPr lang="es-AR" dirty="0"/>
          </a:p>
        </p:txBody>
      </p:sp>
      <p:sp>
        <p:nvSpPr>
          <p:cNvPr id="6" name="5 Elipse"/>
          <p:cNvSpPr/>
          <p:nvPr/>
        </p:nvSpPr>
        <p:spPr>
          <a:xfrm>
            <a:off x="6516216" y="1916832"/>
            <a:ext cx="2426042" cy="1928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MEDIDAS PARA ELIMINAR MATERIALES</a:t>
            </a:r>
            <a:endParaRPr lang="es-AR" dirty="0"/>
          </a:p>
        </p:txBody>
      </p:sp>
      <p:sp>
        <p:nvSpPr>
          <p:cNvPr id="7" name="6 Flecha izquierda, derecha y arriba"/>
          <p:cNvSpPr/>
          <p:nvPr/>
        </p:nvSpPr>
        <p:spPr>
          <a:xfrm rot="10800000">
            <a:off x="3923928" y="2420888"/>
            <a:ext cx="2570058" cy="1428760"/>
          </a:xfrm>
          <a:prstGeom prst="leftRigh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4000" b="1" dirty="0" smtClean="0"/>
              <a:t>1-UNIVERSALIDAD</a:t>
            </a:r>
            <a:endParaRPr lang="es-AR" sz="4000" b="1" dirty="0"/>
          </a:p>
        </p:txBody>
      </p:sp>
      <p:sp>
        <p:nvSpPr>
          <p:cNvPr id="3" name="2 Marcador de contenido"/>
          <p:cNvSpPr>
            <a:spLocks noGrp="1"/>
          </p:cNvSpPr>
          <p:nvPr>
            <p:ph idx="1"/>
          </p:nvPr>
        </p:nvSpPr>
        <p:spPr>
          <a:xfrm>
            <a:off x="357158" y="1447800"/>
            <a:ext cx="8576530" cy="4800600"/>
          </a:xfrm>
        </p:spPr>
        <p:txBody>
          <a:bodyPr>
            <a:normAutofit fontScale="92500" lnSpcReduction="10000"/>
          </a:bodyPr>
          <a:lstStyle/>
          <a:p>
            <a:pPr algn="just"/>
            <a:r>
              <a:rPr lang="es-AR" dirty="0" smtClean="0"/>
              <a:t>Son las medidas deben involucrar a todos los  pacientes de todos los servicios, independientemente de conocer o no su serología.</a:t>
            </a:r>
          </a:p>
          <a:p>
            <a:pPr algn="just"/>
            <a:r>
              <a:rPr lang="es-AR" dirty="0" smtClean="0"/>
              <a:t>Todo el personal debe seguir las precauciones estándares rutinariamente para prevenir la exposición de la piel y de las membranas mucosas</a:t>
            </a:r>
            <a:r>
              <a:rPr lang="es-AR" dirty="0" smtClean="0"/>
              <a:t>. </a:t>
            </a:r>
            <a:r>
              <a:rPr lang="es-AR" b="1" dirty="0" smtClean="0"/>
              <a:t>EL LAVADO DE MANOS COMO MEDIDA PRINCIPAL.</a:t>
            </a:r>
            <a:endParaRPr lang="es-AR" b="1" dirty="0" smtClean="0"/>
          </a:p>
          <a:p>
            <a:pPr algn="just"/>
            <a:r>
              <a:rPr lang="es-AR" dirty="0" smtClean="0"/>
              <a:t>Estas precauciones, deben ser aplicadas para TODAS las personas.</a:t>
            </a:r>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475</TotalTime>
  <Words>1172</Words>
  <Application>Microsoft Office PowerPoint</Application>
  <PresentationFormat>Presentación en pantalla (4:3)</PresentationFormat>
  <Paragraphs>291</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Solsticio</vt:lpstr>
      <vt:lpstr>UNIVERSIDAD NACIONAL DE CUYO            FACULTAD DE CIENCIAS MÉDICAS CICLO DE LICENCIATURA EN ENFERMERÍA SEDE MALARGÜE     </vt:lpstr>
      <vt:lpstr>INTRODUCCIÓN</vt:lpstr>
      <vt:lpstr>PROBLEMA</vt:lpstr>
      <vt:lpstr>OBJETIVO GENERAL </vt:lpstr>
      <vt:lpstr>OBJETIVOS ESPECÍFICOS </vt:lpstr>
      <vt:lpstr>MARCO TEÓRICO</vt:lpstr>
      <vt:lpstr>PRINCIPIO QUE GUÍA A LAS PRECAUCIONES UNIVERSALES</vt:lpstr>
      <vt:lpstr>PRINCIPIOS DE BIOSEGURIDAD</vt:lpstr>
      <vt:lpstr>1-UNIVERSALIDAD</vt:lpstr>
      <vt:lpstr>2-BARRERAS DE PROTECCIÓN</vt:lpstr>
      <vt:lpstr>3- MEDIOS DE ELIMINACIÓN DE MATERIAL CONTAMINADO:</vt:lpstr>
      <vt:lpstr>LEGISLACIÓN</vt:lpstr>
      <vt:lpstr>Diapositiva 13</vt:lpstr>
      <vt:lpstr>Diapositiva 14</vt:lpstr>
      <vt:lpstr>CONOCIMIENTO</vt:lpstr>
      <vt:lpstr>Diapositiva 16</vt:lpstr>
      <vt:lpstr>CAPÍTULO II DISEÑO METODOLÓGICO </vt:lpstr>
      <vt:lpstr>CRITERIO DE INCLUSIÓN Y UNIDAD DE ANÁLISIS: </vt:lpstr>
      <vt:lpstr>PLAN DE RECOLECCIÓN, PROCESAMIENTO Y ANÁLISIS DE DATOS </vt:lpstr>
      <vt:lpstr>Diapositiva 20</vt:lpstr>
      <vt:lpstr>Diapositiva 21</vt:lpstr>
      <vt:lpstr>OBSERVACIONES</vt:lpstr>
      <vt:lpstr>PRESENTACIÓN DE TABLAS, GRÁFICOS Y ANÁLISIS DE DATOS.</vt:lpstr>
      <vt:lpstr>ANÁLISIS UNIVARIADO</vt:lpstr>
      <vt:lpstr>ANÁLISIS UNIVARIADO </vt:lpstr>
      <vt:lpstr>ANÁLISIS UNIVARIADO </vt:lpstr>
      <vt:lpstr>ANÁLISIS UNIVARIADO </vt:lpstr>
      <vt:lpstr>     ANÁLISIS BIVARIADO  SEGÚN DISTRIBUCIÓN DE LA MUESTRA EN RELACIÓN A AÑOS DE SERVICIO Y LOS PASOS A SEGUIR EN CASO DE SUFRIR ACCIDENTE LABORAL.   SEGÚN DISTRIBUCIÓN DE LA MUESTRA EN RELACIÓN A AÑOS DE SERVICIO Y LOS PASOS A SEGUIR EN CASO DE SUFRIR ACCIDENTE LABORAL. </vt:lpstr>
      <vt:lpstr>ANÁLISIS BIVARIADO</vt:lpstr>
      <vt:lpstr> CONCLUSIONES. </vt:lpstr>
      <vt:lpstr>RECOMENDACIONES </vt:lpstr>
      <vt:lpstr>Diapositiva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DE CUYO            FACULTAD DE CIENCIAS MÉDICAS CICLO DE LICENCIATURA EN ENFERMERÍA SEDE MALARGÜE     </dc:title>
  <dc:creator>Personal</dc:creator>
  <cp:lastModifiedBy>Personal</cp:lastModifiedBy>
  <cp:revision>51</cp:revision>
  <dcterms:created xsi:type="dcterms:W3CDTF">2011-07-04T19:37:48Z</dcterms:created>
  <dcterms:modified xsi:type="dcterms:W3CDTF">2011-08-02T14:14:37Z</dcterms:modified>
</cp:coreProperties>
</file>