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charts/chart4.xml" ContentType="application/vnd.openxmlformats-officedocument.drawingml.chart+xml"/>
  <Override PartName="/ppt/theme/themeOverride4.xml" ContentType="application/vnd.openxmlformats-officedocument.themeOverride+xml"/>
  <Override PartName="/ppt/charts/chart5.xml" ContentType="application/vnd.openxmlformats-officedocument.drawingml.chart+xml"/>
  <Override PartName="/ppt/theme/themeOverride5.xml" ContentType="application/vnd.openxmlformats-officedocument.themeOverride+xml"/>
  <Override PartName="/ppt/charts/chart6.xml" ContentType="application/vnd.openxmlformats-officedocument.drawingml.chart+xml"/>
  <Override PartName="/ppt/theme/themeOverride6.xml" ContentType="application/vnd.openxmlformats-officedocument.themeOverride+xml"/>
  <Override PartName="/ppt/charts/chart7.xml" ContentType="application/vnd.openxmlformats-officedocument.drawingml.chart+xml"/>
  <Override PartName="/ppt/theme/themeOverride7.xml" ContentType="application/vnd.openxmlformats-officedocument.themeOverride+xml"/>
  <Override PartName="/ppt/charts/chart8.xml" ContentType="application/vnd.openxmlformats-officedocument.drawingml.chart+xml"/>
  <Override PartName="/ppt/theme/themeOverride8.xml" ContentType="application/vnd.openxmlformats-officedocument.themeOverride+xml"/>
  <Override PartName="/ppt/charts/chart9.xml" ContentType="application/vnd.openxmlformats-officedocument.drawingml.chart+xml"/>
  <Override PartName="/ppt/theme/themeOverride9.xml" ContentType="application/vnd.openxmlformats-officedocument.themeOverride+xml"/>
  <Override PartName="/ppt/charts/chart10.xml" ContentType="application/vnd.openxmlformats-officedocument.drawingml.chart+xml"/>
  <Override PartName="/ppt/theme/themeOverride10.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9110" autoAdjust="0"/>
  </p:normalViewPr>
  <p:slideViewPr>
    <p:cSldViewPr>
      <p:cViewPr>
        <p:scale>
          <a:sx n="70" d="100"/>
          <a:sy n="70" d="100"/>
        </p:scale>
        <p:origin x="-1374" y="-1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package" Target="../embeddings/Hoja_de_c_lculo_de_Microsoft_Excel1.xlsx"/><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2" Type="http://schemas.openxmlformats.org/officeDocument/2006/relationships/package" Target="../embeddings/Hoja_de_c_lculo_de_Microsoft_Excel10.xlsx"/><Relationship Id="rId1" Type="http://schemas.openxmlformats.org/officeDocument/2006/relationships/themeOverride" Target="../theme/themeOverride10.xml"/></Relationships>
</file>

<file path=ppt/charts/_rels/chart2.xml.rels><?xml version="1.0" encoding="UTF-8" standalone="yes"?>
<Relationships xmlns="http://schemas.openxmlformats.org/package/2006/relationships"><Relationship Id="rId2" Type="http://schemas.openxmlformats.org/officeDocument/2006/relationships/package" Target="../embeddings/Hoja_de_c_lculo_de_Microsoft_Excel2.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package" Target="../embeddings/Hoja_de_c_lculo_de_Microsoft_Excel3.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package" Target="../embeddings/Hoja_de_c_lculo_de_Microsoft_Excel4.xlsx"/><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package" Target="../embeddings/Hoja_de_c_lculo_de_Microsoft_Excel5.xlsx"/><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2" Type="http://schemas.openxmlformats.org/officeDocument/2006/relationships/package" Target="../embeddings/Hoja_de_c_lculo_de_Microsoft_Excel6.xlsx"/><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2" Type="http://schemas.openxmlformats.org/officeDocument/2006/relationships/package" Target="../embeddings/Hoja_de_c_lculo_de_Microsoft_Excel7.xlsx"/><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2" Type="http://schemas.openxmlformats.org/officeDocument/2006/relationships/package" Target="../embeddings/Hoja_de_c_lculo_de_Microsoft_Excel8.xlsx"/><Relationship Id="rId1" Type="http://schemas.openxmlformats.org/officeDocument/2006/relationships/themeOverride" Target="../theme/themeOverride8.xml"/></Relationships>
</file>

<file path=ppt/charts/_rels/chart9.xml.rels><?xml version="1.0" encoding="UTF-8" standalone="yes"?>
<Relationships xmlns="http://schemas.openxmlformats.org/package/2006/relationships"><Relationship Id="rId2" Type="http://schemas.openxmlformats.org/officeDocument/2006/relationships/package" Target="../embeddings/Hoja_de_c_lculo_de_Microsoft_Excel9.xlsx"/><Relationship Id="rId1" Type="http://schemas.openxmlformats.org/officeDocument/2006/relationships/themeOverride" Target="../theme/themeOverride9.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A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dirty="0"/>
              <a:t>AGENTE</a:t>
            </a:r>
            <a:r>
              <a:rPr lang="en-US" baseline="0" dirty="0"/>
              <a:t> CAUSANTE</a:t>
            </a:r>
            <a:endParaRPr lang="en-US" dirty="0"/>
          </a:p>
        </c:rich>
      </c:tx>
      <c:layout>
        <c:manualLayout>
          <c:xMode val="edge"/>
          <c:yMode val="edge"/>
          <c:x val="0.24554406808829521"/>
          <c:y val="4.4896522574311808E-2"/>
        </c:manualLayout>
      </c:layout>
      <c:overlay val="0"/>
    </c:title>
    <c:autoTitleDeleted val="0"/>
    <c:plotArea>
      <c:layout>
        <c:manualLayout>
          <c:layoutTarget val="inner"/>
          <c:xMode val="edge"/>
          <c:yMode val="edge"/>
          <c:x val="0.15878709555147466"/>
          <c:y val="0.12648910298206151"/>
          <c:w val="0.59766943106539361"/>
          <c:h val="0.70129495093088479"/>
        </c:manualLayout>
      </c:layout>
      <c:barChart>
        <c:barDir val="col"/>
        <c:grouping val="stacked"/>
        <c:varyColors val="0"/>
        <c:ser>
          <c:idx val="0"/>
          <c:order val="0"/>
          <c:tx>
            <c:strRef>
              <c:f>Hoja1!$B$1</c:f>
              <c:strCache>
                <c:ptCount val="1"/>
                <c:pt idx="0">
                  <c:v>frec. Absoluta</c:v>
                </c:pt>
              </c:strCache>
            </c:strRef>
          </c:tx>
          <c:invertIfNegative val="0"/>
          <c:cat>
            <c:strRef>
              <c:f>Hoja1!$A$2:$A$10</c:f>
              <c:strCache>
                <c:ptCount val="9"/>
                <c:pt idx="0">
                  <c:v>Agua</c:v>
                </c:pt>
                <c:pt idx="1">
                  <c:v>Calefactor</c:v>
                </c:pt>
                <c:pt idx="2">
                  <c:v>Ácidos</c:v>
                </c:pt>
                <c:pt idx="3">
                  <c:v>Comida</c:v>
                </c:pt>
                <c:pt idx="4">
                  <c:v>Electrica</c:v>
                </c:pt>
                <c:pt idx="5">
                  <c:v>Fuego</c:v>
                </c:pt>
                <c:pt idx="6">
                  <c:v>Pr. De limpieza</c:v>
                </c:pt>
                <c:pt idx="7">
                  <c:v>Soda Caustica</c:v>
                </c:pt>
                <c:pt idx="8">
                  <c:v>Pr. Quimicos</c:v>
                </c:pt>
              </c:strCache>
            </c:strRef>
          </c:cat>
          <c:val>
            <c:numRef>
              <c:f>Hoja1!$B$2:$B$10</c:f>
              <c:numCache>
                <c:formatCode>General</c:formatCode>
                <c:ptCount val="9"/>
                <c:pt idx="0">
                  <c:v>14</c:v>
                </c:pt>
                <c:pt idx="1">
                  <c:v>6</c:v>
                </c:pt>
                <c:pt idx="2">
                  <c:v>3</c:v>
                </c:pt>
                <c:pt idx="3">
                  <c:v>2</c:v>
                </c:pt>
                <c:pt idx="4">
                  <c:v>2</c:v>
                </c:pt>
                <c:pt idx="5">
                  <c:v>2</c:v>
                </c:pt>
                <c:pt idx="6">
                  <c:v>1</c:v>
                </c:pt>
                <c:pt idx="7">
                  <c:v>0</c:v>
                </c:pt>
                <c:pt idx="8">
                  <c:v>0</c:v>
                </c:pt>
              </c:numCache>
            </c:numRef>
          </c:val>
        </c:ser>
        <c:dLbls>
          <c:showLegendKey val="0"/>
          <c:showVal val="0"/>
          <c:showCatName val="0"/>
          <c:showSerName val="0"/>
          <c:showPercent val="0"/>
          <c:showBubbleSize val="0"/>
        </c:dLbls>
        <c:gapWidth val="150"/>
        <c:overlap val="100"/>
        <c:axId val="47534464"/>
        <c:axId val="47536000"/>
      </c:barChart>
      <c:catAx>
        <c:axId val="47534464"/>
        <c:scaling>
          <c:orientation val="minMax"/>
        </c:scaling>
        <c:delete val="0"/>
        <c:axPos val="b"/>
        <c:majorTickMark val="out"/>
        <c:minorTickMark val="none"/>
        <c:tickLblPos val="nextTo"/>
        <c:txPr>
          <a:bodyPr/>
          <a:lstStyle/>
          <a:p>
            <a:pPr>
              <a:defRPr sz="1200">
                <a:latin typeface="Arial" pitchFamily="34" charset="0"/>
                <a:cs typeface="Arial" pitchFamily="34" charset="0"/>
              </a:defRPr>
            </a:pPr>
            <a:endParaRPr lang="es-AR"/>
          </a:p>
        </c:txPr>
        <c:crossAx val="47536000"/>
        <c:crosses val="autoZero"/>
        <c:auto val="1"/>
        <c:lblAlgn val="ctr"/>
        <c:lblOffset val="100"/>
        <c:noMultiLvlLbl val="0"/>
      </c:catAx>
      <c:valAx>
        <c:axId val="47536000"/>
        <c:scaling>
          <c:orientation val="minMax"/>
        </c:scaling>
        <c:delete val="0"/>
        <c:axPos val="l"/>
        <c:majorGridlines/>
        <c:numFmt formatCode="General" sourceLinked="1"/>
        <c:majorTickMark val="out"/>
        <c:minorTickMark val="none"/>
        <c:tickLblPos val="nextTo"/>
        <c:crossAx val="47534464"/>
        <c:crosses val="autoZero"/>
        <c:crossBetween val="between"/>
      </c:valAx>
    </c:plotArea>
    <c:legend>
      <c:legendPos val="r"/>
      <c:layout/>
      <c:overlay val="0"/>
    </c:legend>
    <c:plotVisOnly val="1"/>
    <c:dispBlanksAs val="gap"/>
    <c:showDLblsOverMax val="0"/>
  </c:chart>
  <c:externalData r:id="rId2">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s-A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clustered"/>
        <c:varyColors val="0"/>
        <c:ser>
          <c:idx val="0"/>
          <c:order val="0"/>
          <c:tx>
            <c:strRef>
              <c:f>Hoja10!$B$1</c:f>
              <c:strCache>
                <c:ptCount val="1"/>
                <c:pt idx="0">
                  <c:v>masc</c:v>
                </c:pt>
              </c:strCache>
            </c:strRef>
          </c:tx>
          <c:invertIfNegative val="0"/>
          <c:cat>
            <c:strRef>
              <c:f>Hoja10!$A$2:$A$6</c:f>
              <c:strCache>
                <c:ptCount val="5"/>
                <c:pt idx="0">
                  <c:v>0 a 1</c:v>
                </c:pt>
                <c:pt idx="1">
                  <c:v>2 a 4</c:v>
                </c:pt>
                <c:pt idx="2">
                  <c:v>5 a 7</c:v>
                </c:pt>
                <c:pt idx="3">
                  <c:v>8 a 11</c:v>
                </c:pt>
                <c:pt idx="4">
                  <c:v>mas de 11</c:v>
                </c:pt>
              </c:strCache>
            </c:strRef>
          </c:cat>
          <c:val>
            <c:numRef>
              <c:f>Hoja10!$B$2:$B$6</c:f>
              <c:numCache>
                <c:formatCode>General</c:formatCode>
                <c:ptCount val="5"/>
                <c:pt idx="0">
                  <c:v>3</c:v>
                </c:pt>
                <c:pt idx="1">
                  <c:v>6</c:v>
                </c:pt>
                <c:pt idx="2">
                  <c:v>3</c:v>
                </c:pt>
                <c:pt idx="3">
                  <c:v>4</c:v>
                </c:pt>
                <c:pt idx="4">
                  <c:v>1</c:v>
                </c:pt>
              </c:numCache>
            </c:numRef>
          </c:val>
        </c:ser>
        <c:ser>
          <c:idx val="1"/>
          <c:order val="1"/>
          <c:tx>
            <c:strRef>
              <c:f>Hoja10!$C$1</c:f>
              <c:strCache>
                <c:ptCount val="1"/>
                <c:pt idx="0">
                  <c:v>fem</c:v>
                </c:pt>
              </c:strCache>
            </c:strRef>
          </c:tx>
          <c:invertIfNegative val="0"/>
          <c:cat>
            <c:strRef>
              <c:f>Hoja10!$A$2:$A$6</c:f>
              <c:strCache>
                <c:ptCount val="5"/>
                <c:pt idx="0">
                  <c:v>0 a 1</c:v>
                </c:pt>
                <c:pt idx="1">
                  <c:v>2 a 4</c:v>
                </c:pt>
                <c:pt idx="2">
                  <c:v>5 a 7</c:v>
                </c:pt>
                <c:pt idx="3">
                  <c:v>8 a 11</c:v>
                </c:pt>
                <c:pt idx="4">
                  <c:v>mas de 11</c:v>
                </c:pt>
              </c:strCache>
            </c:strRef>
          </c:cat>
          <c:val>
            <c:numRef>
              <c:f>Hoja10!$C$2:$C$6</c:f>
              <c:numCache>
                <c:formatCode>General</c:formatCode>
                <c:ptCount val="5"/>
                <c:pt idx="0">
                  <c:v>2</c:v>
                </c:pt>
                <c:pt idx="1">
                  <c:v>7</c:v>
                </c:pt>
                <c:pt idx="2">
                  <c:v>3</c:v>
                </c:pt>
                <c:pt idx="3">
                  <c:v>1</c:v>
                </c:pt>
                <c:pt idx="4">
                  <c:v>0</c:v>
                </c:pt>
              </c:numCache>
            </c:numRef>
          </c:val>
        </c:ser>
        <c:dLbls>
          <c:showLegendKey val="0"/>
          <c:showVal val="0"/>
          <c:showCatName val="0"/>
          <c:showSerName val="0"/>
          <c:showPercent val="0"/>
          <c:showBubbleSize val="0"/>
        </c:dLbls>
        <c:gapWidth val="150"/>
        <c:axId val="143830400"/>
        <c:axId val="143840384"/>
      </c:barChart>
      <c:catAx>
        <c:axId val="143830400"/>
        <c:scaling>
          <c:orientation val="minMax"/>
        </c:scaling>
        <c:delete val="0"/>
        <c:axPos val="b"/>
        <c:majorTickMark val="out"/>
        <c:minorTickMark val="none"/>
        <c:tickLblPos val="nextTo"/>
        <c:txPr>
          <a:bodyPr/>
          <a:lstStyle/>
          <a:p>
            <a:pPr>
              <a:defRPr sz="1400"/>
            </a:pPr>
            <a:endParaRPr lang="es-AR"/>
          </a:p>
        </c:txPr>
        <c:crossAx val="143840384"/>
        <c:crosses val="autoZero"/>
        <c:auto val="1"/>
        <c:lblAlgn val="ctr"/>
        <c:lblOffset val="100"/>
        <c:noMultiLvlLbl val="0"/>
      </c:catAx>
      <c:valAx>
        <c:axId val="143840384"/>
        <c:scaling>
          <c:orientation val="minMax"/>
        </c:scaling>
        <c:delete val="0"/>
        <c:axPos val="l"/>
        <c:majorGridlines/>
        <c:numFmt formatCode="General" sourceLinked="1"/>
        <c:majorTickMark val="out"/>
        <c:minorTickMark val="none"/>
        <c:tickLblPos val="nextTo"/>
        <c:crossAx val="143830400"/>
        <c:crosses val="autoZero"/>
        <c:crossBetween val="between"/>
      </c:valAx>
    </c:plotArea>
    <c:legend>
      <c:legendPos val="r"/>
      <c:layout/>
      <c:overlay val="0"/>
      <c:txPr>
        <a:bodyPr/>
        <a:lstStyle/>
        <a:p>
          <a:pPr>
            <a:defRPr sz="1400"/>
          </a:pPr>
          <a:endParaRPr lang="es-AR"/>
        </a:p>
      </c:txPr>
    </c:legend>
    <c:plotVisOnly val="1"/>
    <c:dispBlanksAs val="gap"/>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A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s-AR" dirty="0" smtClean="0"/>
              <a:t>HORA</a:t>
            </a:r>
            <a:r>
              <a:rPr lang="es-AR" baseline="0" dirty="0" smtClean="0"/>
              <a:t> EN QUE SE PRODUJO</a:t>
            </a:r>
            <a:endParaRPr lang="es-AR" dirty="0"/>
          </a:p>
        </c:rich>
      </c:tx>
      <c:layout>
        <c:manualLayout>
          <c:xMode val="edge"/>
          <c:yMode val="edge"/>
          <c:x val="0.13341808981392003"/>
          <c:y val="0"/>
        </c:manualLayout>
      </c:layout>
      <c:overlay val="0"/>
    </c:title>
    <c:autoTitleDeleted val="0"/>
    <c:plotArea>
      <c:layout>
        <c:manualLayout>
          <c:layoutTarget val="inner"/>
          <c:xMode val="edge"/>
          <c:yMode val="edge"/>
          <c:x val="7.6257512268028918E-2"/>
          <c:y val="0.11784774458611352"/>
          <c:w val="0.63225129073708797"/>
          <c:h val="0.76214389867737242"/>
        </c:manualLayout>
      </c:layout>
      <c:barChart>
        <c:barDir val="col"/>
        <c:grouping val="stacked"/>
        <c:varyColors val="0"/>
        <c:ser>
          <c:idx val="0"/>
          <c:order val="0"/>
          <c:tx>
            <c:strRef>
              <c:f>Hoja4!$B$1</c:f>
              <c:strCache>
                <c:ptCount val="1"/>
                <c:pt idx="0">
                  <c:v>Frecuencia absoluta</c:v>
                </c:pt>
              </c:strCache>
            </c:strRef>
          </c:tx>
          <c:spPr>
            <a:solidFill>
              <a:schemeClr val="accent2">
                <a:lumMod val="75000"/>
              </a:schemeClr>
            </a:solidFill>
          </c:spPr>
          <c:invertIfNegative val="0"/>
          <c:dPt>
            <c:idx val="0"/>
            <c:invertIfNegative val="0"/>
            <c:bubble3D val="0"/>
            <c:spPr>
              <a:solidFill>
                <a:schemeClr val="accent2">
                  <a:lumMod val="60000"/>
                  <a:lumOff val="40000"/>
                </a:schemeClr>
              </a:solidFill>
            </c:spPr>
          </c:dPt>
          <c:dPt>
            <c:idx val="2"/>
            <c:invertIfNegative val="0"/>
            <c:bubble3D val="0"/>
            <c:spPr>
              <a:solidFill>
                <a:schemeClr val="accent2">
                  <a:lumMod val="50000"/>
                </a:schemeClr>
              </a:solidFill>
            </c:spPr>
          </c:dPt>
          <c:dPt>
            <c:idx val="4"/>
            <c:invertIfNegative val="0"/>
            <c:bubble3D val="0"/>
            <c:spPr>
              <a:solidFill>
                <a:schemeClr val="accent2">
                  <a:lumMod val="60000"/>
                  <a:lumOff val="40000"/>
                </a:schemeClr>
              </a:solidFill>
            </c:spPr>
          </c:dPt>
          <c:cat>
            <c:strRef>
              <c:f>Hoja4!$A$2:$A$6</c:f>
              <c:strCache>
                <c:ptCount val="5"/>
                <c:pt idx="0">
                  <c:v>de 7 a 11</c:v>
                </c:pt>
                <c:pt idx="1">
                  <c:v>de 12 a 16</c:v>
                </c:pt>
                <c:pt idx="2">
                  <c:v>de 17 a 20</c:v>
                </c:pt>
                <c:pt idx="3">
                  <c:v>de 21 a 24</c:v>
                </c:pt>
                <c:pt idx="4">
                  <c:v>por la noche</c:v>
                </c:pt>
              </c:strCache>
            </c:strRef>
          </c:cat>
          <c:val>
            <c:numRef>
              <c:f>Hoja4!$B$2:$B$6</c:f>
              <c:numCache>
                <c:formatCode>General</c:formatCode>
                <c:ptCount val="5"/>
                <c:pt idx="0">
                  <c:v>5</c:v>
                </c:pt>
                <c:pt idx="1">
                  <c:v>6</c:v>
                </c:pt>
                <c:pt idx="2">
                  <c:v>11</c:v>
                </c:pt>
                <c:pt idx="3">
                  <c:v>6</c:v>
                </c:pt>
                <c:pt idx="4">
                  <c:v>2</c:v>
                </c:pt>
              </c:numCache>
            </c:numRef>
          </c:val>
        </c:ser>
        <c:dLbls>
          <c:showLegendKey val="0"/>
          <c:showVal val="0"/>
          <c:showCatName val="0"/>
          <c:showSerName val="0"/>
          <c:showPercent val="0"/>
          <c:showBubbleSize val="0"/>
        </c:dLbls>
        <c:gapWidth val="150"/>
        <c:overlap val="100"/>
        <c:axId val="48180224"/>
        <c:axId val="48182016"/>
      </c:barChart>
      <c:catAx>
        <c:axId val="48180224"/>
        <c:scaling>
          <c:orientation val="minMax"/>
        </c:scaling>
        <c:delete val="0"/>
        <c:axPos val="b"/>
        <c:majorTickMark val="out"/>
        <c:minorTickMark val="none"/>
        <c:tickLblPos val="nextTo"/>
        <c:txPr>
          <a:bodyPr/>
          <a:lstStyle/>
          <a:p>
            <a:pPr>
              <a:defRPr sz="1200"/>
            </a:pPr>
            <a:endParaRPr lang="es-AR"/>
          </a:p>
        </c:txPr>
        <c:crossAx val="48182016"/>
        <c:crosses val="autoZero"/>
        <c:auto val="1"/>
        <c:lblAlgn val="ctr"/>
        <c:lblOffset val="100"/>
        <c:noMultiLvlLbl val="0"/>
      </c:catAx>
      <c:valAx>
        <c:axId val="48182016"/>
        <c:scaling>
          <c:orientation val="minMax"/>
        </c:scaling>
        <c:delete val="0"/>
        <c:axPos val="l"/>
        <c:majorGridlines/>
        <c:numFmt formatCode="General" sourceLinked="1"/>
        <c:majorTickMark val="out"/>
        <c:minorTickMark val="none"/>
        <c:tickLblPos val="nextTo"/>
        <c:crossAx val="48180224"/>
        <c:crosses val="autoZero"/>
        <c:crossBetween val="between"/>
      </c:valAx>
    </c:plotArea>
    <c:legend>
      <c:legendPos val="r"/>
      <c:layout/>
      <c:overlay val="0"/>
    </c:legend>
    <c:plotVisOnly val="1"/>
    <c:dispBlanksAs val="gap"/>
    <c:showDLblsOverMax val="0"/>
  </c:chart>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s-A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dirty="0"/>
              <a:t>ENCARGADO</a:t>
            </a:r>
            <a:r>
              <a:rPr lang="en-US" baseline="0" dirty="0"/>
              <a:t> DEL CUIDADO DE MENORES</a:t>
            </a:r>
            <a:endParaRPr lang="en-US" dirty="0"/>
          </a:p>
        </c:rich>
      </c:tx>
      <c:layout/>
      <c:overlay val="0"/>
    </c:title>
    <c:autoTitleDeleted val="0"/>
    <c:plotArea>
      <c:layout/>
      <c:barChart>
        <c:barDir val="col"/>
        <c:grouping val="stacked"/>
        <c:varyColors val="0"/>
        <c:ser>
          <c:idx val="0"/>
          <c:order val="0"/>
          <c:tx>
            <c:strRef>
              <c:f>Hoja8!$B$1</c:f>
              <c:strCache>
                <c:ptCount val="1"/>
                <c:pt idx="0">
                  <c:v>frecuencia absoluta</c:v>
                </c:pt>
              </c:strCache>
            </c:strRef>
          </c:tx>
          <c:invertIfNegative val="0"/>
          <c:cat>
            <c:strRef>
              <c:f>Hoja8!$A$2:$A$7</c:f>
              <c:strCache>
                <c:ptCount val="6"/>
                <c:pt idx="0">
                  <c:v>Padres</c:v>
                </c:pt>
                <c:pt idx="1">
                  <c:v>Abuelos</c:v>
                </c:pt>
                <c:pt idx="2">
                  <c:v>Hermanos</c:v>
                </c:pt>
                <c:pt idx="3">
                  <c:v>Tios</c:v>
                </c:pt>
                <c:pt idx="4">
                  <c:v>Padrastros</c:v>
                </c:pt>
                <c:pt idx="5">
                  <c:v>Otros</c:v>
                </c:pt>
              </c:strCache>
            </c:strRef>
          </c:cat>
          <c:val>
            <c:numRef>
              <c:f>Hoja8!$B$2:$B$7</c:f>
              <c:numCache>
                <c:formatCode>General</c:formatCode>
                <c:ptCount val="6"/>
                <c:pt idx="0">
                  <c:v>23</c:v>
                </c:pt>
                <c:pt idx="1">
                  <c:v>5</c:v>
                </c:pt>
                <c:pt idx="2">
                  <c:v>1</c:v>
                </c:pt>
                <c:pt idx="3">
                  <c:v>1</c:v>
                </c:pt>
                <c:pt idx="4">
                  <c:v>0</c:v>
                </c:pt>
                <c:pt idx="5">
                  <c:v>0</c:v>
                </c:pt>
              </c:numCache>
            </c:numRef>
          </c:val>
        </c:ser>
        <c:dLbls>
          <c:showLegendKey val="0"/>
          <c:showVal val="0"/>
          <c:showCatName val="0"/>
          <c:showSerName val="0"/>
          <c:showPercent val="0"/>
          <c:showBubbleSize val="0"/>
        </c:dLbls>
        <c:gapWidth val="150"/>
        <c:overlap val="100"/>
        <c:axId val="53828224"/>
        <c:axId val="53847168"/>
      </c:barChart>
      <c:catAx>
        <c:axId val="53828224"/>
        <c:scaling>
          <c:orientation val="minMax"/>
        </c:scaling>
        <c:delete val="0"/>
        <c:axPos val="b"/>
        <c:majorTickMark val="out"/>
        <c:minorTickMark val="none"/>
        <c:tickLblPos val="nextTo"/>
        <c:txPr>
          <a:bodyPr/>
          <a:lstStyle/>
          <a:p>
            <a:pPr>
              <a:defRPr sz="1400" b="1"/>
            </a:pPr>
            <a:endParaRPr lang="es-AR"/>
          </a:p>
        </c:txPr>
        <c:crossAx val="53847168"/>
        <c:crosses val="autoZero"/>
        <c:auto val="1"/>
        <c:lblAlgn val="ctr"/>
        <c:lblOffset val="100"/>
        <c:noMultiLvlLbl val="0"/>
      </c:catAx>
      <c:valAx>
        <c:axId val="53847168"/>
        <c:scaling>
          <c:orientation val="minMax"/>
        </c:scaling>
        <c:delete val="0"/>
        <c:axPos val="l"/>
        <c:majorGridlines/>
        <c:numFmt formatCode="General" sourceLinked="1"/>
        <c:majorTickMark val="out"/>
        <c:minorTickMark val="none"/>
        <c:tickLblPos val="nextTo"/>
        <c:crossAx val="53828224"/>
        <c:crosses val="autoZero"/>
        <c:crossBetween val="between"/>
      </c:valAx>
      <c:spPr>
        <a:solidFill>
          <a:srgbClr val="4BACC6">
            <a:lumMod val="40000"/>
            <a:lumOff val="60000"/>
          </a:srgbClr>
        </a:solidFill>
      </c:spPr>
    </c:plotArea>
    <c:plotVisOnly val="1"/>
    <c:dispBlanksAs val="gap"/>
    <c:showDLblsOverMax val="0"/>
  </c:chart>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s-A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pieChart>
        <c:varyColors val="1"/>
        <c:dLbls>
          <c:showLegendKey val="0"/>
          <c:showVal val="0"/>
          <c:showCatName val="1"/>
          <c:showSerName val="0"/>
          <c:showPercent val="1"/>
          <c:showBubbleSize val="0"/>
          <c:showLeaderLines val="1"/>
        </c:dLbls>
        <c:firstSliceAng val="0"/>
      </c:pieChart>
    </c:plotArea>
    <c:plotVisOnly val="1"/>
    <c:dispBlanksAs val="zero"/>
    <c:showDLblsOverMax val="0"/>
  </c:chart>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s-A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5565356598891331"/>
          <c:y val="2.6880001962790129E-2"/>
          <c:w val="0.78329978810316492"/>
          <c:h val="0.86420080244792163"/>
        </c:manualLayout>
      </c:layout>
      <c:barChart>
        <c:barDir val="col"/>
        <c:grouping val="clustered"/>
        <c:varyColors val="0"/>
        <c:ser>
          <c:idx val="0"/>
          <c:order val="0"/>
          <c:tx>
            <c:strRef>
              <c:f>Hoja5!$D$2</c:f>
              <c:strCache>
                <c:ptCount val="1"/>
                <c:pt idx="0">
                  <c:v>padre</c:v>
                </c:pt>
              </c:strCache>
            </c:strRef>
          </c:tx>
          <c:invertIfNegative val="0"/>
          <c:cat>
            <c:strRef>
              <c:f>Hoja5!$E$1:$F$1</c:f>
              <c:strCache>
                <c:ptCount val="2"/>
                <c:pt idx="0">
                  <c:v>si</c:v>
                </c:pt>
                <c:pt idx="1">
                  <c:v>no</c:v>
                </c:pt>
              </c:strCache>
            </c:strRef>
          </c:cat>
          <c:val>
            <c:numRef>
              <c:f>Hoja5!$E$2:$F$2</c:f>
              <c:numCache>
                <c:formatCode>General</c:formatCode>
                <c:ptCount val="2"/>
                <c:pt idx="0">
                  <c:v>22</c:v>
                </c:pt>
                <c:pt idx="1">
                  <c:v>3</c:v>
                </c:pt>
              </c:numCache>
            </c:numRef>
          </c:val>
        </c:ser>
        <c:ser>
          <c:idx val="1"/>
          <c:order val="1"/>
          <c:tx>
            <c:strRef>
              <c:f>Hoja5!$D$3</c:f>
              <c:strCache>
                <c:ptCount val="1"/>
                <c:pt idx="0">
                  <c:v>madre</c:v>
                </c:pt>
              </c:strCache>
            </c:strRef>
          </c:tx>
          <c:invertIfNegative val="0"/>
          <c:cat>
            <c:strRef>
              <c:f>Hoja5!$E$1:$F$1</c:f>
              <c:strCache>
                <c:ptCount val="2"/>
                <c:pt idx="0">
                  <c:v>si</c:v>
                </c:pt>
                <c:pt idx="1">
                  <c:v>no</c:v>
                </c:pt>
              </c:strCache>
            </c:strRef>
          </c:cat>
          <c:val>
            <c:numRef>
              <c:f>Hoja5!$E$3:$F$3</c:f>
              <c:numCache>
                <c:formatCode>General</c:formatCode>
                <c:ptCount val="2"/>
                <c:pt idx="0">
                  <c:v>17</c:v>
                </c:pt>
                <c:pt idx="1">
                  <c:v>12</c:v>
                </c:pt>
              </c:numCache>
            </c:numRef>
          </c:val>
        </c:ser>
        <c:dLbls>
          <c:showLegendKey val="0"/>
          <c:showVal val="0"/>
          <c:showCatName val="0"/>
          <c:showSerName val="0"/>
          <c:showPercent val="0"/>
          <c:showBubbleSize val="0"/>
        </c:dLbls>
        <c:gapWidth val="150"/>
        <c:axId val="54035584"/>
        <c:axId val="54037120"/>
      </c:barChart>
      <c:catAx>
        <c:axId val="54035584"/>
        <c:scaling>
          <c:orientation val="minMax"/>
        </c:scaling>
        <c:delete val="0"/>
        <c:axPos val="b"/>
        <c:majorTickMark val="out"/>
        <c:minorTickMark val="none"/>
        <c:tickLblPos val="nextTo"/>
        <c:crossAx val="54037120"/>
        <c:crosses val="autoZero"/>
        <c:auto val="1"/>
        <c:lblAlgn val="ctr"/>
        <c:lblOffset val="100"/>
        <c:noMultiLvlLbl val="0"/>
      </c:catAx>
      <c:valAx>
        <c:axId val="54037120"/>
        <c:scaling>
          <c:orientation val="minMax"/>
        </c:scaling>
        <c:delete val="0"/>
        <c:axPos val="l"/>
        <c:majorGridlines/>
        <c:numFmt formatCode="General" sourceLinked="1"/>
        <c:majorTickMark val="out"/>
        <c:minorTickMark val="none"/>
        <c:tickLblPos val="nextTo"/>
        <c:crossAx val="54035584"/>
        <c:crosses val="autoZero"/>
        <c:crossBetween val="between"/>
      </c:valAx>
      <c:spPr>
        <a:solidFill>
          <a:srgbClr val="4BACC6">
            <a:lumMod val="40000"/>
            <a:lumOff val="60000"/>
          </a:srgbClr>
        </a:solidFill>
      </c:spPr>
    </c:plotArea>
    <c:legend>
      <c:legendPos val="r"/>
      <c:legendEntry>
        <c:idx val="0"/>
        <c:txPr>
          <a:bodyPr/>
          <a:lstStyle/>
          <a:p>
            <a:pPr>
              <a:defRPr sz="1400"/>
            </a:pPr>
            <a:endParaRPr lang="es-AR"/>
          </a:p>
        </c:txPr>
      </c:legendEntry>
      <c:legendEntry>
        <c:idx val="1"/>
        <c:txPr>
          <a:bodyPr/>
          <a:lstStyle/>
          <a:p>
            <a:pPr>
              <a:defRPr sz="1400"/>
            </a:pPr>
            <a:endParaRPr lang="es-AR"/>
          </a:p>
        </c:txPr>
      </c:legendEntry>
      <c:layout>
        <c:manualLayout>
          <c:xMode val="edge"/>
          <c:yMode val="edge"/>
          <c:x val="0.76835727381158636"/>
          <c:y val="7.5528573249215053E-2"/>
          <c:w val="0.17059619995206296"/>
          <c:h val="0.24306770467368954"/>
        </c:manualLayout>
      </c:layout>
      <c:overlay val="0"/>
    </c:legend>
    <c:plotVisOnly val="1"/>
    <c:dispBlanksAs val="gap"/>
    <c:showDLblsOverMax val="0"/>
  </c:chart>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s-A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Lbls>
            <c:dLbl>
              <c:idx val="0"/>
              <c:layout>
                <c:manualLayout>
                  <c:x val="-0.13892185796737649"/>
                  <c:y val="0.19124763047161428"/>
                </c:manualLayout>
              </c:layout>
              <c:tx>
                <c:rich>
                  <a:bodyPr/>
                  <a:lstStyle/>
                  <a:p>
                    <a:r>
                      <a:rPr lang="en-US" sz="1200" dirty="0" err="1">
                        <a:latin typeface="Arial" pitchFamily="34" charset="0"/>
                        <a:cs typeface="Arial" pitchFamily="34" charset="0"/>
                      </a:rPr>
                      <a:t>hacinamiento</a:t>
                    </a:r>
                    <a:r>
                      <a:rPr lang="en-US" sz="1200" dirty="0">
                        <a:latin typeface="Arial" pitchFamily="34" charset="0"/>
                        <a:cs typeface="Arial" pitchFamily="34" charset="0"/>
                      </a:rPr>
                      <a:t>
21%</a:t>
                    </a:r>
                    <a:endParaRPr lang="en-US" sz="1600" dirty="0">
                      <a:latin typeface="Arial" pitchFamily="34" charset="0"/>
                      <a:cs typeface="Arial" pitchFamily="34" charset="0"/>
                    </a:endParaRPr>
                  </a:p>
                </c:rich>
              </c:tx>
              <c:showLegendKey val="0"/>
              <c:showVal val="0"/>
              <c:showCatName val="1"/>
              <c:showSerName val="0"/>
              <c:showPercent val="1"/>
              <c:showBubbleSize val="0"/>
            </c:dLbl>
            <c:dLbl>
              <c:idx val="1"/>
              <c:layout>
                <c:manualLayout>
                  <c:x val="0.20786840516070271"/>
                  <c:y val="-0.23029646011554272"/>
                </c:manualLayout>
              </c:layout>
              <c:tx>
                <c:rich>
                  <a:bodyPr/>
                  <a:lstStyle/>
                  <a:p>
                    <a:r>
                      <a:rPr lang="en-US" sz="1200" dirty="0">
                        <a:latin typeface="Arial" pitchFamily="34" charset="0"/>
                        <a:cs typeface="Arial" pitchFamily="34" charset="0"/>
                      </a:rPr>
                      <a:t>total </a:t>
                    </a:r>
                    <a:r>
                      <a:rPr lang="en-US" sz="1200" dirty="0" err="1" smtClean="0">
                        <a:latin typeface="Arial" pitchFamily="34" charset="0"/>
                        <a:cs typeface="Arial" pitchFamily="34" charset="0"/>
                      </a:rPr>
                      <a:t>encuestados</a:t>
                    </a:r>
                    <a:r>
                      <a:rPr lang="en-US" sz="1200" dirty="0">
                        <a:latin typeface="Arial" pitchFamily="34" charset="0"/>
                        <a:cs typeface="Arial" pitchFamily="34" charset="0"/>
                      </a:rPr>
                      <a:t>
79%</a:t>
                    </a:r>
                    <a:endParaRPr lang="en-US" sz="1600" dirty="0">
                      <a:latin typeface="Arial" pitchFamily="34" charset="0"/>
                      <a:cs typeface="Arial" pitchFamily="34" charset="0"/>
                    </a:endParaRPr>
                  </a:p>
                </c:rich>
              </c:tx>
              <c:showLegendKey val="0"/>
              <c:showVal val="0"/>
              <c:showCatName val="1"/>
              <c:showSerName val="0"/>
              <c:showPercent val="1"/>
              <c:showBubbleSize val="0"/>
            </c:dLbl>
            <c:txPr>
              <a:bodyPr/>
              <a:lstStyle/>
              <a:p>
                <a:pPr>
                  <a:defRPr sz="1200"/>
                </a:pPr>
                <a:endParaRPr lang="es-AR"/>
              </a:p>
            </c:txPr>
            <c:showLegendKey val="0"/>
            <c:showVal val="0"/>
            <c:showCatName val="1"/>
            <c:showSerName val="0"/>
            <c:showPercent val="1"/>
            <c:showBubbleSize val="0"/>
            <c:showLeaderLines val="1"/>
          </c:dLbls>
          <c:cat>
            <c:strRef>
              <c:f>Hoja9!$D$1:$E$1</c:f>
              <c:strCache>
                <c:ptCount val="2"/>
                <c:pt idx="0">
                  <c:v>hacinamiento</c:v>
                </c:pt>
                <c:pt idx="1">
                  <c:v>total enc</c:v>
                </c:pt>
              </c:strCache>
            </c:strRef>
          </c:cat>
          <c:val>
            <c:numRef>
              <c:f>Hoja9!$D$2:$E$2</c:f>
              <c:numCache>
                <c:formatCode>General</c:formatCode>
                <c:ptCount val="2"/>
                <c:pt idx="0">
                  <c:v>8</c:v>
                </c:pt>
                <c:pt idx="1">
                  <c:v>30</c:v>
                </c:pt>
              </c:numCache>
            </c:numRef>
          </c:val>
        </c:ser>
        <c:dLbls>
          <c:showLegendKey val="0"/>
          <c:showVal val="0"/>
          <c:showCatName val="1"/>
          <c:showSerName val="0"/>
          <c:showPercent val="1"/>
          <c:showBubbleSize val="0"/>
          <c:showLeaderLines val="1"/>
        </c:dLbls>
        <c:firstSliceAng val="0"/>
      </c:pieChart>
    </c:plotArea>
    <c:plotVisOnly val="1"/>
    <c:dispBlanksAs val="zero"/>
    <c:showDLblsOverMax val="0"/>
  </c:chart>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s-A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clustered"/>
        <c:varyColors val="0"/>
        <c:ser>
          <c:idx val="0"/>
          <c:order val="0"/>
          <c:tx>
            <c:strRef>
              <c:f>Hoja7!$B$1</c:f>
              <c:strCache>
                <c:ptCount val="1"/>
                <c:pt idx="0">
                  <c:v>padres</c:v>
                </c:pt>
              </c:strCache>
            </c:strRef>
          </c:tx>
          <c:invertIfNegative val="0"/>
          <c:cat>
            <c:strRef>
              <c:f>Hoja7!$A$2:$A$7</c:f>
              <c:strCache>
                <c:ptCount val="6"/>
                <c:pt idx="0">
                  <c:v>pri. Inc.</c:v>
                </c:pt>
                <c:pt idx="1">
                  <c:v>pri. Com.</c:v>
                </c:pt>
                <c:pt idx="2">
                  <c:v>sec. Inc.</c:v>
                </c:pt>
                <c:pt idx="3">
                  <c:v>sec. Com</c:v>
                </c:pt>
                <c:pt idx="4">
                  <c:v>ter. Inc.</c:v>
                </c:pt>
                <c:pt idx="5">
                  <c:v>ter. com.</c:v>
                </c:pt>
              </c:strCache>
            </c:strRef>
          </c:cat>
          <c:val>
            <c:numRef>
              <c:f>Hoja7!$B$2:$B$7</c:f>
              <c:numCache>
                <c:formatCode>General</c:formatCode>
                <c:ptCount val="6"/>
                <c:pt idx="0">
                  <c:v>5</c:v>
                </c:pt>
                <c:pt idx="1">
                  <c:v>4</c:v>
                </c:pt>
                <c:pt idx="2">
                  <c:v>12</c:v>
                </c:pt>
                <c:pt idx="3">
                  <c:v>3</c:v>
                </c:pt>
                <c:pt idx="4">
                  <c:v>3</c:v>
                </c:pt>
                <c:pt idx="5">
                  <c:v>0</c:v>
                </c:pt>
              </c:numCache>
            </c:numRef>
          </c:val>
        </c:ser>
        <c:ser>
          <c:idx val="1"/>
          <c:order val="1"/>
          <c:tx>
            <c:strRef>
              <c:f>Hoja7!$C$1</c:f>
              <c:strCache>
                <c:ptCount val="1"/>
                <c:pt idx="0">
                  <c:v>Madres</c:v>
                </c:pt>
              </c:strCache>
            </c:strRef>
          </c:tx>
          <c:invertIfNegative val="0"/>
          <c:cat>
            <c:strRef>
              <c:f>Hoja7!$A$2:$A$7</c:f>
              <c:strCache>
                <c:ptCount val="6"/>
                <c:pt idx="0">
                  <c:v>pri. Inc.</c:v>
                </c:pt>
                <c:pt idx="1">
                  <c:v>pri. Com.</c:v>
                </c:pt>
                <c:pt idx="2">
                  <c:v>sec. Inc.</c:v>
                </c:pt>
                <c:pt idx="3">
                  <c:v>sec. Com</c:v>
                </c:pt>
                <c:pt idx="4">
                  <c:v>ter. Inc.</c:v>
                </c:pt>
                <c:pt idx="5">
                  <c:v>ter. com.</c:v>
                </c:pt>
              </c:strCache>
            </c:strRef>
          </c:cat>
          <c:val>
            <c:numRef>
              <c:f>Hoja7!$C$2:$C$7</c:f>
              <c:numCache>
                <c:formatCode>General</c:formatCode>
                <c:ptCount val="6"/>
                <c:pt idx="0">
                  <c:v>3</c:v>
                </c:pt>
                <c:pt idx="1">
                  <c:v>8</c:v>
                </c:pt>
                <c:pt idx="2">
                  <c:v>12</c:v>
                </c:pt>
                <c:pt idx="3">
                  <c:v>5</c:v>
                </c:pt>
                <c:pt idx="4">
                  <c:v>2</c:v>
                </c:pt>
                <c:pt idx="5">
                  <c:v>0</c:v>
                </c:pt>
              </c:numCache>
            </c:numRef>
          </c:val>
        </c:ser>
        <c:dLbls>
          <c:showLegendKey val="0"/>
          <c:showVal val="0"/>
          <c:showCatName val="0"/>
          <c:showSerName val="0"/>
          <c:showPercent val="0"/>
          <c:showBubbleSize val="0"/>
        </c:dLbls>
        <c:gapWidth val="150"/>
        <c:axId val="54820224"/>
        <c:axId val="54822016"/>
      </c:barChart>
      <c:catAx>
        <c:axId val="54820224"/>
        <c:scaling>
          <c:orientation val="minMax"/>
        </c:scaling>
        <c:delete val="0"/>
        <c:axPos val="b"/>
        <c:majorTickMark val="out"/>
        <c:minorTickMark val="none"/>
        <c:tickLblPos val="nextTo"/>
        <c:crossAx val="54822016"/>
        <c:crosses val="autoZero"/>
        <c:auto val="1"/>
        <c:lblAlgn val="ctr"/>
        <c:lblOffset val="100"/>
        <c:noMultiLvlLbl val="0"/>
      </c:catAx>
      <c:valAx>
        <c:axId val="54822016"/>
        <c:scaling>
          <c:orientation val="minMax"/>
        </c:scaling>
        <c:delete val="0"/>
        <c:axPos val="l"/>
        <c:majorGridlines/>
        <c:numFmt formatCode="General" sourceLinked="1"/>
        <c:majorTickMark val="out"/>
        <c:minorTickMark val="none"/>
        <c:tickLblPos val="nextTo"/>
        <c:crossAx val="54820224"/>
        <c:crosses val="autoZero"/>
        <c:crossBetween val="between"/>
      </c:valAx>
    </c:plotArea>
    <c:legend>
      <c:legendPos val="r"/>
      <c:layout/>
      <c:overlay val="0"/>
    </c:legend>
    <c:plotVisOnly val="1"/>
    <c:dispBlanksAs val="gap"/>
    <c:showDLblsOverMax val="0"/>
  </c:chart>
  <c:txPr>
    <a:bodyPr/>
    <a:lstStyle/>
    <a:p>
      <a:pPr>
        <a:defRPr sz="1400"/>
      </a:pPr>
      <a:endParaRPr lang="es-AR"/>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s-A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31586774032849291"/>
          <c:y val="9.2530098626750171E-2"/>
          <c:w val="0.44616838794584107"/>
          <c:h val="0.80630089220929291"/>
        </c:manualLayout>
      </c:layout>
      <c:pieChart>
        <c:varyColors val="1"/>
        <c:ser>
          <c:idx val="0"/>
          <c:order val="0"/>
          <c:tx>
            <c:strRef>
              <c:f>Hoja6!$C$1</c:f>
              <c:strCache>
                <c:ptCount val="1"/>
                <c:pt idx="0">
                  <c:v>resultados</c:v>
                </c:pt>
              </c:strCache>
            </c:strRef>
          </c:tx>
          <c:dLbls>
            <c:txPr>
              <a:bodyPr/>
              <a:lstStyle/>
              <a:p>
                <a:pPr>
                  <a:defRPr sz="1600"/>
                </a:pPr>
                <a:endParaRPr lang="es-AR"/>
              </a:p>
            </c:txPr>
            <c:showLegendKey val="0"/>
            <c:showVal val="0"/>
            <c:showCatName val="1"/>
            <c:showSerName val="0"/>
            <c:showPercent val="1"/>
            <c:showBubbleSize val="0"/>
            <c:showLeaderLines val="1"/>
          </c:dLbls>
          <c:cat>
            <c:strRef>
              <c:f>Hoja6!$B$2:$B$7</c:f>
              <c:strCache>
                <c:ptCount val="6"/>
                <c:pt idx="0">
                  <c:v>0 en 5</c:v>
                </c:pt>
                <c:pt idx="1">
                  <c:v>1 en 5</c:v>
                </c:pt>
                <c:pt idx="2">
                  <c:v>2 en 5</c:v>
                </c:pt>
                <c:pt idx="3">
                  <c:v>3 en 5</c:v>
                </c:pt>
                <c:pt idx="4">
                  <c:v>4 en 5</c:v>
                </c:pt>
                <c:pt idx="5">
                  <c:v>5 en 5 </c:v>
                </c:pt>
              </c:strCache>
            </c:strRef>
          </c:cat>
          <c:val>
            <c:numRef>
              <c:f>Hoja6!$C$2:$C$7</c:f>
              <c:numCache>
                <c:formatCode>General</c:formatCode>
                <c:ptCount val="6"/>
                <c:pt idx="0">
                  <c:v>6</c:v>
                </c:pt>
                <c:pt idx="1">
                  <c:v>5</c:v>
                </c:pt>
                <c:pt idx="2">
                  <c:v>10</c:v>
                </c:pt>
                <c:pt idx="3">
                  <c:v>4</c:v>
                </c:pt>
                <c:pt idx="4">
                  <c:v>4</c:v>
                </c:pt>
                <c:pt idx="5">
                  <c:v>1</c:v>
                </c:pt>
              </c:numCache>
            </c:numRef>
          </c:val>
        </c:ser>
        <c:dLbls>
          <c:showLegendKey val="0"/>
          <c:showVal val="0"/>
          <c:showCatName val="1"/>
          <c:showSerName val="0"/>
          <c:showPercent val="1"/>
          <c:showBubbleSize val="0"/>
          <c:showLeaderLines val="1"/>
        </c:dLbls>
        <c:firstSliceAng val="0"/>
      </c:pieChart>
    </c:plotArea>
    <c:plotVisOnly val="1"/>
    <c:dispBlanksAs val="zero"/>
    <c:showDLblsOverMax val="0"/>
  </c:chart>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s-A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6.3516301219056465E-2"/>
          <c:y val="2.5486433017463183E-2"/>
          <c:w val="0.8274509902940077"/>
          <c:h val="0.71701219897188739"/>
        </c:manualLayout>
      </c:layout>
      <c:barChart>
        <c:barDir val="col"/>
        <c:grouping val="clustered"/>
        <c:varyColors val="0"/>
        <c:ser>
          <c:idx val="0"/>
          <c:order val="0"/>
          <c:tx>
            <c:strRef>
              <c:f>Hoja11!$B$1</c:f>
              <c:strCache>
                <c:ptCount val="1"/>
                <c:pt idx="0">
                  <c:v>masc.</c:v>
                </c:pt>
              </c:strCache>
            </c:strRef>
          </c:tx>
          <c:invertIfNegative val="0"/>
          <c:cat>
            <c:strRef>
              <c:f>Hoja11!$A$2:$A$6</c:f>
              <c:strCache>
                <c:ptCount val="5"/>
                <c:pt idx="0">
                  <c:v>0 a 1</c:v>
                </c:pt>
                <c:pt idx="1">
                  <c:v> 2a 4</c:v>
                </c:pt>
                <c:pt idx="2">
                  <c:v>5 a  7</c:v>
                </c:pt>
                <c:pt idx="3">
                  <c:v>8 a 11</c:v>
                </c:pt>
                <c:pt idx="4">
                  <c:v>mas de 11</c:v>
                </c:pt>
              </c:strCache>
            </c:strRef>
          </c:cat>
          <c:val>
            <c:numRef>
              <c:f>Hoja11!$B$2:$B$6</c:f>
              <c:numCache>
                <c:formatCode>General</c:formatCode>
                <c:ptCount val="5"/>
                <c:pt idx="0">
                  <c:v>2</c:v>
                </c:pt>
                <c:pt idx="1">
                  <c:v>1</c:v>
                </c:pt>
                <c:pt idx="2">
                  <c:v>0</c:v>
                </c:pt>
                <c:pt idx="3">
                  <c:v>1</c:v>
                </c:pt>
                <c:pt idx="4">
                  <c:v>1</c:v>
                </c:pt>
              </c:numCache>
            </c:numRef>
          </c:val>
        </c:ser>
        <c:ser>
          <c:idx val="1"/>
          <c:order val="1"/>
          <c:tx>
            <c:strRef>
              <c:f>Hoja11!$C$1</c:f>
              <c:strCache>
                <c:ptCount val="1"/>
                <c:pt idx="0">
                  <c:v>fem</c:v>
                </c:pt>
              </c:strCache>
            </c:strRef>
          </c:tx>
          <c:invertIfNegative val="0"/>
          <c:cat>
            <c:strRef>
              <c:f>Hoja11!$A$2:$A$6</c:f>
              <c:strCache>
                <c:ptCount val="5"/>
                <c:pt idx="0">
                  <c:v>0 a 1</c:v>
                </c:pt>
                <c:pt idx="1">
                  <c:v> 2a 4</c:v>
                </c:pt>
                <c:pt idx="2">
                  <c:v>5 a  7</c:v>
                </c:pt>
                <c:pt idx="3">
                  <c:v>8 a 11</c:v>
                </c:pt>
                <c:pt idx="4">
                  <c:v>mas de 11</c:v>
                </c:pt>
              </c:strCache>
            </c:strRef>
          </c:cat>
          <c:val>
            <c:numRef>
              <c:f>Hoja11!$C$2:$C$6</c:f>
              <c:numCache>
                <c:formatCode>General</c:formatCode>
                <c:ptCount val="5"/>
                <c:pt idx="0">
                  <c:v>2</c:v>
                </c:pt>
                <c:pt idx="1">
                  <c:v>5</c:v>
                </c:pt>
                <c:pt idx="2">
                  <c:v>2</c:v>
                </c:pt>
                <c:pt idx="3">
                  <c:v>0</c:v>
                </c:pt>
                <c:pt idx="4">
                  <c:v>0</c:v>
                </c:pt>
              </c:numCache>
            </c:numRef>
          </c:val>
        </c:ser>
        <c:dLbls>
          <c:showLegendKey val="0"/>
          <c:showVal val="0"/>
          <c:showCatName val="0"/>
          <c:showSerName val="0"/>
          <c:showPercent val="0"/>
          <c:showBubbleSize val="0"/>
        </c:dLbls>
        <c:gapWidth val="150"/>
        <c:axId val="125704064"/>
        <c:axId val="125706240"/>
      </c:barChart>
      <c:catAx>
        <c:axId val="125704064"/>
        <c:scaling>
          <c:orientation val="minMax"/>
        </c:scaling>
        <c:delete val="0"/>
        <c:axPos val="b"/>
        <c:majorTickMark val="out"/>
        <c:minorTickMark val="none"/>
        <c:tickLblPos val="nextTo"/>
        <c:txPr>
          <a:bodyPr/>
          <a:lstStyle/>
          <a:p>
            <a:pPr>
              <a:defRPr sz="1400"/>
            </a:pPr>
            <a:endParaRPr lang="es-AR"/>
          </a:p>
        </c:txPr>
        <c:crossAx val="125706240"/>
        <c:crosses val="autoZero"/>
        <c:auto val="1"/>
        <c:lblAlgn val="ctr"/>
        <c:lblOffset val="100"/>
        <c:noMultiLvlLbl val="0"/>
      </c:catAx>
      <c:valAx>
        <c:axId val="125706240"/>
        <c:scaling>
          <c:orientation val="minMax"/>
        </c:scaling>
        <c:delete val="0"/>
        <c:axPos val="l"/>
        <c:majorGridlines/>
        <c:numFmt formatCode="General" sourceLinked="1"/>
        <c:majorTickMark val="out"/>
        <c:minorTickMark val="none"/>
        <c:tickLblPos val="nextTo"/>
        <c:crossAx val="125704064"/>
        <c:crosses val="autoZero"/>
        <c:crossBetween val="between"/>
      </c:valAx>
    </c:plotArea>
    <c:legend>
      <c:legendPos val="r"/>
      <c:layout>
        <c:manualLayout>
          <c:xMode val="edge"/>
          <c:yMode val="edge"/>
          <c:x val="0.76544953610818844"/>
          <c:y val="0.26228480140168475"/>
          <c:w val="0.21725931967155165"/>
          <c:h val="0.19143664795298251"/>
        </c:manualLayout>
      </c:layout>
      <c:overlay val="0"/>
      <c:txPr>
        <a:bodyPr/>
        <a:lstStyle/>
        <a:p>
          <a:pPr>
            <a:defRPr sz="1400"/>
          </a:pPr>
          <a:endParaRPr lang="es-AR"/>
        </a:p>
      </c:txPr>
    </c:legend>
    <c:plotVisOnly val="1"/>
    <c:dispBlanksAs val="gap"/>
    <c:showDLblsOverMax val="0"/>
  </c:chart>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AR" dirty="0"/>
          </a:p>
        </p:txBody>
      </p:sp>
      <p:sp>
        <p:nvSpPr>
          <p:cNvPr id="3" name="2 Marcador de fecha"/>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BFC3DD2-723A-4428-A0BE-F7C97D9150D8}" type="datetimeFigureOut">
              <a:rPr lang="es-AR" smtClean="0"/>
              <a:t>08/08/2016</a:t>
            </a:fld>
            <a:endParaRPr lang="es-AR" dirty="0"/>
          </a:p>
        </p:txBody>
      </p:sp>
      <p:sp>
        <p:nvSpPr>
          <p:cNvPr id="4" name="3 Marcador de pie de página"/>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AR" dirty="0"/>
          </a:p>
        </p:txBody>
      </p:sp>
      <p:sp>
        <p:nvSpPr>
          <p:cNvPr id="5" name="4 Marcador de número de diapositiva"/>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FB9212C-AD44-4E31-B074-A4FDF1D4EC83}" type="slidenum">
              <a:rPr lang="es-AR" smtClean="0"/>
              <a:t>‹Nº›</a:t>
            </a:fld>
            <a:endParaRPr lang="es-AR" dirty="0"/>
          </a:p>
        </p:txBody>
      </p:sp>
    </p:spTree>
    <p:extLst>
      <p:ext uri="{BB962C8B-B14F-4D97-AF65-F5344CB8AC3E}">
        <p14:creationId xmlns:p14="http://schemas.microsoft.com/office/powerpoint/2010/main" val="27703395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AR" dirty="0"/>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0DEFE1-8411-4175-80A6-D25FFD364DBF}" type="datetimeFigureOut">
              <a:rPr lang="es-AR" smtClean="0"/>
              <a:t>08/08/2016</a:t>
            </a:fld>
            <a:endParaRPr lang="es-AR" dirty="0"/>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AR" dirty="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AR" dirty="0"/>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3B1FBEB-B607-47C6-98B1-CCF28DEC2136}" type="slidenum">
              <a:rPr lang="es-AR" smtClean="0"/>
              <a:t>‹Nº›</a:t>
            </a:fld>
            <a:endParaRPr lang="es-AR" dirty="0"/>
          </a:p>
        </p:txBody>
      </p:sp>
    </p:spTree>
    <p:extLst>
      <p:ext uri="{BB962C8B-B14F-4D97-AF65-F5344CB8AC3E}">
        <p14:creationId xmlns:p14="http://schemas.microsoft.com/office/powerpoint/2010/main" val="6555870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AR" dirty="0"/>
          </a:p>
        </p:txBody>
      </p:sp>
      <p:sp>
        <p:nvSpPr>
          <p:cNvPr id="4" name="3 Marcador de número de diapositiva"/>
          <p:cNvSpPr>
            <a:spLocks noGrp="1"/>
          </p:cNvSpPr>
          <p:nvPr>
            <p:ph type="sldNum" sz="quarter" idx="10"/>
          </p:nvPr>
        </p:nvSpPr>
        <p:spPr/>
        <p:txBody>
          <a:bodyPr/>
          <a:lstStyle/>
          <a:p>
            <a:fld id="{E3B1FBEB-B607-47C6-98B1-CCF28DEC2136}" type="slidenum">
              <a:rPr lang="es-AR" smtClean="0"/>
              <a:t>5</a:t>
            </a:fld>
            <a:endParaRPr lang="es-A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dirty="0"/>
          </a:p>
        </p:txBody>
      </p:sp>
      <p:sp>
        <p:nvSpPr>
          <p:cNvPr id="4" name="3 Marcador de número de diapositiva"/>
          <p:cNvSpPr>
            <a:spLocks noGrp="1"/>
          </p:cNvSpPr>
          <p:nvPr>
            <p:ph type="sldNum" sz="quarter" idx="10"/>
          </p:nvPr>
        </p:nvSpPr>
        <p:spPr/>
        <p:txBody>
          <a:bodyPr/>
          <a:lstStyle/>
          <a:p>
            <a:fld id="{E3B1FBEB-B607-47C6-98B1-CCF28DEC2136}" type="slidenum">
              <a:rPr lang="es-AR" smtClean="0"/>
              <a:t>6</a:t>
            </a:fld>
            <a:endParaRPr lang="es-AR" dirty="0"/>
          </a:p>
        </p:txBody>
      </p:sp>
    </p:spTree>
    <p:extLst>
      <p:ext uri="{BB962C8B-B14F-4D97-AF65-F5344CB8AC3E}">
        <p14:creationId xmlns:p14="http://schemas.microsoft.com/office/powerpoint/2010/main" val="36020623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AR"/>
          </a:p>
        </p:txBody>
      </p:sp>
      <p:sp>
        <p:nvSpPr>
          <p:cNvPr id="4" name="3 Marcador de fecha"/>
          <p:cNvSpPr>
            <a:spLocks noGrp="1"/>
          </p:cNvSpPr>
          <p:nvPr>
            <p:ph type="dt" sz="half" idx="10"/>
          </p:nvPr>
        </p:nvSpPr>
        <p:spPr/>
        <p:txBody>
          <a:bodyPr/>
          <a:lstStyle/>
          <a:p>
            <a:fld id="{CFE28499-9160-4DC2-8FE6-39ABC3C97971}" type="datetimeFigureOut">
              <a:rPr lang="es-AR" smtClean="0"/>
              <a:t>08/08/2016</a:t>
            </a:fld>
            <a:endParaRPr lang="es-AR" dirty="0"/>
          </a:p>
        </p:txBody>
      </p:sp>
      <p:sp>
        <p:nvSpPr>
          <p:cNvPr id="5" name="4 Marcador de pie de página"/>
          <p:cNvSpPr>
            <a:spLocks noGrp="1"/>
          </p:cNvSpPr>
          <p:nvPr>
            <p:ph type="ftr" sz="quarter" idx="11"/>
          </p:nvPr>
        </p:nvSpPr>
        <p:spPr/>
        <p:txBody>
          <a:bodyPr/>
          <a:lstStyle/>
          <a:p>
            <a:endParaRPr lang="es-AR" dirty="0"/>
          </a:p>
        </p:txBody>
      </p:sp>
      <p:sp>
        <p:nvSpPr>
          <p:cNvPr id="6" name="5 Marcador de número de diapositiva"/>
          <p:cNvSpPr>
            <a:spLocks noGrp="1"/>
          </p:cNvSpPr>
          <p:nvPr>
            <p:ph type="sldNum" sz="quarter" idx="12"/>
          </p:nvPr>
        </p:nvSpPr>
        <p:spPr/>
        <p:txBody>
          <a:bodyPr/>
          <a:lstStyle/>
          <a:p>
            <a:fld id="{DBBF8F58-A92A-40A2-B8A0-E1EC637842A5}" type="slidenum">
              <a:rPr lang="es-AR" smtClean="0"/>
              <a:t>‹Nº›</a:t>
            </a:fld>
            <a:endParaRPr lang="es-A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CFE28499-9160-4DC2-8FE6-39ABC3C97971}" type="datetimeFigureOut">
              <a:rPr lang="es-AR" smtClean="0"/>
              <a:t>08/08/2016</a:t>
            </a:fld>
            <a:endParaRPr lang="es-AR" dirty="0"/>
          </a:p>
        </p:txBody>
      </p:sp>
      <p:sp>
        <p:nvSpPr>
          <p:cNvPr id="5" name="4 Marcador de pie de página"/>
          <p:cNvSpPr>
            <a:spLocks noGrp="1"/>
          </p:cNvSpPr>
          <p:nvPr>
            <p:ph type="ftr" sz="quarter" idx="11"/>
          </p:nvPr>
        </p:nvSpPr>
        <p:spPr/>
        <p:txBody>
          <a:bodyPr/>
          <a:lstStyle/>
          <a:p>
            <a:endParaRPr lang="es-AR" dirty="0"/>
          </a:p>
        </p:txBody>
      </p:sp>
      <p:sp>
        <p:nvSpPr>
          <p:cNvPr id="6" name="5 Marcador de número de diapositiva"/>
          <p:cNvSpPr>
            <a:spLocks noGrp="1"/>
          </p:cNvSpPr>
          <p:nvPr>
            <p:ph type="sldNum" sz="quarter" idx="12"/>
          </p:nvPr>
        </p:nvSpPr>
        <p:spPr/>
        <p:txBody>
          <a:bodyPr/>
          <a:lstStyle/>
          <a:p>
            <a:fld id="{DBBF8F58-A92A-40A2-B8A0-E1EC637842A5}" type="slidenum">
              <a:rPr lang="es-AR" smtClean="0"/>
              <a:t>‹Nº›</a:t>
            </a:fld>
            <a:endParaRPr lang="es-A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CFE28499-9160-4DC2-8FE6-39ABC3C97971}" type="datetimeFigureOut">
              <a:rPr lang="es-AR" smtClean="0"/>
              <a:t>08/08/2016</a:t>
            </a:fld>
            <a:endParaRPr lang="es-AR" dirty="0"/>
          </a:p>
        </p:txBody>
      </p:sp>
      <p:sp>
        <p:nvSpPr>
          <p:cNvPr id="5" name="4 Marcador de pie de página"/>
          <p:cNvSpPr>
            <a:spLocks noGrp="1"/>
          </p:cNvSpPr>
          <p:nvPr>
            <p:ph type="ftr" sz="quarter" idx="11"/>
          </p:nvPr>
        </p:nvSpPr>
        <p:spPr/>
        <p:txBody>
          <a:bodyPr/>
          <a:lstStyle/>
          <a:p>
            <a:endParaRPr lang="es-AR" dirty="0"/>
          </a:p>
        </p:txBody>
      </p:sp>
      <p:sp>
        <p:nvSpPr>
          <p:cNvPr id="6" name="5 Marcador de número de diapositiva"/>
          <p:cNvSpPr>
            <a:spLocks noGrp="1"/>
          </p:cNvSpPr>
          <p:nvPr>
            <p:ph type="sldNum" sz="quarter" idx="12"/>
          </p:nvPr>
        </p:nvSpPr>
        <p:spPr/>
        <p:txBody>
          <a:bodyPr/>
          <a:lstStyle/>
          <a:p>
            <a:fld id="{DBBF8F58-A92A-40A2-B8A0-E1EC637842A5}" type="slidenum">
              <a:rPr lang="es-AR" smtClean="0"/>
              <a:t>‹Nº›</a:t>
            </a:fld>
            <a:endParaRPr lang="es-A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CFE28499-9160-4DC2-8FE6-39ABC3C97971}" type="datetimeFigureOut">
              <a:rPr lang="es-AR" smtClean="0"/>
              <a:t>08/08/2016</a:t>
            </a:fld>
            <a:endParaRPr lang="es-AR" dirty="0"/>
          </a:p>
        </p:txBody>
      </p:sp>
      <p:sp>
        <p:nvSpPr>
          <p:cNvPr id="5" name="4 Marcador de pie de página"/>
          <p:cNvSpPr>
            <a:spLocks noGrp="1"/>
          </p:cNvSpPr>
          <p:nvPr>
            <p:ph type="ftr" sz="quarter" idx="11"/>
          </p:nvPr>
        </p:nvSpPr>
        <p:spPr/>
        <p:txBody>
          <a:bodyPr/>
          <a:lstStyle/>
          <a:p>
            <a:endParaRPr lang="es-AR" dirty="0"/>
          </a:p>
        </p:txBody>
      </p:sp>
      <p:sp>
        <p:nvSpPr>
          <p:cNvPr id="6" name="5 Marcador de número de diapositiva"/>
          <p:cNvSpPr>
            <a:spLocks noGrp="1"/>
          </p:cNvSpPr>
          <p:nvPr>
            <p:ph type="sldNum" sz="quarter" idx="12"/>
          </p:nvPr>
        </p:nvSpPr>
        <p:spPr/>
        <p:txBody>
          <a:bodyPr/>
          <a:lstStyle/>
          <a:p>
            <a:fld id="{DBBF8F58-A92A-40A2-B8A0-E1EC637842A5}" type="slidenum">
              <a:rPr lang="es-AR" smtClean="0"/>
              <a:t>‹Nº›</a:t>
            </a:fld>
            <a:endParaRPr lang="es-A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CFE28499-9160-4DC2-8FE6-39ABC3C97971}" type="datetimeFigureOut">
              <a:rPr lang="es-AR" smtClean="0"/>
              <a:t>08/08/2016</a:t>
            </a:fld>
            <a:endParaRPr lang="es-AR" dirty="0"/>
          </a:p>
        </p:txBody>
      </p:sp>
      <p:sp>
        <p:nvSpPr>
          <p:cNvPr id="5" name="4 Marcador de pie de página"/>
          <p:cNvSpPr>
            <a:spLocks noGrp="1"/>
          </p:cNvSpPr>
          <p:nvPr>
            <p:ph type="ftr" sz="quarter" idx="11"/>
          </p:nvPr>
        </p:nvSpPr>
        <p:spPr/>
        <p:txBody>
          <a:bodyPr/>
          <a:lstStyle/>
          <a:p>
            <a:endParaRPr lang="es-AR" dirty="0"/>
          </a:p>
        </p:txBody>
      </p:sp>
      <p:sp>
        <p:nvSpPr>
          <p:cNvPr id="6" name="5 Marcador de número de diapositiva"/>
          <p:cNvSpPr>
            <a:spLocks noGrp="1"/>
          </p:cNvSpPr>
          <p:nvPr>
            <p:ph type="sldNum" sz="quarter" idx="12"/>
          </p:nvPr>
        </p:nvSpPr>
        <p:spPr/>
        <p:txBody>
          <a:bodyPr/>
          <a:lstStyle/>
          <a:p>
            <a:fld id="{DBBF8F58-A92A-40A2-B8A0-E1EC637842A5}" type="slidenum">
              <a:rPr lang="es-AR" smtClean="0"/>
              <a:t>‹Nº›</a:t>
            </a:fld>
            <a:endParaRPr lang="es-A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4 Marcador de fecha"/>
          <p:cNvSpPr>
            <a:spLocks noGrp="1"/>
          </p:cNvSpPr>
          <p:nvPr>
            <p:ph type="dt" sz="half" idx="10"/>
          </p:nvPr>
        </p:nvSpPr>
        <p:spPr/>
        <p:txBody>
          <a:bodyPr/>
          <a:lstStyle/>
          <a:p>
            <a:fld id="{CFE28499-9160-4DC2-8FE6-39ABC3C97971}" type="datetimeFigureOut">
              <a:rPr lang="es-AR" smtClean="0"/>
              <a:t>08/08/2016</a:t>
            </a:fld>
            <a:endParaRPr lang="es-AR" dirty="0"/>
          </a:p>
        </p:txBody>
      </p:sp>
      <p:sp>
        <p:nvSpPr>
          <p:cNvPr id="6" name="5 Marcador de pie de página"/>
          <p:cNvSpPr>
            <a:spLocks noGrp="1"/>
          </p:cNvSpPr>
          <p:nvPr>
            <p:ph type="ftr" sz="quarter" idx="11"/>
          </p:nvPr>
        </p:nvSpPr>
        <p:spPr/>
        <p:txBody>
          <a:bodyPr/>
          <a:lstStyle/>
          <a:p>
            <a:endParaRPr lang="es-AR" dirty="0"/>
          </a:p>
        </p:txBody>
      </p:sp>
      <p:sp>
        <p:nvSpPr>
          <p:cNvPr id="7" name="6 Marcador de número de diapositiva"/>
          <p:cNvSpPr>
            <a:spLocks noGrp="1"/>
          </p:cNvSpPr>
          <p:nvPr>
            <p:ph type="sldNum" sz="quarter" idx="12"/>
          </p:nvPr>
        </p:nvSpPr>
        <p:spPr/>
        <p:txBody>
          <a:bodyPr/>
          <a:lstStyle/>
          <a:p>
            <a:fld id="{DBBF8F58-A92A-40A2-B8A0-E1EC637842A5}" type="slidenum">
              <a:rPr lang="es-AR" smtClean="0"/>
              <a:t>‹Nº›</a:t>
            </a:fld>
            <a:endParaRPr lang="es-A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7" name="6 Marcador de fecha"/>
          <p:cNvSpPr>
            <a:spLocks noGrp="1"/>
          </p:cNvSpPr>
          <p:nvPr>
            <p:ph type="dt" sz="half" idx="10"/>
          </p:nvPr>
        </p:nvSpPr>
        <p:spPr/>
        <p:txBody>
          <a:bodyPr/>
          <a:lstStyle/>
          <a:p>
            <a:fld id="{CFE28499-9160-4DC2-8FE6-39ABC3C97971}" type="datetimeFigureOut">
              <a:rPr lang="es-AR" smtClean="0"/>
              <a:t>08/08/2016</a:t>
            </a:fld>
            <a:endParaRPr lang="es-AR" dirty="0"/>
          </a:p>
        </p:txBody>
      </p:sp>
      <p:sp>
        <p:nvSpPr>
          <p:cNvPr id="8" name="7 Marcador de pie de página"/>
          <p:cNvSpPr>
            <a:spLocks noGrp="1"/>
          </p:cNvSpPr>
          <p:nvPr>
            <p:ph type="ftr" sz="quarter" idx="11"/>
          </p:nvPr>
        </p:nvSpPr>
        <p:spPr/>
        <p:txBody>
          <a:bodyPr/>
          <a:lstStyle/>
          <a:p>
            <a:endParaRPr lang="es-AR" dirty="0"/>
          </a:p>
        </p:txBody>
      </p:sp>
      <p:sp>
        <p:nvSpPr>
          <p:cNvPr id="9" name="8 Marcador de número de diapositiva"/>
          <p:cNvSpPr>
            <a:spLocks noGrp="1"/>
          </p:cNvSpPr>
          <p:nvPr>
            <p:ph type="sldNum" sz="quarter" idx="12"/>
          </p:nvPr>
        </p:nvSpPr>
        <p:spPr/>
        <p:txBody>
          <a:bodyPr/>
          <a:lstStyle/>
          <a:p>
            <a:fld id="{DBBF8F58-A92A-40A2-B8A0-E1EC637842A5}" type="slidenum">
              <a:rPr lang="es-AR" smtClean="0"/>
              <a:t>‹Nº›</a:t>
            </a:fld>
            <a:endParaRPr lang="es-A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fecha"/>
          <p:cNvSpPr>
            <a:spLocks noGrp="1"/>
          </p:cNvSpPr>
          <p:nvPr>
            <p:ph type="dt" sz="half" idx="10"/>
          </p:nvPr>
        </p:nvSpPr>
        <p:spPr/>
        <p:txBody>
          <a:bodyPr/>
          <a:lstStyle/>
          <a:p>
            <a:fld id="{CFE28499-9160-4DC2-8FE6-39ABC3C97971}" type="datetimeFigureOut">
              <a:rPr lang="es-AR" smtClean="0"/>
              <a:t>08/08/2016</a:t>
            </a:fld>
            <a:endParaRPr lang="es-AR" dirty="0"/>
          </a:p>
        </p:txBody>
      </p:sp>
      <p:sp>
        <p:nvSpPr>
          <p:cNvPr id="4" name="3 Marcador de pie de página"/>
          <p:cNvSpPr>
            <a:spLocks noGrp="1"/>
          </p:cNvSpPr>
          <p:nvPr>
            <p:ph type="ftr" sz="quarter" idx="11"/>
          </p:nvPr>
        </p:nvSpPr>
        <p:spPr/>
        <p:txBody>
          <a:bodyPr/>
          <a:lstStyle/>
          <a:p>
            <a:endParaRPr lang="es-AR" dirty="0"/>
          </a:p>
        </p:txBody>
      </p:sp>
      <p:sp>
        <p:nvSpPr>
          <p:cNvPr id="5" name="4 Marcador de número de diapositiva"/>
          <p:cNvSpPr>
            <a:spLocks noGrp="1"/>
          </p:cNvSpPr>
          <p:nvPr>
            <p:ph type="sldNum" sz="quarter" idx="12"/>
          </p:nvPr>
        </p:nvSpPr>
        <p:spPr/>
        <p:txBody>
          <a:bodyPr/>
          <a:lstStyle/>
          <a:p>
            <a:fld id="{DBBF8F58-A92A-40A2-B8A0-E1EC637842A5}" type="slidenum">
              <a:rPr lang="es-AR" smtClean="0"/>
              <a:t>‹Nº›</a:t>
            </a:fld>
            <a:endParaRPr lang="es-A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CFE28499-9160-4DC2-8FE6-39ABC3C97971}" type="datetimeFigureOut">
              <a:rPr lang="es-AR" smtClean="0"/>
              <a:t>08/08/2016</a:t>
            </a:fld>
            <a:endParaRPr lang="es-AR" dirty="0"/>
          </a:p>
        </p:txBody>
      </p:sp>
      <p:sp>
        <p:nvSpPr>
          <p:cNvPr id="3" name="2 Marcador de pie de página"/>
          <p:cNvSpPr>
            <a:spLocks noGrp="1"/>
          </p:cNvSpPr>
          <p:nvPr>
            <p:ph type="ftr" sz="quarter" idx="11"/>
          </p:nvPr>
        </p:nvSpPr>
        <p:spPr/>
        <p:txBody>
          <a:bodyPr/>
          <a:lstStyle/>
          <a:p>
            <a:endParaRPr lang="es-AR" dirty="0"/>
          </a:p>
        </p:txBody>
      </p:sp>
      <p:sp>
        <p:nvSpPr>
          <p:cNvPr id="4" name="3 Marcador de número de diapositiva"/>
          <p:cNvSpPr>
            <a:spLocks noGrp="1"/>
          </p:cNvSpPr>
          <p:nvPr>
            <p:ph type="sldNum" sz="quarter" idx="12"/>
          </p:nvPr>
        </p:nvSpPr>
        <p:spPr/>
        <p:txBody>
          <a:bodyPr/>
          <a:lstStyle/>
          <a:p>
            <a:fld id="{DBBF8F58-A92A-40A2-B8A0-E1EC637842A5}" type="slidenum">
              <a:rPr lang="es-AR" smtClean="0"/>
              <a:t>‹Nº›</a:t>
            </a:fld>
            <a:endParaRPr lang="es-A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FE28499-9160-4DC2-8FE6-39ABC3C97971}" type="datetimeFigureOut">
              <a:rPr lang="es-AR" smtClean="0"/>
              <a:t>08/08/2016</a:t>
            </a:fld>
            <a:endParaRPr lang="es-AR" dirty="0"/>
          </a:p>
        </p:txBody>
      </p:sp>
      <p:sp>
        <p:nvSpPr>
          <p:cNvPr id="6" name="5 Marcador de pie de página"/>
          <p:cNvSpPr>
            <a:spLocks noGrp="1"/>
          </p:cNvSpPr>
          <p:nvPr>
            <p:ph type="ftr" sz="quarter" idx="11"/>
          </p:nvPr>
        </p:nvSpPr>
        <p:spPr/>
        <p:txBody>
          <a:bodyPr/>
          <a:lstStyle/>
          <a:p>
            <a:endParaRPr lang="es-AR" dirty="0"/>
          </a:p>
        </p:txBody>
      </p:sp>
      <p:sp>
        <p:nvSpPr>
          <p:cNvPr id="7" name="6 Marcador de número de diapositiva"/>
          <p:cNvSpPr>
            <a:spLocks noGrp="1"/>
          </p:cNvSpPr>
          <p:nvPr>
            <p:ph type="sldNum" sz="quarter" idx="12"/>
          </p:nvPr>
        </p:nvSpPr>
        <p:spPr/>
        <p:txBody>
          <a:bodyPr/>
          <a:lstStyle/>
          <a:p>
            <a:fld id="{DBBF8F58-A92A-40A2-B8A0-E1EC637842A5}" type="slidenum">
              <a:rPr lang="es-AR" smtClean="0"/>
              <a:t>‹Nº›</a:t>
            </a:fld>
            <a:endParaRPr lang="es-A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FE28499-9160-4DC2-8FE6-39ABC3C97971}" type="datetimeFigureOut">
              <a:rPr lang="es-AR" smtClean="0"/>
              <a:t>08/08/2016</a:t>
            </a:fld>
            <a:endParaRPr lang="es-AR" dirty="0"/>
          </a:p>
        </p:txBody>
      </p:sp>
      <p:sp>
        <p:nvSpPr>
          <p:cNvPr id="6" name="5 Marcador de pie de página"/>
          <p:cNvSpPr>
            <a:spLocks noGrp="1"/>
          </p:cNvSpPr>
          <p:nvPr>
            <p:ph type="ftr" sz="quarter" idx="11"/>
          </p:nvPr>
        </p:nvSpPr>
        <p:spPr/>
        <p:txBody>
          <a:bodyPr/>
          <a:lstStyle/>
          <a:p>
            <a:endParaRPr lang="es-AR" dirty="0"/>
          </a:p>
        </p:txBody>
      </p:sp>
      <p:sp>
        <p:nvSpPr>
          <p:cNvPr id="7" name="6 Marcador de número de diapositiva"/>
          <p:cNvSpPr>
            <a:spLocks noGrp="1"/>
          </p:cNvSpPr>
          <p:nvPr>
            <p:ph type="sldNum" sz="quarter" idx="12"/>
          </p:nvPr>
        </p:nvSpPr>
        <p:spPr/>
        <p:txBody>
          <a:bodyPr/>
          <a:lstStyle/>
          <a:p>
            <a:fld id="{DBBF8F58-A92A-40A2-B8A0-E1EC637842A5}" type="slidenum">
              <a:rPr lang="es-AR" smtClean="0"/>
              <a:t>‹Nº›</a:t>
            </a:fld>
            <a:endParaRPr lang="es-A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E28499-9160-4DC2-8FE6-39ABC3C97971}" type="datetimeFigureOut">
              <a:rPr lang="es-AR" smtClean="0"/>
              <a:t>08/08/2016</a:t>
            </a:fld>
            <a:endParaRPr lang="es-AR"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BF8F58-A92A-40A2-B8A0-E1EC637842A5}" type="slidenum">
              <a:rPr lang="es-AR" smtClean="0"/>
              <a:t>‹Nº›</a:t>
            </a:fld>
            <a:endParaRPr lang="es-A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2.xml"/><Relationship Id="rId4" Type="http://schemas.openxmlformats.org/officeDocument/2006/relationships/chart" Target="../charts/char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11560" y="1772816"/>
            <a:ext cx="2590056" cy="864095"/>
          </a:xfrm>
        </p:spPr>
        <p:txBody>
          <a:bodyPr>
            <a:normAutofit/>
          </a:bodyPr>
          <a:lstStyle/>
          <a:p>
            <a:r>
              <a:rPr kumimoji="0" lang="es-ES"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Facultad de Ciencias Médicas </a:t>
            </a:r>
            <a:endParaRPr lang="es-AR" sz="1400" dirty="0"/>
          </a:p>
        </p:txBody>
      </p:sp>
      <p:sp>
        <p:nvSpPr>
          <p:cNvPr id="3" name="2 Subtítulo"/>
          <p:cNvSpPr>
            <a:spLocks noGrp="1"/>
          </p:cNvSpPr>
          <p:nvPr>
            <p:ph type="subTitle" idx="1"/>
          </p:nvPr>
        </p:nvSpPr>
        <p:spPr>
          <a:xfrm>
            <a:off x="5292080" y="1844824"/>
            <a:ext cx="3560440" cy="576064"/>
          </a:xfrm>
        </p:spPr>
        <p:txBody>
          <a:bodyPr>
            <a:normAutofit/>
          </a:bodyPr>
          <a:lstStyle/>
          <a:p>
            <a:pPr lvl="0" fontAlgn="base">
              <a:spcBef>
                <a:spcPct val="0"/>
              </a:spcBef>
              <a:spcAft>
                <a:spcPct val="0"/>
              </a:spcAft>
            </a:pPr>
            <a:r>
              <a:rPr kumimoji="0" lang="es-ES" sz="150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ESCUELA DE ENFERMERÍA                                             Ciclo de</a:t>
            </a:r>
            <a:r>
              <a:rPr kumimoji="0" lang="es-ES" sz="1500" i="0" u="none" strike="noStrike" cap="none" normalizeH="0" dirty="0" smtClean="0">
                <a:ln>
                  <a:noFill/>
                </a:ln>
                <a:solidFill>
                  <a:srgbClr val="000000"/>
                </a:solidFill>
                <a:effectLst/>
                <a:latin typeface="Arial" pitchFamily="34" charset="0"/>
                <a:ea typeface="Times New Roman" pitchFamily="18" charset="0"/>
                <a:cs typeface="Arial" pitchFamily="34" charset="0"/>
              </a:rPr>
              <a:t> </a:t>
            </a:r>
            <a:r>
              <a:rPr kumimoji="0" lang="es-ES" sz="150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Licenciatura en Enfermería</a:t>
            </a:r>
            <a:endParaRPr kumimoji="0" lang="es-ES" sz="150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endParaRPr lang="es-AR" dirty="0"/>
          </a:p>
        </p:txBody>
      </p:sp>
      <p:pic>
        <p:nvPicPr>
          <p:cNvPr id="1026" name="Imagen 11" descr="http://www.neuropsiquiatria.org.ar/espanol/images/logo_fac_cuyo_2.jpg"/>
          <p:cNvPicPr>
            <a:picLocks noChangeAspect="1" noChangeArrowheads="1"/>
          </p:cNvPicPr>
          <p:nvPr/>
        </p:nvPicPr>
        <p:blipFill>
          <a:blip r:embed="rId2" cstate="print"/>
          <a:srcRect/>
          <a:stretch>
            <a:fillRect/>
          </a:stretch>
        </p:blipFill>
        <p:spPr bwMode="auto">
          <a:xfrm>
            <a:off x="1259632" y="1340768"/>
            <a:ext cx="1419225" cy="523875"/>
          </a:xfrm>
          <a:prstGeom prst="rect">
            <a:avLst/>
          </a:prstGeom>
          <a:noFill/>
        </p:spPr>
      </p:pic>
      <p:pic>
        <p:nvPicPr>
          <p:cNvPr id="1025" name="Imagen 1" descr="http://noticias.universia.com.ar/ar/images/logos%20instituciones/l/lo/log/logo-uncuyo.jpg"/>
          <p:cNvPicPr>
            <a:picLocks noChangeAspect="1" noChangeArrowheads="1"/>
          </p:cNvPicPr>
          <p:nvPr/>
        </p:nvPicPr>
        <p:blipFill>
          <a:blip r:embed="rId3" cstate="print"/>
          <a:srcRect/>
          <a:stretch>
            <a:fillRect/>
          </a:stretch>
        </p:blipFill>
        <p:spPr bwMode="auto">
          <a:xfrm>
            <a:off x="6228184" y="620688"/>
            <a:ext cx="1704975" cy="1190625"/>
          </a:xfrm>
          <a:prstGeom prst="rect">
            <a:avLst/>
          </a:prstGeom>
          <a:noFill/>
        </p:spPr>
      </p:pic>
      <p:sp>
        <p:nvSpPr>
          <p:cNvPr id="1027"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endParaRPr kumimoji="0" lang="es-E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8" name="Rectangle 4"/>
          <p:cNvSpPr>
            <a:spLocks noChangeArrowheads="1"/>
          </p:cNvSpPr>
          <p:nvPr/>
        </p:nvSpPr>
        <p:spPr bwMode="auto">
          <a:xfrm>
            <a:off x="0" y="9810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endParaRPr kumimoji="0" lang="es-E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9" name="Rectangle 5"/>
          <p:cNvSpPr>
            <a:spLocks noChangeArrowheads="1"/>
          </p:cNvSpPr>
          <p:nvPr/>
        </p:nvSpPr>
        <p:spPr bwMode="auto">
          <a:xfrm>
            <a:off x="395536" y="2847051"/>
            <a:ext cx="828092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ES" sz="4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TRABAJO FINAL</a:t>
            </a:r>
            <a:endParaRPr kumimoji="0" lang="es-ES" sz="4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s-ES"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TEMA: INCIDENCIA DE NIÑOS QUEMADOS A CAUSA DE ACCIDENTES DOMÉSTICOS </a:t>
            </a:r>
            <a:endParaRPr kumimoji="0" lang="es-ES" sz="2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s-ES"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L="0" marR="0" lvl="0" indent="0" algn="ctr" defTabSz="914400" rtl="0" eaLnBrk="0" fontAlgn="base" latinLnBrk="0" hangingPunct="0">
              <a:lnSpc>
                <a:spcPct val="100000"/>
              </a:lnSpc>
              <a:spcBef>
                <a:spcPct val="0"/>
              </a:spcBef>
              <a:spcAft>
                <a:spcPct val="0"/>
              </a:spcAft>
              <a:buClrTx/>
              <a:buSzTx/>
              <a:buFontTx/>
              <a:buNone/>
              <a:tabLst/>
            </a:pPr>
            <a:r>
              <a:rPr lang="es-ES" sz="1400" dirty="0">
                <a:latin typeface="Arial" pitchFamily="34" charset="0"/>
                <a:ea typeface="Times New Roman" pitchFamily="18" charset="0"/>
                <a:cs typeface="Arial" pitchFamily="34" charset="0"/>
              </a:rPr>
              <a:t> </a:t>
            </a:r>
            <a:r>
              <a:rPr lang="es-ES" sz="1400" dirty="0" smtClean="0">
                <a:latin typeface="Arial" pitchFamily="34" charset="0"/>
                <a:ea typeface="Times New Roman" pitchFamily="18" charset="0"/>
                <a:cs typeface="Arial" pitchFamily="34" charset="0"/>
              </a:rPr>
              <a:t>                                                                                     </a:t>
            </a:r>
            <a:r>
              <a:rPr kumimoji="0" lang="es-ES"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Autores:  Becerra Laura</a:t>
            </a:r>
          </a:p>
          <a:p>
            <a:pPr marL="0" marR="0" lvl="0" indent="0" algn="ctr" defTabSz="914400" rtl="0" eaLnBrk="0" fontAlgn="base" latinLnBrk="0" hangingPunct="0">
              <a:lnSpc>
                <a:spcPct val="100000"/>
              </a:lnSpc>
              <a:spcBef>
                <a:spcPct val="0"/>
              </a:spcBef>
              <a:spcAft>
                <a:spcPct val="0"/>
              </a:spcAft>
              <a:buClrTx/>
              <a:buSzTx/>
              <a:buFontTx/>
              <a:buNone/>
              <a:tabLst/>
            </a:pPr>
            <a:r>
              <a:rPr kumimoji="0" lang="es-ES"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Miranda Antonio</a:t>
            </a:r>
          </a:p>
          <a:p>
            <a:pPr marL="0" marR="0" lvl="0" indent="0" algn="ctr" defTabSz="914400" rtl="0" eaLnBrk="0" fontAlgn="base" latinLnBrk="0" hangingPunct="0">
              <a:lnSpc>
                <a:spcPct val="100000"/>
              </a:lnSpc>
              <a:spcBef>
                <a:spcPct val="0"/>
              </a:spcBef>
              <a:spcAft>
                <a:spcPct val="0"/>
              </a:spcAft>
              <a:buClrTx/>
              <a:buSzTx/>
              <a:buFontTx/>
              <a:buNone/>
              <a:tabLst/>
            </a:pPr>
            <a:r>
              <a:rPr kumimoji="0" lang="es-ES"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Obando Fanny</a:t>
            </a:r>
          </a:p>
          <a:p>
            <a:pPr marL="0" marR="0" lvl="0" indent="0" algn="ctr" defTabSz="914400" rtl="0" eaLnBrk="0" fontAlgn="base" latinLnBrk="0" hangingPunct="0">
              <a:lnSpc>
                <a:spcPct val="100000"/>
              </a:lnSpc>
              <a:spcBef>
                <a:spcPct val="0"/>
              </a:spcBef>
              <a:spcAft>
                <a:spcPct val="0"/>
              </a:spcAft>
              <a:buClrTx/>
              <a:buSzTx/>
              <a:buFontTx/>
              <a:buNone/>
              <a:tabLst/>
            </a:pPr>
            <a:r>
              <a:rPr kumimoji="0" lang="es-ES"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s-ES"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Mendoza Agosto de 2016</a:t>
            </a:r>
            <a:endParaRPr kumimoji="0" lang="es-ES" sz="1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HACINAMIENTO ENCONTRADO</a:t>
            </a:r>
            <a:endParaRPr lang="es-AR" dirty="0"/>
          </a:p>
        </p:txBody>
      </p:sp>
      <p:sp>
        <p:nvSpPr>
          <p:cNvPr id="3" name="2 Marcador de contenido"/>
          <p:cNvSpPr>
            <a:spLocks noGrp="1"/>
          </p:cNvSpPr>
          <p:nvPr>
            <p:ph idx="1"/>
          </p:nvPr>
        </p:nvSpPr>
        <p:spPr>
          <a:xfrm>
            <a:off x="539552" y="1556792"/>
            <a:ext cx="8003232" cy="4968552"/>
          </a:xfrm>
        </p:spPr>
        <p:txBody>
          <a:bodyPr>
            <a:normAutofit/>
          </a:bodyPr>
          <a:lstStyle/>
          <a:p>
            <a:pPr algn="ctr">
              <a:buNone/>
            </a:pPr>
            <a:r>
              <a:rPr lang="es-AR" sz="1400" b="1" dirty="0">
                <a:latin typeface="Arial" pitchFamily="34" charset="0"/>
                <a:cs typeface="Arial" pitchFamily="34" charset="0"/>
              </a:rPr>
              <a:t>GRÁFICO N° 5:</a:t>
            </a:r>
            <a:r>
              <a:rPr lang="es-AR" sz="1400" dirty="0">
                <a:latin typeface="Arial" pitchFamily="34" charset="0"/>
                <a:cs typeface="Arial" pitchFamily="34" charset="0"/>
              </a:rPr>
              <a:t> </a:t>
            </a:r>
            <a:endParaRPr lang="es-AR" sz="1400" dirty="0" smtClean="0">
              <a:latin typeface="Arial" pitchFamily="34" charset="0"/>
              <a:cs typeface="Arial" pitchFamily="34" charset="0"/>
            </a:endParaRPr>
          </a:p>
          <a:p>
            <a:pPr>
              <a:buNone/>
            </a:pPr>
            <a:endParaRPr lang="es-AR" sz="1200" dirty="0">
              <a:latin typeface="Arial" pitchFamily="34" charset="0"/>
              <a:cs typeface="Arial" pitchFamily="34" charset="0"/>
            </a:endParaRPr>
          </a:p>
          <a:p>
            <a:pPr>
              <a:buNone/>
            </a:pPr>
            <a:endParaRPr lang="es-AR" sz="1200" dirty="0" smtClean="0">
              <a:latin typeface="Arial" pitchFamily="34" charset="0"/>
              <a:cs typeface="Arial" pitchFamily="34" charset="0"/>
            </a:endParaRPr>
          </a:p>
          <a:p>
            <a:pPr>
              <a:buNone/>
            </a:pPr>
            <a:endParaRPr lang="es-AR" sz="1200" dirty="0">
              <a:latin typeface="Arial" pitchFamily="34" charset="0"/>
              <a:cs typeface="Arial" pitchFamily="34" charset="0"/>
            </a:endParaRPr>
          </a:p>
          <a:p>
            <a:pPr>
              <a:buNone/>
            </a:pPr>
            <a:endParaRPr lang="es-AR" sz="1200" dirty="0" smtClean="0">
              <a:latin typeface="Arial" pitchFamily="34" charset="0"/>
              <a:cs typeface="Arial" pitchFamily="34" charset="0"/>
            </a:endParaRPr>
          </a:p>
          <a:p>
            <a:pPr>
              <a:buNone/>
            </a:pPr>
            <a:endParaRPr lang="es-AR" sz="1200" dirty="0">
              <a:latin typeface="Arial" pitchFamily="34" charset="0"/>
              <a:cs typeface="Arial" pitchFamily="34" charset="0"/>
            </a:endParaRPr>
          </a:p>
          <a:p>
            <a:pPr>
              <a:buNone/>
            </a:pPr>
            <a:endParaRPr lang="es-AR" sz="1200" dirty="0" smtClean="0">
              <a:latin typeface="Arial" pitchFamily="34" charset="0"/>
              <a:cs typeface="Arial" pitchFamily="34" charset="0"/>
            </a:endParaRPr>
          </a:p>
          <a:p>
            <a:pPr>
              <a:buNone/>
            </a:pPr>
            <a:endParaRPr lang="es-AR" sz="1200" dirty="0">
              <a:latin typeface="Arial" pitchFamily="34" charset="0"/>
              <a:cs typeface="Arial" pitchFamily="34" charset="0"/>
            </a:endParaRPr>
          </a:p>
          <a:p>
            <a:pPr>
              <a:buNone/>
            </a:pPr>
            <a:endParaRPr lang="es-AR" sz="1200" dirty="0" smtClean="0">
              <a:latin typeface="Arial" pitchFamily="34" charset="0"/>
              <a:cs typeface="Arial" pitchFamily="34" charset="0"/>
            </a:endParaRPr>
          </a:p>
          <a:p>
            <a:pPr>
              <a:buNone/>
            </a:pPr>
            <a:endParaRPr lang="es-AR" sz="1200" dirty="0">
              <a:latin typeface="Arial" pitchFamily="34" charset="0"/>
              <a:cs typeface="Arial" pitchFamily="34" charset="0"/>
            </a:endParaRPr>
          </a:p>
          <a:p>
            <a:pPr>
              <a:buNone/>
            </a:pPr>
            <a:endParaRPr lang="es-AR" sz="1200" dirty="0" smtClean="0">
              <a:latin typeface="Arial" pitchFamily="34" charset="0"/>
              <a:cs typeface="Arial" pitchFamily="34" charset="0"/>
            </a:endParaRPr>
          </a:p>
          <a:p>
            <a:pPr>
              <a:buNone/>
            </a:pPr>
            <a:endParaRPr lang="es-AR" sz="1200" dirty="0">
              <a:latin typeface="Arial" pitchFamily="34" charset="0"/>
              <a:cs typeface="Arial" pitchFamily="34" charset="0"/>
            </a:endParaRPr>
          </a:p>
          <a:p>
            <a:pPr>
              <a:buNone/>
            </a:pPr>
            <a:endParaRPr lang="es-AR" sz="1200" dirty="0">
              <a:latin typeface="Arial" pitchFamily="34" charset="0"/>
              <a:cs typeface="Arial" pitchFamily="34" charset="0"/>
            </a:endParaRPr>
          </a:p>
        </p:txBody>
      </p:sp>
      <p:graphicFrame>
        <p:nvGraphicFramePr>
          <p:cNvPr id="4" name="3 Gráfico"/>
          <p:cNvGraphicFramePr/>
          <p:nvPr>
            <p:extLst>
              <p:ext uri="{D42A27DB-BD31-4B8C-83A1-F6EECF244321}">
                <p14:modId xmlns:p14="http://schemas.microsoft.com/office/powerpoint/2010/main" val="4242589571"/>
              </p:ext>
            </p:extLst>
          </p:nvPr>
        </p:nvGraphicFramePr>
        <p:xfrm>
          <a:off x="3923928" y="2276872"/>
          <a:ext cx="5040560" cy="396044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4 Tabla"/>
          <p:cNvGraphicFramePr>
            <a:graphicFrameLocks noGrp="1"/>
          </p:cNvGraphicFramePr>
          <p:nvPr>
            <p:extLst>
              <p:ext uri="{D42A27DB-BD31-4B8C-83A1-F6EECF244321}">
                <p14:modId xmlns:p14="http://schemas.microsoft.com/office/powerpoint/2010/main" val="2971099188"/>
              </p:ext>
            </p:extLst>
          </p:nvPr>
        </p:nvGraphicFramePr>
        <p:xfrm>
          <a:off x="683568" y="2420888"/>
          <a:ext cx="3970040" cy="3312370"/>
        </p:xfrm>
        <a:graphic>
          <a:graphicData uri="http://schemas.openxmlformats.org/drawingml/2006/table">
            <a:tbl>
              <a:tblPr firstRow="1" firstCol="1" bandRow="1"/>
              <a:tblGrid>
                <a:gridCol w="1922580"/>
                <a:gridCol w="2047460"/>
              </a:tblGrid>
              <a:tr h="662474">
                <a:tc>
                  <a:txBody>
                    <a:bodyPr/>
                    <a:lstStyle/>
                    <a:p>
                      <a:pPr>
                        <a:lnSpc>
                          <a:spcPct val="115000"/>
                        </a:lnSpc>
                        <a:spcAft>
                          <a:spcPts val="0"/>
                        </a:spcAft>
                      </a:pPr>
                      <a:r>
                        <a:rPr lang="es-AR" sz="1200" b="1" dirty="0">
                          <a:solidFill>
                            <a:srgbClr val="000000"/>
                          </a:solidFill>
                          <a:effectLst/>
                          <a:latin typeface="Arial"/>
                          <a:ea typeface="Times New Roman"/>
                          <a:cs typeface="Times New Roman"/>
                        </a:rPr>
                        <a:t>Personas que habitan en el hogar</a:t>
                      </a:r>
                      <a:endParaRPr lang="es-AR" sz="1100" dirty="0">
                        <a:solidFill>
                          <a:srgbClr val="000000"/>
                        </a:solidFill>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a:lnSpc>
                          <a:spcPct val="115000"/>
                        </a:lnSpc>
                        <a:spcAft>
                          <a:spcPts val="0"/>
                        </a:spcAft>
                      </a:pPr>
                      <a:r>
                        <a:rPr lang="es-AR" sz="1200" b="1" dirty="0">
                          <a:solidFill>
                            <a:srgbClr val="000000"/>
                          </a:solidFill>
                          <a:effectLst/>
                          <a:latin typeface="Arial"/>
                          <a:ea typeface="Times New Roman"/>
                          <a:cs typeface="Times New Roman"/>
                        </a:rPr>
                        <a:t>Números de habitaciones</a:t>
                      </a:r>
                      <a:endParaRPr lang="es-AR" sz="1100" dirty="0">
                        <a:solidFill>
                          <a:srgbClr val="000000"/>
                        </a:solidFill>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331237">
                <a:tc>
                  <a:txBody>
                    <a:bodyPr/>
                    <a:lstStyle/>
                    <a:p>
                      <a:pPr algn="r">
                        <a:lnSpc>
                          <a:spcPct val="115000"/>
                        </a:lnSpc>
                        <a:spcAft>
                          <a:spcPts val="0"/>
                        </a:spcAft>
                      </a:pPr>
                      <a:r>
                        <a:rPr lang="es-AR" sz="1200">
                          <a:solidFill>
                            <a:srgbClr val="000000"/>
                          </a:solidFill>
                          <a:effectLst/>
                          <a:latin typeface="Arial"/>
                          <a:ea typeface="Times New Roman"/>
                          <a:cs typeface="Times New Roman"/>
                        </a:rPr>
                        <a:t>9</a:t>
                      </a:r>
                      <a:endParaRPr lang="es-AR" sz="1100">
                        <a:solidFill>
                          <a:srgbClr val="000000"/>
                        </a:solidFill>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algn="r">
                        <a:lnSpc>
                          <a:spcPct val="115000"/>
                        </a:lnSpc>
                        <a:spcAft>
                          <a:spcPts val="0"/>
                        </a:spcAft>
                      </a:pPr>
                      <a:r>
                        <a:rPr lang="es-AR" sz="1200">
                          <a:solidFill>
                            <a:srgbClr val="000000"/>
                          </a:solidFill>
                          <a:effectLst/>
                          <a:latin typeface="Arial"/>
                          <a:ea typeface="Times New Roman"/>
                          <a:cs typeface="Times New Roman"/>
                        </a:rPr>
                        <a:t>3</a:t>
                      </a:r>
                      <a:endParaRPr lang="es-AR" sz="1100">
                        <a:solidFill>
                          <a:srgbClr val="000000"/>
                        </a:solidFill>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331237">
                <a:tc>
                  <a:txBody>
                    <a:bodyPr/>
                    <a:lstStyle/>
                    <a:p>
                      <a:pPr algn="r">
                        <a:lnSpc>
                          <a:spcPct val="115000"/>
                        </a:lnSpc>
                        <a:spcAft>
                          <a:spcPts val="0"/>
                        </a:spcAft>
                      </a:pPr>
                      <a:r>
                        <a:rPr lang="es-AR" sz="1200">
                          <a:solidFill>
                            <a:srgbClr val="000000"/>
                          </a:solidFill>
                          <a:effectLst/>
                          <a:latin typeface="Arial"/>
                          <a:ea typeface="Times New Roman"/>
                          <a:cs typeface="Times New Roman"/>
                        </a:rPr>
                        <a:t>8</a:t>
                      </a:r>
                      <a:endParaRPr lang="es-AR" sz="1100">
                        <a:solidFill>
                          <a:srgbClr val="000000"/>
                        </a:solidFill>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algn="r">
                        <a:lnSpc>
                          <a:spcPct val="115000"/>
                        </a:lnSpc>
                        <a:spcAft>
                          <a:spcPts val="0"/>
                        </a:spcAft>
                      </a:pPr>
                      <a:r>
                        <a:rPr lang="es-AR" sz="1200">
                          <a:solidFill>
                            <a:srgbClr val="000000"/>
                          </a:solidFill>
                          <a:effectLst/>
                          <a:latin typeface="Arial"/>
                          <a:ea typeface="Times New Roman"/>
                          <a:cs typeface="Times New Roman"/>
                        </a:rPr>
                        <a:t>2</a:t>
                      </a:r>
                      <a:endParaRPr lang="es-AR" sz="1100">
                        <a:solidFill>
                          <a:srgbClr val="000000"/>
                        </a:solidFill>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331237">
                <a:tc>
                  <a:txBody>
                    <a:bodyPr/>
                    <a:lstStyle/>
                    <a:p>
                      <a:pPr algn="r">
                        <a:lnSpc>
                          <a:spcPct val="115000"/>
                        </a:lnSpc>
                        <a:spcAft>
                          <a:spcPts val="0"/>
                        </a:spcAft>
                      </a:pPr>
                      <a:r>
                        <a:rPr lang="es-AR" sz="1200">
                          <a:solidFill>
                            <a:srgbClr val="000000"/>
                          </a:solidFill>
                          <a:effectLst/>
                          <a:latin typeface="Arial"/>
                          <a:ea typeface="Times New Roman"/>
                          <a:cs typeface="Times New Roman"/>
                        </a:rPr>
                        <a:t>8</a:t>
                      </a:r>
                      <a:endParaRPr lang="es-AR" sz="1100">
                        <a:solidFill>
                          <a:srgbClr val="000000"/>
                        </a:solidFill>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algn="r">
                        <a:lnSpc>
                          <a:spcPct val="115000"/>
                        </a:lnSpc>
                        <a:spcAft>
                          <a:spcPts val="0"/>
                        </a:spcAft>
                      </a:pPr>
                      <a:r>
                        <a:rPr lang="es-AR" sz="1200">
                          <a:solidFill>
                            <a:srgbClr val="000000"/>
                          </a:solidFill>
                          <a:effectLst/>
                          <a:latin typeface="Arial"/>
                          <a:ea typeface="Times New Roman"/>
                          <a:cs typeface="Times New Roman"/>
                        </a:rPr>
                        <a:t>2</a:t>
                      </a:r>
                      <a:endParaRPr lang="es-AR" sz="1100">
                        <a:solidFill>
                          <a:srgbClr val="000000"/>
                        </a:solidFill>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331237">
                <a:tc>
                  <a:txBody>
                    <a:bodyPr/>
                    <a:lstStyle/>
                    <a:p>
                      <a:pPr algn="r">
                        <a:lnSpc>
                          <a:spcPct val="115000"/>
                        </a:lnSpc>
                        <a:spcAft>
                          <a:spcPts val="0"/>
                        </a:spcAft>
                      </a:pPr>
                      <a:r>
                        <a:rPr lang="es-AR" sz="1200" dirty="0">
                          <a:solidFill>
                            <a:srgbClr val="000000"/>
                          </a:solidFill>
                          <a:effectLst/>
                          <a:latin typeface="Arial"/>
                          <a:ea typeface="Times New Roman"/>
                          <a:cs typeface="Times New Roman"/>
                        </a:rPr>
                        <a:t>7</a:t>
                      </a:r>
                      <a:endParaRPr lang="es-AR" sz="1100" dirty="0">
                        <a:solidFill>
                          <a:srgbClr val="000000"/>
                        </a:solidFill>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algn="r">
                        <a:lnSpc>
                          <a:spcPct val="115000"/>
                        </a:lnSpc>
                        <a:spcAft>
                          <a:spcPts val="0"/>
                        </a:spcAft>
                      </a:pPr>
                      <a:r>
                        <a:rPr lang="es-AR" sz="1200">
                          <a:solidFill>
                            <a:srgbClr val="000000"/>
                          </a:solidFill>
                          <a:effectLst/>
                          <a:latin typeface="Arial"/>
                          <a:ea typeface="Times New Roman"/>
                          <a:cs typeface="Times New Roman"/>
                        </a:rPr>
                        <a:t>1</a:t>
                      </a:r>
                      <a:endParaRPr lang="es-AR" sz="1100">
                        <a:solidFill>
                          <a:srgbClr val="000000"/>
                        </a:solidFill>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331237">
                <a:tc>
                  <a:txBody>
                    <a:bodyPr/>
                    <a:lstStyle/>
                    <a:p>
                      <a:pPr algn="r">
                        <a:lnSpc>
                          <a:spcPct val="115000"/>
                        </a:lnSpc>
                        <a:spcAft>
                          <a:spcPts val="0"/>
                        </a:spcAft>
                      </a:pPr>
                      <a:r>
                        <a:rPr lang="es-AR" sz="1200">
                          <a:solidFill>
                            <a:srgbClr val="000000"/>
                          </a:solidFill>
                          <a:effectLst/>
                          <a:latin typeface="Arial"/>
                          <a:ea typeface="Times New Roman"/>
                          <a:cs typeface="Times New Roman"/>
                        </a:rPr>
                        <a:t>7</a:t>
                      </a:r>
                      <a:endParaRPr lang="es-AR" sz="1100">
                        <a:solidFill>
                          <a:srgbClr val="000000"/>
                        </a:solidFill>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algn="r">
                        <a:lnSpc>
                          <a:spcPct val="115000"/>
                        </a:lnSpc>
                        <a:spcAft>
                          <a:spcPts val="0"/>
                        </a:spcAft>
                      </a:pPr>
                      <a:r>
                        <a:rPr lang="es-AR" sz="1200">
                          <a:solidFill>
                            <a:srgbClr val="000000"/>
                          </a:solidFill>
                          <a:effectLst/>
                          <a:latin typeface="Arial"/>
                          <a:ea typeface="Times New Roman"/>
                          <a:cs typeface="Times New Roman"/>
                        </a:rPr>
                        <a:t>1</a:t>
                      </a:r>
                      <a:endParaRPr lang="es-AR" sz="1100">
                        <a:solidFill>
                          <a:srgbClr val="000000"/>
                        </a:solidFill>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331237">
                <a:tc>
                  <a:txBody>
                    <a:bodyPr/>
                    <a:lstStyle/>
                    <a:p>
                      <a:pPr algn="r">
                        <a:lnSpc>
                          <a:spcPct val="115000"/>
                        </a:lnSpc>
                        <a:spcAft>
                          <a:spcPts val="0"/>
                        </a:spcAft>
                      </a:pPr>
                      <a:r>
                        <a:rPr lang="es-AR" sz="1200">
                          <a:solidFill>
                            <a:srgbClr val="000000"/>
                          </a:solidFill>
                          <a:effectLst/>
                          <a:latin typeface="Arial"/>
                          <a:ea typeface="Times New Roman"/>
                          <a:cs typeface="Times New Roman"/>
                        </a:rPr>
                        <a:t>6</a:t>
                      </a:r>
                      <a:endParaRPr lang="es-AR" sz="1100">
                        <a:solidFill>
                          <a:srgbClr val="000000"/>
                        </a:solidFill>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algn="r">
                        <a:lnSpc>
                          <a:spcPct val="115000"/>
                        </a:lnSpc>
                        <a:spcAft>
                          <a:spcPts val="0"/>
                        </a:spcAft>
                      </a:pPr>
                      <a:r>
                        <a:rPr lang="es-AR" sz="1200">
                          <a:solidFill>
                            <a:srgbClr val="000000"/>
                          </a:solidFill>
                          <a:effectLst/>
                          <a:latin typeface="Arial"/>
                          <a:ea typeface="Times New Roman"/>
                          <a:cs typeface="Times New Roman"/>
                        </a:rPr>
                        <a:t>1</a:t>
                      </a:r>
                      <a:endParaRPr lang="es-AR" sz="1100">
                        <a:solidFill>
                          <a:srgbClr val="000000"/>
                        </a:solidFill>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331237">
                <a:tc>
                  <a:txBody>
                    <a:bodyPr/>
                    <a:lstStyle/>
                    <a:p>
                      <a:pPr algn="r">
                        <a:lnSpc>
                          <a:spcPct val="115000"/>
                        </a:lnSpc>
                        <a:spcAft>
                          <a:spcPts val="0"/>
                        </a:spcAft>
                      </a:pPr>
                      <a:r>
                        <a:rPr lang="es-AR" sz="1200">
                          <a:solidFill>
                            <a:srgbClr val="000000"/>
                          </a:solidFill>
                          <a:effectLst/>
                          <a:latin typeface="Arial"/>
                          <a:ea typeface="Times New Roman"/>
                          <a:cs typeface="Times New Roman"/>
                        </a:rPr>
                        <a:t>6</a:t>
                      </a:r>
                      <a:endParaRPr lang="es-AR" sz="1100">
                        <a:solidFill>
                          <a:srgbClr val="000000"/>
                        </a:solidFill>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algn="r">
                        <a:lnSpc>
                          <a:spcPct val="115000"/>
                        </a:lnSpc>
                        <a:spcAft>
                          <a:spcPts val="0"/>
                        </a:spcAft>
                      </a:pPr>
                      <a:r>
                        <a:rPr lang="es-AR" sz="1200">
                          <a:solidFill>
                            <a:srgbClr val="000000"/>
                          </a:solidFill>
                          <a:effectLst/>
                          <a:latin typeface="Arial"/>
                          <a:ea typeface="Times New Roman"/>
                          <a:cs typeface="Times New Roman"/>
                        </a:rPr>
                        <a:t>2</a:t>
                      </a:r>
                      <a:endParaRPr lang="es-AR" sz="1100">
                        <a:solidFill>
                          <a:srgbClr val="000000"/>
                        </a:solidFill>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331237">
                <a:tc>
                  <a:txBody>
                    <a:bodyPr/>
                    <a:lstStyle/>
                    <a:p>
                      <a:pPr algn="r">
                        <a:lnSpc>
                          <a:spcPct val="115000"/>
                        </a:lnSpc>
                        <a:spcAft>
                          <a:spcPts val="0"/>
                        </a:spcAft>
                      </a:pPr>
                      <a:r>
                        <a:rPr lang="es-AR" sz="1200">
                          <a:solidFill>
                            <a:srgbClr val="000000"/>
                          </a:solidFill>
                          <a:effectLst/>
                          <a:latin typeface="Arial"/>
                          <a:ea typeface="Times New Roman"/>
                          <a:cs typeface="Times New Roman"/>
                        </a:rPr>
                        <a:t>6</a:t>
                      </a:r>
                      <a:endParaRPr lang="es-AR" sz="1100">
                        <a:solidFill>
                          <a:srgbClr val="000000"/>
                        </a:solidFill>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algn="r">
                        <a:lnSpc>
                          <a:spcPct val="115000"/>
                        </a:lnSpc>
                        <a:spcAft>
                          <a:spcPts val="0"/>
                        </a:spcAft>
                      </a:pPr>
                      <a:r>
                        <a:rPr lang="es-AR" sz="1200" dirty="0">
                          <a:solidFill>
                            <a:srgbClr val="000000"/>
                          </a:solidFill>
                          <a:effectLst/>
                          <a:latin typeface="Arial"/>
                          <a:ea typeface="Times New Roman"/>
                          <a:cs typeface="Times New Roman"/>
                        </a:rPr>
                        <a:t>2</a:t>
                      </a:r>
                      <a:endParaRPr lang="es-AR" sz="1100" dirty="0">
                        <a:solidFill>
                          <a:srgbClr val="000000"/>
                        </a:solidFill>
                        <a:effectLst/>
                        <a:latin typeface="Calibri"/>
                        <a:ea typeface="Calibri"/>
                        <a:cs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AR" dirty="0" smtClean="0"/>
              <a:t>CONOCIMIENTO SOBRE PREVENCION DE QUEMADURAS</a:t>
            </a:r>
            <a:endParaRPr lang="es-AR" dirty="0"/>
          </a:p>
        </p:txBody>
      </p:sp>
      <p:sp>
        <p:nvSpPr>
          <p:cNvPr id="3" name="2 Marcador de contenido"/>
          <p:cNvSpPr>
            <a:spLocks noGrp="1"/>
          </p:cNvSpPr>
          <p:nvPr>
            <p:ph idx="1"/>
          </p:nvPr>
        </p:nvSpPr>
        <p:spPr>
          <a:xfrm>
            <a:off x="457200" y="764704"/>
            <a:ext cx="8229600" cy="5361459"/>
          </a:xfrm>
        </p:spPr>
        <p:txBody>
          <a:bodyPr>
            <a:normAutofit/>
          </a:bodyPr>
          <a:lstStyle/>
          <a:p>
            <a:pPr>
              <a:buNone/>
            </a:pPr>
            <a:r>
              <a:rPr lang="es-AR" sz="1200" b="1" dirty="0" smtClean="0"/>
              <a:t>                                                                                                                                                                </a:t>
            </a:r>
          </a:p>
          <a:p>
            <a:pPr>
              <a:buNone/>
            </a:pPr>
            <a:endParaRPr lang="es-AR" sz="1200" b="1" dirty="0"/>
          </a:p>
          <a:p>
            <a:pPr algn="ctr">
              <a:buNone/>
            </a:pPr>
            <a:r>
              <a:rPr lang="es-AR" sz="1200" b="1" dirty="0" smtClean="0"/>
              <a:t>                                                                                                  </a:t>
            </a:r>
            <a:endParaRPr lang="es-AR" sz="1200" dirty="0">
              <a:latin typeface="Arial" pitchFamily="34" charset="0"/>
              <a:cs typeface="Arial" pitchFamily="34" charset="0"/>
            </a:endParaRPr>
          </a:p>
        </p:txBody>
      </p:sp>
      <p:sp>
        <p:nvSpPr>
          <p:cNvPr id="7" name="Rectangle 1"/>
          <p:cNvSpPr>
            <a:spLocks noChangeArrowheads="1"/>
          </p:cNvSpPr>
          <p:nvPr/>
        </p:nvSpPr>
        <p:spPr bwMode="auto">
          <a:xfrm>
            <a:off x="971600" y="1590264"/>
            <a:ext cx="1475656"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AR" sz="1200" b="1" i="0" u="none" strike="noStrike" cap="none" normalizeH="0" baseline="0" dirty="0" smtClean="0">
                <a:ln>
                  <a:noFill/>
                </a:ln>
                <a:solidFill>
                  <a:schemeClr val="tx1"/>
                </a:solidFill>
                <a:effectLst/>
                <a:latin typeface="Arial" pitchFamily="34" charset="0"/>
                <a:ea typeface="Calibri" pitchFamily="34" charset="0"/>
                <a:cs typeface="Arial" pitchFamily="34" charset="0"/>
              </a:rPr>
              <a:t>GRÁFICO N° 6:</a:t>
            </a:r>
            <a:endParaRPr kumimoji="0" lang="es-AR"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8" name="7 Gráfico"/>
          <p:cNvGraphicFramePr/>
          <p:nvPr>
            <p:extLst>
              <p:ext uri="{D42A27DB-BD31-4B8C-83A1-F6EECF244321}">
                <p14:modId xmlns:p14="http://schemas.microsoft.com/office/powerpoint/2010/main" val="2913762855"/>
              </p:ext>
            </p:extLst>
          </p:nvPr>
        </p:nvGraphicFramePr>
        <p:xfrm>
          <a:off x="323528" y="2060848"/>
          <a:ext cx="4176464" cy="331236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8 Gráfico"/>
          <p:cNvGraphicFramePr/>
          <p:nvPr>
            <p:extLst>
              <p:ext uri="{D42A27DB-BD31-4B8C-83A1-F6EECF244321}">
                <p14:modId xmlns:p14="http://schemas.microsoft.com/office/powerpoint/2010/main" val="2357067185"/>
              </p:ext>
            </p:extLst>
          </p:nvPr>
        </p:nvGraphicFramePr>
        <p:xfrm>
          <a:off x="3364763" y="1728763"/>
          <a:ext cx="5796136" cy="4968553"/>
        </p:xfrm>
        <a:graphic>
          <a:graphicData uri="http://schemas.openxmlformats.org/drawingml/2006/chart">
            <c:chart xmlns:c="http://schemas.openxmlformats.org/drawingml/2006/chart" xmlns:r="http://schemas.openxmlformats.org/officeDocument/2006/relationships" r:id="rId3"/>
          </a:graphicData>
        </a:graphic>
      </p:graphicFrame>
      <p:sp>
        <p:nvSpPr>
          <p:cNvPr id="5" name="4 CuadroTexto"/>
          <p:cNvSpPr txBox="1"/>
          <p:nvPr/>
        </p:nvSpPr>
        <p:spPr>
          <a:xfrm>
            <a:off x="5796136" y="1590264"/>
            <a:ext cx="1440160" cy="276999"/>
          </a:xfrm>
          <a:prstGeom prst="rect">
            <a:avLst/>
          </a:prstGeom>
          <a:noFill/>
        </p:spPr>
        <p:txBody>
          <a:bodyPr wrap="square" rtlCol="0">
            <a:spAutoFit/>
          </a:bodyPr>
          <a:lstStyle/>
          <a:p>
            <a:r>
              <a:rPr lang="es-AR" sz="1200" b="1" dirty="0" smtClean="0">
                <a:latin typeface="Arial" pitchFamily="34" charset="0"/>
                <a:cs typeface="Arial" pitchFamily="34" charset="0"/>
              </a:rPr>
              <a:t>GRÁFICO N° 4</a:t>
            </a:r>
            <a:endParaRPr lang="es-AR" sz="1200" b="1" dirty="0">
              <a:latin typeface="Arial" pitchFamily="34" charset="0"/>
              <a:cs typeface="Arial" pitchFamily="34" charset="0"/>
            </a:endParaRPr>
          </a:p>
        </p:txBody>
      </p:sp>
      <p:sp>
        <p:nvSpPr>
          <p:cNvPr id="11" name="10 CuadroTexto"/>
          <p:cNvSpPr txBox="1"/>
          <p:nvPr/>
        </p:nvSpPr>
        <p:spPr>
          <a:xfrm>
            <a:off x="755576" y="5949280"/>
            <a:ext cx="7056784" cy="646331"/>
          </a:xfrm>
          <a:prstGeom prst="rect">
            <a:avLst/>
          </a:prstGeom>
          <a:noFill/>
        </p:spPr>
        <p:txBody>
          <a:bodyPr wrap="square" rtlCol="0">
            <a:spAutoFit/>
          </a:bodyPr>
          <a:lstStyle/>
          <a:p>
            <a:r>
              <a:rPr lang="es-AR" dirty="0" smtClean="0"/>
              <a:t>Solo 1 de 30 personas encuestadas supo responder correctamente a las 5 preguntas realizadas</a:t>
            </a:r>
            <a:endParaRPr lang="es-A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QUEMADURAS POR SEXO Y EDAD</a:t>
            </a:r>
            <a:endParaRPr lang="es-AR" dirty="0"/>
          </a:p>
        </p:txBody>
      </p:sp>
      <p:sp>
        <p:nvSpPr>
          <p:cNvPr id="3" name="2 Marcador de contenido"/>
          <p:cNvSpPr>
            <a:spLocks noGrp="1"/>
          </p:cNvSpPr>
          <p:nvPr>
            <p:ph idx="1"/>
          </p:nvPr>
        </p:nvSpPr>
        <p:spPr/>
        <p:txBody>
          <a:bodyPr>
            <a:normAutofit/>
          </a:bodyPr>
          <a:lstStyle/>
          <a:p>
            <a:pPr>
              <a:buNone/>
            </a:pPr>
            <a:r>
              <a:rPr lang="es-AR" sz="1400" b="1" dirty="0" smtClean="0"/>
              <a:t>                                      </a:t>
            </a:r>
            <a:r>
              <a:rPr lang="es-AR" sz="1200" b="1" dirty="0" smtClean="0"/>
              <a:t>                                                                                                                          </a:t>
            </a:r>
            <a:r>
              <a:rPr lang="es-AR" sz="1400" b="1" dirty="0" smtClean="0"/>
              <a:t>GRÁFICO </a:t>
            </a:r>
            <a:r>
              <a:rPr lang="es-AR" sz="1400" b="1" dirty="0"/>
              <a:t>N° 9:</a:t>
            </a:r>
            <a:endParaRPr lang="es-AR" sz="1400" dirty="0"/>
          </a:p>
          <a:p>
            <a:pPr>
              <a:buNone/>
            </a:pPr>
            <a:endParaRPr lang="es-AR" sz="1200" dirty="0">
              <a:latin typeface="Arial" pitchFamily="34" charset="0"/>
              <a:cs typeface="Arial" pitchFamily="34" charset="0"/>
            </a:endParaRPr>
          </a:p>
        </p:txBody>
      </p:sp>
      <p:graphicFrame>
        <p:nvGraphicFramePr>
          <p:cNvPr id="4" name="3 Gráfico"/>
          <p:cNvGraphicFramePr/>
          <p:nvPr>
            <p:extLst>
              <p:ext uri="{D42A27DB-BD31-4B8C-83A1-F6EECF244321}">
                <p14:modId xmlns:p14="http://schemas.microsoft.com/office/powerpoint/2010/main" val="1480838419"/>
              </p:ext>
            </p:extLst>
          </p:nvPr>
        </p:nvGraphicFramePr>
        <p:xfrm>
          <a:off x="5076056" y="2492896"/>
          <a:ext cx="3672408" cy="3040912"/>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1"/>
          <p:cNvSpPr>
            <a:spLocks noChangeArrowheads="1"/>
          </p:cNvSpPr>
          <p:nvPr/>
        </p:nvSpPr>
        <p:spPr bwMode="auto">
          <a:xfrm>
            <a:off x="539552" y="1628800"/>
            <a:ext cx="169168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AR" sz="1200" b="1" i="0" u="none" strike="noStrike" cap="none" normalizeH="0" baseline="0" dirty="0" smtClean="0">
                <a:ln>
                  <a:noFill/>
                </a:ln>
                <a:solidFill>
                  <a:schemeClr val="tx1"/>
                </a:solidFill>
                <a:effectLst/>
                <a:latin typeface="Arial" pitchFamily="34" charset="0"/>
                <a:ea typeface="Calibri" pitchFamily="34" charset="0"/>
                <a:cs typeface="Arial" pitchFamily="34" charset="0"/>
              </a:rPr>
              <a:t>GRÁFICO N° 8:</a:t>
            </a:r>
            <a:endParaRPr kumimoji="0" lang="es-AR"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8" name="7 Gráfico"/>
          <p:cNvGraphicFramePr/>
          <p:nvPr>
            <p:extLst>
              <p:ext uri="{D42A27DB-BD31-4B8C-83A1-F6EECF244321}">
                <p14:modId xmlns:p14="http://schemas.microsoft.com/office/powerpoint/2010/main" val="2831548316"/>
              </p:ext>
            </p:extLst>
          </p:nvPr>
        </p:nvGraphicFramePr>
        <p:xfrm>
          <a:off x="323528" y="2204864"/>
          <a:ext cx="4392488" cy="312597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171400"/>
            <a:ext cx="8229600" cy="1143000"/>
          </a:xfrm>
        </p:spPr>
        <p:txBody>
          <a:bodyPr>
            <a:normAutofit/>
          </a:bodyPr>
          <a:lstStyle/>
          <a:p>
            <a:r>
              <a:rPr lang="es-AR" sz="2800" b="1" dirty="0" smtClean="0">
                <a:latin typeface="Arial" pitchFamily="34" charset="0"/>
                <a:cs typeface="Arial" pitchFamily="34" charset="0"/>
              </a:rPr>
              <a:t>CONCLUSIÓN</a:t>
            </a:r>
            <a:endParaRPr lang="es-AR" sz="2800" b="1" dirty="0">
              <a:latin typeface="Arial" pitchFamily="34" charset="0"/>
              <a:cs typeface="Arial" pitchFamily="34" charset="0"/>
            </a:endParaRPr>
          </a:p>
        </p:txBody>
      </p:sp>
      <p:sp>
        <p:nvSpPr>
          <p:cNvPr id="6" name="5 Marcador de contenido"/>
          <p:cNvSpPr>
            <a:spLocks noGrp="1"/>
          </p:cNvSpPr>
          <p:nvPr>
            <p:ph idx="1"/>
          </p:nvPr>
        </p:nvSpPr>
        <p:spPr>
          <a:xfrm>
            <a:off x="457200" y="620688"/>
            <a:ext cx="8229600" cy="5544616"/>
          </a:xfrm>
          <a:solidFill>
            <a:schemeClr val="accent3">
              <a:lumMod val="60000"/>
              <a:lumOff val="40000"/>
            </a:schemeClr>
          </a:solidFill>
        </p:spPr>
        <p:txBody>
          <a:bodyPr>
            <a:normAutofit fontScale="32500" lnSpcReduction="20000"/>
          </a:bodyPr>
          <a:lstStyle/>
          <a:p>
            <a:pPr marL="0" indent="0" algn="just">
              <a:lnSpc>
                <a:spcPct val="150000"/>
              </a:lnSpc>
              <a:spcAft>
                <a:spcPts val="0"/>
              </a:spcAft>
              <a:buNone/>
            </a:pPr>
            <a:r>
              <a:rPr lang="es-AR" sz="3700" dirty="0" smtClean="0">
                <a:latin typeface="Arial" pitchFamily="34" charset="0"/>
                <a:ea typeface="Calibri"/>
                <a:cs typeface="Arial" pitchFamily="34" charset="0"/>
              </a:rPr>
              <a:t>Análisis </a:t>
            </a:r>
            <a:r>
              <a:rPr lang="es-AR" sz="3700" dirty="0">
                <a:latin typeface="Arial" pitchFamily="34" charset="0"/>
                <a:ea typeface="Calibri"/>
                <a:cs typeface="Arial" pitchFamily="34" charset="0"/>
              </a:rPr>
              <a:t>de los resultados obtenidos:</a:t>
            </a:r>
          </a:p>
          <a:p>
            <a:pPr marL="0" indent="0" algn="just">
              <a:lnSpc>
                <a:spcPct val="150000"/>
              </a:lnSpc>
              <a:spcAft>
                <a:spcPts val="0"/>
              </a:spcAft>
              <a:buNone/>
            </a:pPr>
            <a:r>
              <a:rPr lang="es-AR" sz="3700" dirty="0">
                <a:latin typeface="Arial" pitchFamily="34" charset="0"/>
                <a:ea typeface="Calibri"/>
                <a:cs typeface="Arial" pitchFamily="34" charset="0"/>
              </a:rPr>
              <a:t>En cuanto al sexo de los datos obtenidos dieron como resultado un 57%, son varones los más afectados con quemaduras por encima del promedio de las niñas.</a:t>
            </a:r>
          </a:p>
          <a:p>
            <a:pPr marL="0" indent="0" algn="just">
              <a:lnSpc>
                <a:spcPct val="150000"/>
              </a:lnSpc>
              <a:spcAft>
                <a:spcPts val="0"/>
              </a:spcAft>
              <a:buNone/>
            </a:pPr>
            <a:r>
              <a:rPr lang="es-AR" sz="3700" dirty="0">
                <a:latin typeface="Arial" pitchFamily="34" charset="0"/>
                <a:ea typeface="Calibri"/>
                <a:cs typeface="Arial" pitchFamily="34" charset="0"/>
              </a:rPr>
              <a:t>La relación de las edades en los porcentajes se ha obtenido en el análisis es que los más pequeños son los más afectados, los menores de 5 años los cuales </a:t>
            </a:r>
            <a:r>
              <a:rPr lang="es-AR" sz="3700" spc="-75" dirty="0">
                <a:latin typeface="Arial" pitchFamily="34" charset="0"/>
                <a:ea typeface="Calibri"/>
                <a:cs typeface="Arial" pitchFamily="34" charset="0"/>
              </a:rPr>
              <a:t>están </a:t>
            </a:r>
            <a:r>
              <a:rPr lang="es-AR" sz="3700" dirty="0">
                <a:latin typeface="Arial" pitchFamily="34" charset="0"/>
                <a:ea typeface="Calibri"/>
                <a:cs typeface="Arial" pitchFamily="34" charset="0"/>
              </a:rPr>
              <a:t>propensos, a sufrir accidentes por quemaduras. Esto se asocia al comportamiento más arriesgado de niños por lo que necesitan más cuidados por parte de sus padres.  </a:t>
            </a:r>
          </a:p>
          <a:p>
            <a:pPr marL="0" indent="0" algn="just">
              <a:lnSpc>
                <a:spcPct val="150000"/>
              </a:lnSpc>
              <a:spcAft>
                <a:spcPts val="0"/>
              </a:spcAft>
              <a:buNone/>
            </a:pPr>
            <a:r>
              <a:rPr lang="es-AR" sz="3700" dirty="0">
                <a:latin typeface="Arial" pitchFamily="34" charset="0"/>
                <a:ea typeface="Times New Roman"/>
                <a:cs typeface="Arial" pitchFamily="34" charset="0"/>
              </a:rPr>
              <a:t>Se comprobó que el principal agente causal por la que ingresan los niños al  Hospital Pediátrico “Hospital Pediátrico Dr. Humberto Notti” son los líquidos calientes, seguido de aparatos electrodomésticos como el calefactor.</a:t>
            </a:r>
            <a:endParaRPr lang="es-AR" sz="3700" dirty="0">
              <a:latin typeface="Arial" pitchFamily="34" charset="0"/>
              <a:ea typeface="Calibri"/>
              <a:cs typeface="Arial" pitchFamily="34" charset="0"/>
            </a:endParaRPr>
          </a:p>
          <a:p>
            <a:pPr marL="0" indent="0" algn="just">
              <a:lnSpc>
                <a:spcPct val="150000"/>
              </a:lnSpc>
              <a:spcAft>
                <a:spcPts val="0"/>
              </a:spcAft>
              <a:buNone/>
            </a:pPr>
            <a:r>
              <a:rPr lang="es-AR" sz="3700" dirty="0">
                <a:latin typeface="Arial" pitchFamily="34" charset="0"/>
                <a:ea typeface="Times New Roman"/>
                <a:cs typeface="Arial" pitchFamily="34" charset="0"/>
              </a:rPr>
              <a:t>En cuanto al cuidado de los niños  los responsables, son mayoritariamente los padres en un gran porcentaje, viendo reflejado  los resultados que también esos padres trabajan tanto madres y como padres. Son familias de padres jóvenes con más de dos hijos.</a:t>
            </a:r>
            <a:endParaRPr lang="es-AR" sz="3700" dirty="0">
              <a:latin typeface="Arial" pitchFamily="34" charset="0"/>
              <a:ea typeface="Calibri"/>
              <a:cs typeface="Arial" pitchFamily="34" charset="0"/>
            </a:endParaRPr>
          </a:p>
          <a:p>
            <a:pPr marL="0" indent="0" algn="just">
              <a:lnSpc>
                <a:spcPct val="150000"/>
              </a:lnSpc>
              <a:spcAft>
                <a:spcPts val="0"/>
              </a:spcAft>
              <a:buNone/>
            </a:pPr>
            <a:r>
              <a:rPr lang="es-AR" sz="3700" dirty="0">
                <a:latin typeface="Arial" pitchFamily="34" charset="0"/>
                <a:ea typeface="Calibri"/>
                <a:cs typeface="Arial" pitchFamily="34" charset="0"/>
              </a:rPr>
              <a:t>En el nivel de instrucción, se observa  que existe un nivel de formación en los padres encuestados, en predominancia con secundario incompleto, relacionándolo con las preguntas de conocimiento básico que se les realizó, los resultados fueron muy dispares, obteniéndose como resultado un escaso conocimiento por parte de los padres en los cuidados, para evitar quemaduras. Solo uno de los 30 encuestados respondió todas las preguntas correctas.</a:t>
            </a:r>
          </a:p>
          <a:p>
            <a:pPr marL="0" indent="0" algn="just">
              <a:lnSpc>
                <a:spcPct val="150000"/>
              </a:lnSpc>
              <a:spcAft>
                <a:spcPts val="0"/>
              </a:spcAft>
              <a:buNone/>
            </a:pPr>
            <a:r>
              <a:rPr lang="es-AR" sz="3700" dirty="0">
                <a:latin typeface="Arial" pitchFamily="34" charset="0"/>
                <a:ea typeface="Calibri"/>
                <a:cs typeface="Arial" pitchFamily="34" charset="0"/>
              </a:rPr>
              <a:t>En cuanto al horario en que se produjo el accidente, es en los horarios diurnos con un 36% en la tarde (16 a 20 </a:t>
            </a:r>
            <a:r>
              <a:rPr lang="es-AR" sz="3700" dirty="0" err="1">
                <a:latin typeface="Arial" pitchFamily="34" charset="0"/>
                <a:ea typeface="Calibri"/>
                <a:cs typeface="Arial" pitchFamily="34" charset="0"/>
              </a:rPr>
              <a:t>hs</a:t>
            </a:r>
            <a:r>
              <a:rPr lang="es-AR" sz="3700" dirty="0">
                <a:latin typeface="Arial" pitchFamily="34" charset="0"/>
                <a:ea typeface="Calibri"/>
                <a:cs typeface="Arial" pitchFamily="34" charset="0"/>
              </a:rPr>
              <a:t>).</a:t>
            </a:r>
          </a:p>
          <a:p>
            <a:pPr marL="0" indent="0" algn="just">
              <a:lnSpc>
                <a:spcPct val="150000"/>
              </a:lnSpc>
              <a:spcAft>
                <a:spcPts val="0"/>
              </a:spcAft>
              <a:buNone/>
            </a:pPr>
            <a:r>
              <a:rPr lang="es-AR" sz="3700" dirty="0">
                <a:latin typeface="Arial" pitchFamily="34" charset="0"/>
                <a:ea typeface="Calibri"/>
                <a:cs typeface="Arial" pitchFamily="34" charset="0"/>
              </a:rPr>
              <a:t>Con respecto a la vivienda en que habitan la familia del niño afectado  nos encontramos que la mayoría posee baño, son viviendas de material, se ubican en zonas urbanas, de tamaño pequeño que los integrantes de la familia comparten espacios como habitaciones y cocina- comedor, son de 2 habitaciones la mayoría,  aproximadamente la mitad de los encuestados posee la instalación de gas natural.</a:t>
            </a:r>
          </a:p>
          <a:p>
            <a:pPr marL="0" indent="0">
              <a:buNone/>
            </a:pPr>
            <a:endParaRPr lang="es-A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AR" sz="2800" b="1" dirty="0" smtClean="0">
                <a:latin typeface="Arial" pitchFamily="34" charset="0"/>
                <a:cs typeface="Arial" pitchFamily="34" charset="0"/>
              </a:rPr>
              <a:t>PROPUESTAS</a:t>
            </a:r>
            <a:endParaRPr lang="es-AR" sz="2800" b="1" dirty="0">
              <a:latin typeface="Arial" pitchFamily="34" charset="0"/>
              <a:cs typeface="Arial" pitchFamily="34" charset="0"/>
            </a:endParaRPr>
          </a:p>
        </p:txBody>
      </p:sp>
      <p:sp>
        <p:nvSpPr>
          <p:cNvPr id="3" name="2 Marcador de contenido"/>
          <p:cNvSpPr>
            <a:spLocks noGrp="1"/>
          </p:cNvSpPr>
          <p:nvPr>
            <p:ph idx="1"/>
          </p:nvPr>
        </p:nvSpPr>
        <p:spPr>
          <a:xfrm>
            <a:off x="457200" y="1052736"/>
            <a:ext cx="8229600" cy="5073427"/>
          </a:xfrm>
          <a:solidFill>
            <a:schemeClr val="accent6">
              <a:lumMod val="40000"/>
              <a:lumOff val="60000"/>
            </a:schemeClr>
          </a:solidFill>
        </p:spPr>
        <p:txBody>
          <a:bodyPr>
            <a:normAutofit lnSpcReduction="10000"/>
          </a:bodyPr>
          <a:lstStyle/>
          <a:p>
            <a:pPr>
              <a:buNone/>
            </a:pPr>
            <a:r>
              <a:rPr lang="es-AR" sz="1400" dirty="0" smtClean="0">
                <a:latin typeface="Arial" pitchFamily="34" charset="0"/>
                <a:cs typeface="Arial" pitchFamily="34" charset="0"/>
              </a:rPr>
              <a:t>       Como </a:t>
            </a:r>
            <a:r>
              <a:rPr lang="es-AR" sz="1400" dirty="0">
                <a:latin typeface="Arial" pitchFamily="34" charset="0"/>
                <a:cs typeface="Arial" pitchFamily="34" charset="0"/>
              </a:rPr>
              <a:t>autores del presente trabajo de investigación y como futuros Licenciados en </a:t>
            </a:r>
            <a:r>
              <a:rPr lang="es-AR" sz="1400" dirty="0" smtClean="0">
                <a:latin typeface="Arial" pitchFamily="34" charset="0"/>
                <a:cs typeface="Arial" pitchFamily="34" charset="0"/>
              </a:rPr>
              <a:t>enfermería, consideramos </a:t>
            </a:r>
            <a:r>
              <a:rPr lang="es-AR" sz="1400" dirty="0">
                <a:latin typeface="Arial" pitchFamily="34" charset="0"/>
                <a:cs typeface="Arial" pitchFamily="34" charset="0"/>
              </a:rPr>
              <a:t>que sería importante proponer algunas sugerencias que si se llevan a cabo con éxito se obtendrán mejores resultados.</a:t>
            </a:r>
          </a:p>
          <a:p>
            <a:pPr>
              <a:buNone/>
            </a:pPr>
            <a:r>
              <a:rPr lang="es-AR" sz="1400" dirty="0" smtClean="0">
                <a:latin typeface="Arial" pitchFamily="34" charset="0"/>
                <a:cs typeface="Arial" pitchFamily="34" charset="0"/>
              </a:rPr>
              <a:t>       Desde </a:t>
            </a:r>
            <a:r>
              <a:rPr lang="es-AR" sz="1400" dirty="0">
                <a:latin typeface="Arial" pitchFamily="34" charset="0"/>
                <a:cs typeface="Arial" pitchFamily="34" charset="0"/>
              </a:rPr>
              <a:t>el punto de vista de enfermería comunitaria e los distintos centros de salud podemos sugerir:</a:t>
            </a:r>
          </a:p>
          <a:p>
            <a:r>
              <a:rPr lang="es-AR" sz="1400" dirty="0">
                <a:latin typeface="Arial" pitchFamily="34" charset="0"/>
                <a:cs typeface="Arial" pitchFamily="34" charset="0"/>
              </a:rPr>
              <a:t>Colocar cartelería (afiches) informando y sobre todo haciendo prevención de los distintos accidentes que pueden ocurrir en el hogar, dentro de ellos quemaduras.</a:t>
            </a:r>
          </a:p>
          <a:p>
            <a:r>
              <a:rPr lang="es-AR" sz="1400" dirty="0">
                <a:latin typeface="Arial" pitchFamily="34" charset="0"/>
                <a:cs typeface="Arial" pitchFamily="34" charset="0"/>
              </a:rPr>
              <a:t>Entregar folletería sobre los cuidados más importantes que se debe tener desde el momento en que hay un niño en el hogar.</a:t>
            </a:r>
          </a:p>
          <a:p>
            <a:r>
              <a:rPr lang="es-AR" sz="1400" dirty="0">
                <a:latin typeface="Arial" pitchFamily="34" charset="0"/>
                <a:cs typeface="Arial" pitchFamily="34" charset="0"/>
              </a:rPr>
              <a:t>Organizar charlas educativas sobre prevención de accidentes domésticos en general (que se puedan tomar mientras los padres aguardan a ser atendidos por los profesionales de la salud).</a:t>
            </a:r>
          </a:p>
          <a:p>
            <a:pPr>
              <a:buNone/>
            </a:pPr>
            <a:r>
              <a:rPr lang="es-AR" sz="1400" dirty="0" smtClean="0">
                <a:latin typeface="Arial" pitchFamily="34" charset="0"/>
                <a:cs typeface="Arial" pitchFamily="34" charset="0"/>
              </a:rPr>
              <a:t>       Cuando </a:t>
            </a:r>
            <a:r>
              <a:rPr lang="es-AR" sz="1400" dirty="0">
                <a:latin typeface="Arial" pitchFamily="34" charset="0"/>
                <a:cs typeface="Arial" pitchFamily="34" charset="0"/>
              </a:rPr>
              <a:t>se habla específicamente de quemaduras y dentro de ellas la más notoria son aquellas producidas por agua caliente:</a:t>
            </a:r>
          </a:p>
          <a:p>
            <a:r>
              <a:rPr lang="es-AR" sz="1400" dirty="0">
                <a:latin typeface="Arial" pitchFamily="34" charset="0"/>
                <a:cs typeface="Arial" pitchFamily="34" charset="0"/>
              </a:rPr>
              <a:t>Evitar cocinar en las primeras hornallas de la cocina.</a:t>
            </a:r>
          </a:p>
          <a:p>
            <a:r>
              <a:rPr lang="es-AR" sz="1400" dirty="0">
                <a:latin typeface="Arial" pitchFamily="34" charset="0"/>
                <a:cs typeface="Arial" pitchFamily="34" charset="0"/>
              </a:rPr>
              <a:t>Cocinar con los mangos de sartenes u ollas hacia adentro, nunca hacia afuera, para evitar que los niños los agarren.</a:t>
            </a:r>
          </a:p>
          <a:p>
            <a:r>
              <a:rPr lang="es-AR" sz="1400" dirty="0">
                <a:latin typeface="Arial" pitchFamily="34" charset="0"/>
                <a:cs typeface="Arial" pitchFamily="34" charset="0"/>
              </a:rPr>
              <a:t>No cocinar con los niños pequeños en los brazos.</a:t>
            </a:r>
          </a:p>
          <a:p>
            <a:r>
              <a:rPr lang="es-AR" sz="1400" dirty="0">
                <a:latin typeface="Arial" pitchFamily="34" charset="0"/>
                <a:cs typeface="Arial" pitchFamily="34" charset="0"/>
              </a:rPr>
              <a:t>No tomar mate u otra infusión con los niños en los brazos</a:t>
            </a:r>
            <a:r>
              <a:rPr lang="es-AR" sz="1400" dirty="0" smtClean="0">
                <a:latin typeface="Arial" pitchFamily="34" charset="0"/>
                <a:cs typeface="Arial" pitchFamily="34" charset="0"/>
              </a:rPr>
              <a:t>.</a:t>
            </a:r>
          </a:p>
          <a:p>
            <a:pPr lvl="0">
              <a:buNone/>
            </a:pPr>
            <a:r>
              <a:rPr lang="es-AR" sz="1400" dirty="0">
                <a:latin typeface="Arial" pitchFamily="34" charset="0"/>
                <a:cs typeface="Arial" pitchFamily="34" charset="0"/>
              </a:rPr>
              <a:t> </a:t>
            </a:r>
            <a:r>
              <a:rPr lang="es-AR" sz="1400" dirty="0" smtClean="0">
                <a:latin typeface="Arial" pitchFamily="34" charset="0"/>
                <a:cs typeface="Arial" pitchFamily="34" charset="0"/>
              </a:rPr>
              <a:t>      En </a:t>
            </a:r>
            <a:r>
              <a:rPr lang="es-AR" sz="1400" dirty="0">
                <a:latin typeface="Arial" pitchFamily="34" charset="0"/>
                <a:cs typeface="Arial" pitchFamily="34" charset="0"/>
              </a:rPr>
              <a:t>el caso de que algunas familias no asistan al centro de salud frecuentemente:</a:t>
            </a:r>
          </a:p>
          <a:p>
            <a:r>
              <a:rPr lang="es-AR" sz="1400" dirty="0">
                <a:latin typeface="Arial" pitchFamily="34" charset="0"/>
                <a:cs typeface="Arial" pitchFamily="34" charset="0"/>
              </a:rPr>
              <a:t>Se puede contar con la ayuda de algún agente sanitario que realice las visitas correspondientes en sus domicilios.</a:t>
            </a:r>
          </a:p>
          <a:p>
            <a:pPr lvl="0">
              <a:buNone/>
            </a:pPr>
            <a:r>
              <a:rPr lang="es-AR" sz="1400" dirty="0">
                <a:latin typeface="Arial" pitchFamily="34" charset="0"/>
                <a:cs typeface="Arial" pitchFamily="34" charset="0"/>
              </a:rPr>
              <a:t>De este modo también se los puede informar y prevenir en el hogar  a cerca de esta problemática</a:t>
            </a:r>
            <a:r>
              <a:rPr lang="es-AR" sz="1400" dirty="0"/>
              <a:t>.</a:t>
            </a:r>
          </a:p>
          <a:p>
            <a:pPr>
              <a:buNone/>
            </a:pPr>
            <a:r>
              <a:rPr lang="es-AR" sz="1200" b="1" cap="all" dirty="0"/>
              <a:t> </a:t>
            </a:r>
            <a:endParaRPr lang="es-AR" sz="1200" dirty="0"/>
          </a:p>
          <a:p>
            <a:pPr>
              <a:buNone/>
            </a:pPr>
            <a:endParaRPr lang="es-AR" sz="1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a:t>
            </a:r>
            <a:endParaRPr lang="es-AR" dirty="0"/>
          </a:p>
        </p:txBody>
      </p:sp>
      <p:sp>
        <p:nvSpPr>
          <p:cNvPr id="3" name="2 Marcador de contenido"/>
          <p:cNvSpPr>
            <a:spLocks noGrp="1"/>
          </p:cNvSpPr>
          <p:nvPr>
            <p:ph idx="1"/>
          </p:nvPr>
        </p:nvSpPr>
        <p:spPr>
          <a:xfrm>
            <a:off x="323528" y="332656"/>
            <a:ext cx="8363272" cy="5976664"/>
          </a:xfrm>
          <a:solidFill>
            <a:schemeClr val="accent6"/>
          </a:solidFill>
          <a:scene3d>
            <a:camera prst="obliqueTopLeft"/>
            <a:lightRig rig="threePt" dir="t"/>
          </a:scene3d>
        </p:spPr>
        <p:txBody>
          <a:bodyPr>
            <a:normAutofit/>
          </a:bodyPr>
          <a:lstStyle/>
          <a:p>
            <a:pPr algn="ctr">
              <a:buNone/>
            </a:pPr>
            <a:endParaRPr lang="es-AR" sz="8800" dirty="0" smtClean="0">
              <a:solidFill>
                <a:srgbClr val="00B0F0"/>
              </a:solidFill>
              <a:latin typeface="Arial" pitchFamily="34" charset="0"/>
              <a:cs typeface="Arial" pitchFamily="34" charset="0"/>
            </a:endParaRPr>
          </a:p>
          <a:p>
            <a:pPr algn="ctr">
              <a:buNone/>
            </a:pPr>
            <a:r>
              <a:rPr lang="es-AR" sz="8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Arial" pitchFamily="34" charset="0"/>
              </a:rPr>
              <a:t>MUCHAS GRACIAS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AR" sz="3300" b="1" kern="0" dirty="0" smtClean="0">
                <a:solidFill>
                  <a:schemeClr val="accent2"/>
                </a:solidFill>
                <a:latin typeface="Baskerville Old Face" pitchFamily="18" charset="0"/>
                <a:ea typeface="+mj-ea"/>
                <a:cs typeface="+mj-cs"/>
              </a:rPr>
              <a:t>INTRODUCCIÓN</a:t>
            </a:r>
            <a:r>
              <a:rPr lang="es-ES" sz="2800" kern="0" dirty="0" smtClean="0">
                <a:latin typeface="+mj-lt"/>
                <a:ea typeface="+mj-ea"/>
                <a:cs typeface="+mj-cs"/>
              </a:rPr>
              <a:t/>
            </a:r>
            <a:br>
              <a:rPr lang="es-ES" sz="2800" kern="0" dirty="0" smtClean="0">
                <a:latin typeface="+mj-lt"/>
                <a:ea typeface="+mj-ea"/>
                <a:cs typeface="+mj-cs"/>
              </a:rPr>
            </a:br>
            <a:r>
              <a:rPr lang="es-ES" sz="2000" kern="0" dirty="0" smtClean="0">
                <a:solidFill>
                  <a:srgbClr val="FFC000"/>
                </a:solidFill>
                <a:latin typeface="+mj-lt"/>
                <a:ea typeface="+mj-ea"/>
                <a:cs typeface="+mj-cs"/>
              </a:rPr>
              <a:t/>
            </a:r>
            <a:br>
              <a:rPr lang="es-ES" sz="2000" kern="0" dirty="0" smtClean="0">
                <a:solidFill>
                  <a:srgbClr val="FFC000"/>
                </a:solidFill>
                <a:latin typeface="+mj-lt"/>
                <a:ea typeface="+mj-ea"/>
                <a:cs typeface="+mj-cs"/>
              </a:rPr>
            </a:br>
            <a:endParaRPr lang="es-AR" sz="2000" dirty="0"/>
          </a:p>
        </p:txBody>
      </p:sp>
      <p:sp>
        <p:nvSpPr>
          <p:cNvPr id="3" name="2 Marcador de contenido"/>
          <p:cNvSpPr>
            <a:spLocks noGrp="1"/>
          </p:cNvSpPr>
          <p:nvPr>
            <p:ph idx="1"/>
          </p:nvPr>
        </p:nvSpPr>
        <p:spPr>
          <a:xfrm>
            <a:off x="457200" y="980728"/>
            <a:ext cx="8219256" cy="5145435"/>
          </a:xfrm>
          <a:solidFill>
            <a:srgbClr val="92D050"/>
          </a:solidFill>
        </p:spPr>
        <p:txBody>
          <a:bodyPr>
            <a:normAutofit/>
          </a:bodyPr>
          <a:lstStyle/>
          <a:p>
            <a:pPr algn="just">
              <a:buNone/>
            </a:pPr>
            <a:r>
              <a:rPr lang="es-AR" dirty="0" smtClean="0"/>
              <a:t>   </a:t>
            </a:r>
            <a:r>
              <a:rPr lang="es-AR" sz="2780" dirty="0" smtClean="0">
                <a:latin typeface="Baskerville Old Face" pitchFamily="18" charset="0"/>
              </a:rPr>
              <a:t> </a:t>
            </a:r>
            <a:r>
              <a:rPr lang="es-AR" sz="2600" dirty="0" smtClean="0">
                <a:latin typeface="Baskerville Old Face" pitchFamily="18" charset="0"/>
                <a:cs typeface="Arial" pitchFamily="34" charset="0"/>
              </a:rPr>
              <a:t>El </a:t>
            </a:r>
            <a:r>
              <a:rPr lang="es-AR" sz="2600" dirty="0">
                <a:latin typeface="Baskerville Old Face" pitchFamily="18" charset="0"/>
                <a:cs typeface="Arial" pitchFamily="34" charset="0"/>
              </a:rPr>
              <a:t>presente trabajo de investigación, se refiere a la Incidencia de niños quemados, por causa de accidentes domésticos.  Se plantea a partir del incremento  de los accidentes domésticos, producidos por quemaduras en niños menores de 14 años internados en el </a:t>
            </a:r>
            <a:r>
              <a:rPr lang="es-ES" sz="2600" dirty="0">
                <a:latin typeface="Baskerville Old Face" pitchFamily="18" charset="0"/>
                <a:cs typeface="Arial" pitchFamily="34" charset="0"/>
              </a:rPr>
              <a:t>Hospital Pediátrico Dr. Humberto Notti. </a:t>
            </a:r>
            <a:r>
              <a:rPr lang="es-AR" sz="2600" dirty="0">
                <a:latin typeface="Baskerville Old Face" pitchFamily="18" charset="0"/>
                <a:cs typeface="Arial" pitchFamily="34" charset="0"/>
              </a:rPr>
              <a:t>Los accidentes causan desde hace muchos años una gran cantidad de víctimas entre niños y adolescentes. Muchas veces las secuelas son irreparables, otras requieren largos y laboriosos periodos de recuperación, que implican un gasto económico y social considerable, además de un desgaste emocional y psicológico que alcanza a toda la familia. </a:t>
            </a:r>
          </a:p>
          <a:p>
            <a:endParaRPr lang="es-A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6632"/>
            <a:ext cx="8219256" cy="864096"/>
          </a:xfrm>
        </p:spPr>
        <p:txBody>
          <a:bodyPr>
            <a:normAutofit/>
          </a:bodyPr>
          <a:lstStyle/>
          <a:p>
            <a:r>
              <a:rPr lang="es-AR" sz="3000" b="1" cap="all" dirty="0" smtClean="0">
                <a:latin typeface="Baskerville Old Face" pitchFamily="18" charset="0"/>
                <a:cs typeface="Arial" pitchFamily="34" charset="0"/>
              </a:rPr>
              <a:t>Planteo del problema</a:t>
            </a:r>
            <a:endParaRPr lang="es-AR" sz="3000" b="1" cap="all" dirty="0">
              <a:latin typeface="Baskerville Old Face" pitchFamily="18" charset="0"/>
              <a:cs typeface="Arial" pitchFamily="34" charset="0"/>
            </a:endParaRPr>
          </a:p>
        </p:txBody>
      </p:sp>
      <p:sp>
        <p:nvSpPr>
          <p:cNvPr id="3" name="2 Marcador de contenido"/>
          <p:cNvSpPr>
            <a:spLocks noGrp="1"/>
          </p:cNvSpPr>
          <p:nvPr>
            <p:ph idx="1"/>
          </p:nvPr>
        </p:nvSpPr>
        <p:spPr>
          <a:xfrm>
            <a:off x="457200" y="764704"/>
            <a:ext cx="8291264" cy="5832648"/>
          </a:xfrm>
          <a:solidFill>
            <a:srgbClr val="FFC000"/>
          </a:solidFill>
        </p:spPr>
        <p:txBody>
          <a:bodyPr>
            <a:normAutofit/>
          </a:bodyPr>
          <a:lstStyle/>
          <a:p>
            <a:pPr>
              <a:buNone/>
            </a:pPr>
            <a:r>
              <a:rPr lang="es-AR" sz="1800" dirty="0" smtClean="0"/>
              <a:t>         </a:t>
            </a:r>
            <a:r>
              <a:rPr lang="es-AR" sz="1800" dirty="0" smtClean="0">
                <a:latin typeface="Arial" pitchFamily="34" charset="0"/>
                <a:cs typeface="Arial" pitchFamily="34" charset="0"/>
              </a:rPr>
              <a:t>Las </a:t>
            </a:r>
            <a:r>
              <a:rPr lang="es-AR" sz="1800" dirty="0">
                <a:latin typeface="Arial" pitchFamily="34" charset="0"/>
                <a:cs typeface="Arial" pitchFamily="34" charset="0"/>
              </a:rPr>
              <a:t>quemaduras son accidentes que en la actualidad constituye una de las causas de mortalidad infantil, según la OMS provocan más de 20000 muertes al año y en 21 países ocupa el primer lugar, entre las causas de defunciones de niños entre 1 y 4 años de edad.</a:t>
            </a:r>
          </a:p>
          <a:p>
            <a:pPr>
              <a:buNone/>
            </a:pPr>
            <a:r>
              <a:rPr lang="es-AR" sz="1800" dirty="0" smtClean="0">
                <a:latin typeface="Arial" pitchFamily="34" charset="0"/>
                <a:cs typeface="Arial" pitchFamily="34" charset="0"/>
              </a:rPr>
              <a:t>        Este </a:t>
            </a:r>
            <a:r>
              <a:rPr lang="es-AR" sz="1800" dirty="0">
                <a:latin typeface="Arial" pitchFamily="34" charset="0"/>
                <a:cs typeface="Arial" pitchFamily="34" charset="0"/>
              </a:rPr>
              <a:t>tipo de accidentes presentan una grave amenaza en la dinámica familiar, ya que la presencia de un niño quemado en la familia, el proceso de hospitalización y los diversos tratamientos que reciben son factores que desestabiliza el equilibrio emocional de la misma, ocasionando en los padres diversas manifestaciones como tristeza, miedo, culpabilidad, de igual manera afecta  en todos  los niveles socioeconómicos y  socioculturales.</a:t>
            </a:r>
          </a:p>
          <a:p>
            <a:pPr>
              <a:buNone/>
            </a:pPr>
            <a:r>
              <a:rPr lang="es-AR" sz="1800" dirty="0" smtClean="0">
                <a:latin typeface="Arial" pitchFamily="34" charset="0"/>
                <a:cs typeface="Arial" pitchFamily="34" charset="0"/>
              </a:rPr>
              <a:t>        Se </a:t>
            </a:r>
            <a:r>
              <a:rPr lang="es-AR" sz="1800" dirty="0">
                <a:latin typeface="Arial" pitchFamily="34" charset="0"/>
                <a:cs typeface="Arial" pitchFamily="34" charset="0"/>
              </a:rPr>
              <a:t>ha</a:t>
            </a:r>
            <a:r>
              <a:rPr lang="es-ES" sz="1800" dirty="0">
                <a:latin typeface="Arial" pitchFamily="34" charset="0"/>
                <a:cs typeface="Arial" pitchFamily="34" charset="0"/>
              </a:rPr>
              <a:t> observado que en el Servicio de Área Critica Quirúrgica (A.C.Q.) del Hospital Pediátrico Dr. Humberto Notti, el 90% de quemaduras en niños menores de 7 años, son producidas por accidentes en el hogar, por ello es fundamental que los adultos adquieran conocimiento de prevención</a:t>
            </a:r>
            <a:r>
              <a:rPr lang="es-ES" sz="1800" dirty="0" smtClean="0">
                <a:latin typeface="Arial" pitchFamily="34" charset="0"/>
                <a:cs typeface="Arial" pitchFamily="34" charset="0"/>
              </a:rPr>
              <a:t>.</a:t>
            </a:r>
            <a:endParaRPr lang="es-AR" sz="1800" dirty="0">
              <a:latin typeface="Arial" pitchFamily="34" charset="0"/>
              <a:cs typeface="Arial" pitchFamily="34" charset="0"/>
            </a:endParaRPr>
          </a:p>
          <a:p>
            <a:pPr>
              <a:buNone/>
            </a:pPr>
            <a:r>
              <a:rPr lang="es-ES" sz="1800" dirty="0" smtClean="0">
                <a:latin typeface="Arial" pitchFamily="34" charset="0"/>
                <a:cs typeface="Arial" pitchFamily="34" charset="0"/>
              </a:rPr>
              <a:t>         Como </a:t>
            </a:r>
            <a:r>
              <a:rPr lang="es-ES" sz="1800" dirty="0">
                <a:latin typeface="Arial" pitchFamily="34" charset="0"/>
                <a:cs typeface="Arial" pitchFamily="34" charset="0"/>
              </a:rPr>
              <a:t>enfermeros, para poder educar a las familias debemos conocer: las causas más comunes de quemaduras que predominan en el hogar, reconocer si se producen de igual manera en los diferentes niveles socioeconómicos, si influye el estado sociocultural, las edades  de los padres, la cantidad de personas que habitan en el hogar.</a:t>
            </a:r>
            <a:endParaRPr lang="es-AR" sz="1800" dirty="0">
              <a:latin typeface="Arial" pitchFamily="34" charset="0"/>
              <a:cs typeface="Arial" pitchFamily="34" charset="0"/>
            </a:endParaRPr>
          </a:p>
          <a:p>
            <a:pPr>
              <a:buNone/>
            </a:pPr>
            <a:endParaRPr lang="es-AR" sz="1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AR" sz="3200" b="1" cap="all" dirty="0" smtClean="0">
                <a:latin typeface="Baskerville Old Face" pitchFamily="18" charset="0"/>
                <a:cs typeface="Arial" pitchFamily="34" charset="0"/>
              </a:rPr>
              <a:t>Objetivo de Estudio</a:t>
            </a:r>
            <a:endParaRPr lang="es-AR" sz="3200" b="1" cap="all" dirty="0">
              <a:latin typeface="Baskerville Old Face" pitchFamily="18" charset="0"/>
              <a:cs typeface="Arial" pitchFamily="34" charset="0"/>
            </a:endParaRPr>
          </a:p>
        </p:txBody>
      </p:sp>
      <p:sp>
        <p:nvSpPr>
          <p:cNvPr id="3" name="2 Marcador de contenido"/>
          <p:cNvSpPr>
            <a:spLocks noGrp="1"/>
          </p:cNvSpPr>
          <p:nvPr>
            <p:ph idx="1"/>
          </p:nvPr>
        </p:nvSpPr>
        <p:spPr>
          <a:solidFill>
            <a:schemeClr val="tx2">
              <a:lumMod val="40000"/>
              <a:lumOff val="60000"/>
            </a:schemeClr>
          </a:solidFill>
        </p:spPr>
        <p:txBody>
          <a:bodyPr>
            <a:normAutofit/>
          </a:bodyPr>
          <a:lstStyle/>
          <a:p>
            <a:pPr>
              <a:buNone/>
            </a:pPr>
            <a:r>
              <a:rPr lang="es-ES" sz="2400" b="1" dirty="0">
                <a:latin typeface="Arial" pitchFamily="34" charset="0"/>
                <a:cs typeface="Arial" pitchFamily="34" charset="0"/>
              </a:rPr>
              <a:t>OBJETIVO </a:t>
            </a:r>
            <a:r>
              <a:rPr lang="es-ES" sz="2400" b="1" dirty="0" smtClean="0">
                <a:latin typeface="Arial" pitchFamily="34" charset="0"/>
                <a:cs typeface="Arial" pitchFamily="34" charset="0"/>
              </a:rPr>
              <a:t>GENERAL:</a:t>
            </a:r>
            <a:endParaRPr lang="es-AR" sz="2400" dirty="0">
              <a:latin typeface="Arial" pitchFamily="34" charset="0"/>
              <a:cs typeface="Arial" pitchFamily="34" charset="0"/>
            </a:endParaRPr>
          </a:p>
          <a:p>
            <a:pPr>
              <a:buNone/>
            </a:pPr>
            <a:r>
              <a:rPr lang="es-ES" sz="2400" dirty="0" smtClean="0">
                <a:latin typeface="Arial" pitchFamily="34" charset="0"/>
                <a:cs typeface="Arial" pitchFamily="34" charset="0"/>
              </a:rPr>
              <a:t>     Determinar </a:t>
            </a:r>
            <a:r>
              <a:rPr lang="es-ES" sz="2400" dirty="0">
                <a:latin typeface="Arial" pitchFamily="34" charset="0"/>
                <a:cs typeface="Arial" pitchFamily="34" charset="0"/>
              </a:rPr>
              <a:t>las causas y factores  principales que provocan accidentes domésticos en niños  internados en el Hospital Pediátrico Dr. Humberto Notti.</a:t>
            </a:r>
            <a:endParaRPr lang="es-AR" sz="2400" dirty="0">
              <a:latin typeface="Arial" pitchFamily="34" charset="0"/>
              <a:cs typeface="Arial" pitchFamily="34" charset="0"/>
            </a:endParaRPr>
          </a:p>
          <a:p>
            <a:pPr>
              <a:buNone/>
            </a:pPr>
            <a:r>
              <a:rPr lang="es-ES" sz="2400" b="1" dirty="0">
                <a:latin typeface="Arial" pitchFamily="34" charset="0"/>
                <a:cs typeface="Arial" pitchFamily="34" charset="0"/>
              </a:rPr>
              <a:t> </a:t>
            </a:r>
            <a:endParaRPr lang="es-AR" sz="2400" dirty="0">
              <a:latin typeface="Arial" pitchFamily="34" charset="0"/>
              <a:cs typeface="Arial" pitchFamily="34" charset="0"/>
            </a:endParaRPr>
          </a:p>
          <a:p>
            <a:pPr>
              <a:buNone/>
            </a:pPr>
            <a:r>
              <a:rPr lang="es-ES" sz="2400" b="1" dirty="0">
                <a:latin typeface="Arial" pitchFamily="34" charset="0"/>
                <a:cs typeface="Arial" pitchFamily="34" charset="0"/>
              </a:rPr>
              <a:t>OBJETIVOS ESPECÍFICOS</a:t>
            </a:r>
            <a:endParaRPr lang="es-AR" sz="2400" dirty="0">
              <a:latin typeface="Arial" pitchFamily="34" charset="0"/>
              <a:cs typeface="Arial" pitchFamily="34" charset="0"/>
            </a:endParaRPr>
          </a:p>
          <a:p>
            <a:r>
              <a:rPr lang="es-ES" sz="2400" dirty="0">
                <a:latin typeface="Arial" pitchFamily="34" charset="0"/>
                <a:cs typeface="Arial" pitchFamily="34" charset="0"/>
              </a:rPr>
              <a:t>Conocer el perfil socio económico de la familia del niño.</a:t>
            </a:r>
            <a:endParaRPr lang="es-AR" sz="2400" dirty="0">
              <a:latin typeface="Arial" pitchFamily="34" charset="0"/>
              <a:cs typeface="Arial" pitchFamily="34" charset="0"/>
            </a:endParaRPr>
          </a:p>
          <a:p>
            <a:r>
              <a:rPr lang="es-ES" sz="2400" dirty="0">
                <a:latin typeface="Arial" pitchFamily="34" charset="0"/>
                <a:cs typeface="Arial" pitchFamily="34" charset="0"/>
              </a:rPr>
              <a:t>Detectar las edades más afectadas por esta problemática.</a:t>
            </a:r>
            <a:endParaRPr lang="es-AR" sz="2400" dirty="0">
              <a:latin typeface="Arial" pitchFamily="34" charset="0"/>
              <a:cs typeface="Arial" pitchFamily="34" charset="0"/>
            </a:endParaRPr>
          </a:p>
          <a:p>
            <a:r>
              <a:rPr lang="es-ES" sz="2400" dirty="0">
                <a:latin typeface="Arial" pitchFamily="34" charset="0"/>
                <a:cs typeface="Arial" pitchFamily="34" charset="0"/>
              </a:rPr>
              <a:t>Identificar las principales causas de quemaduras</a:t>
            </a:r>
            <a:endParaRPr lang="es-AR" sz="2400" dirty="0">
              <a:latin typeface="Arial" pitchFamily="34" charset="0"/>
              <a:cs typeface="Arial" pitchFamily="34" charset="0"/>
            </a:endParaRPr>
          </a:p>
          <a:p>
            <a:pPr>
              <a:buNone/>
            </a:pPr>
            <a:endParaRPr lang="es-A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260648"/>
            <a:ext cx="8229600" cy="1143000"/>
          </a:xfrm>
        </p:spPr>
        <p:txBody>
          <a:bodyPr>
            <a:normAutofit/>
          </a:bodyPr>
          <a:lstStyle/>
          <a:p>
            <a:r>
              <a:rPr lang="es-AR" sz="3000" b="1" dirty="0" smtClean="0">
                <a:latin typeface="Baskerville Old Face" pitchFamily="18" charset="0"/>
                <a:cs typeface="Arial" pitchFamily="34" charset="0"/>
              </a:rPr>
              <a:t>MARCO TEÓRICO</a:t>
            </a:r>
            <a:endParaRPr lang="es-AR" sz="3000" b="1" dirty="0">
              <a:latin typeface="Baskerville Old Face" pitchFamily="18" charset="0"/>
              <a:cs typeface="Arial" pitchFamily="34" charset="0"/>
            </a:endParaRPr>
          </a:p>
        </p:txBody>
      </p:sp>
      <p:sp>
        <p:nvSpPr>
          <p:cNvPr id="7176" name="Text Box 8"/>
          <p:cNvSpPr txBox="1">
            <a:spLocks noChangeArrowheads="1"/>
          </p:cNvSpPr>
          <p:nvPr/>
        </p:nvSpPr>
        <p:spPr bwMode="auto">
          <a:xfrm>
            <a:off x="3375577" y="1122150"/>
            <a:ext cx="2304256" cy="471402"/>
          </a:xfrm>
          <a:prstGeom prst="rect">
            <a:avLst/>
          </a:prstGeom>
          <a:solidFill>
            <a:srgbClr val="92D05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s-AR" b="1" i="0" u="none" strike="noStrike" cap="none" normalizeH="0" dirty="0" smtClean="0">
                <a:ln>
                  <a:noFill/>
                </a:ln>
                <a:solidFill>
                  <a:schemeClr val="tx1"/>
                </a:solidFill>
                <a:effectLst/>
                <a:latin typeface="Calibri" pitchFamily="34" charset="0"/>
                <a:cs typeface="Arial" pitchFamily="34" charset="0"/>
              </a:rPr>
              <a:t>NIÑOS QUEMADOS</a:t>
            </a:r>
            <a:endParaRPr kumimoji="0" lang="es-AR" b="0" i="0" u="none" strike="noStrike" cap="none" normalizeH="0" dirty="0" smtClean="0">
              <a:ln>
                <a:noFill/>
              </a:ln>
              <a:solidFill>
                <a:schemeClr val="tx1"/>
              </a:solidFill>
              <a:effectLst/>
              <a:latin typeface="Arial" pitchFamily="34" charset="0"/>
              <a:cs typeface="Arial" pitchFamily="34" charset="0"/>
            </a:endParaRPr>
          </a:p>
        </p:txBody>
      </p:sp>
      <p:cxnSp>
        <p:nvCxnSpPr>
          <p:cNvPr id="7177" name="AutoShape 9"/>
          <p:cNvCxnSpPr>
            <a:cxnSpLocks noChangeShapeType="1"/>
            <a:endCxn id="52" idx="0"/>
          </p:cNvCxnSpPr>
          <p:nvPr/>
        </p:nvCxnSpPr>
        <p:spPr bwMode="auto">
          <a:xfrm>
            <a:off x="4428939" y="1498743"/>
            <a:ext cx="0" cy="241083"/>
          </a:xfrm>
          <a:prstGeom prst="straightConnector1">
            <a:avLst/>
          </a:prstGeom>
          <a:noFill/>
          <a:ln w="9525">
            <a:solidFill>
              <a:srgbClr val="000000"/>
            </a:solidFill>
            <a:round/>
            <a:headEnd/>
            <a:tailEnd type="triangle" w="med" len="med"/>
          </a:ln>
        </p:spPr>
      </p:cxnSp>
      <p:cxnSp>
        <p:nvCxnSpPr>
          <p:cNvPr id="7178" name="AutoShape 10"/>
          <p:cNvCxnSpPr>
            <a:cxnSpLocks noChangeShapeType="1"/>
          </p:cNvCxnSpPr>
          <p:nvPr/>
        </p:nvCxnSpPr>
        <p:spPr bwMode="auto">
          <a:xfrm>
            <a:off x="4437787" y="1973163"/>
            <a:ext cx="0" cy="200025"/>
          </a:xfrm>
          <a:prstGeom prst="straightConnector1">
            <a:avLst/>
          </a:prstGeom>
          <a:noFill/>
          <a:ln w="9525">
            <a:solidFill>
              <a:srgbClr val="000000"/>
            </a:solidFill>
            <a:round/>
            <a:headEnd/>
            <a:tailEnd type="triangle" w="med" len="med"/>
          </a:ln>
        </p:spPr>
      </p:cxnSp>
      <p:sp>
        <p:nvSpPr>
          <p:cNvPr id="7179" name="Text Box 11"/>
          <p:cNvSpPr txBox="1">
            <a:spLocks noChangeArrowheads="1"/>
          </p:cNvSpPr>
          <p:nvPr/>
        </p:nvSpPr>
        <p:spPr bwMode="auto">
          <a:xfrm>
            <a:off x="593304" y="2660637"/>
            <a:ext cx="2077169" cy="636364"/>
          </a:xfrm>
          <a:prstGeom prst="rect">
            <a:avLst/>
          </a:prstGeom>
          <a:solidFill>
            <a:schemeClr val="accent6"/>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AR" sz="1600" b="0" i="0" u="none" strike="noStrike" cap="none" normalizeH="0" baseline="0" dirty="0" smtClean="0">
                <a:ln>
                  <a:noFill/>
                </a:ln>
                <a:solidFill>
                  <a:schemeClr val="tx1"/>
                </a:solidFill>
                <a:effectLst/>
                <a:latin typeface="Calibri" pitchFamily="34" charset="0"/>
                <a:cs typeface="Arial" pitchFamily="34" charset="0"/>
              </a:rPr>
              <a:t>Enfoque social y Epidemiológico</a:t>
            </a:r>
            <a:endParaRPr kumimoji="0" lang="es-AR"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7180" name="Text Box 12"/>
          <p:cNvSpPr txBox="1">
            <a:spLocks noChangeArrowheads="1"/>
          </p:cNvSpPr>
          <p:nvPr/>
        </p:nvSpPr>
        <p:spPr bwMode="auto">
          <a:xfrm>
            <a:off x="2834754" y="2676427"/>
            <a:ext cx="738188" cy="636362"/>
          </a:xfrm>
          <a:prstGeom prst="rect">
            <a:avLst/>
          </a:prstGeom>
          <a:solidFill>
            <a:schemeClr val="accent6"/>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AR" sz="1600" b="0" i="0" u="none" strike="noStrike" cap="none" normalizeH="0" baseline="0" dirty="0" smtClean="0">
                <a:ln>
                  <a:noFill/>
                </a:ln>
                <a:solidFill>
                  <a:schemeClr val="tx1"/>
                </a:solidFill>
                <a:effectLst/>
                <a:latin typeface="Calibri" pitchFamily="34" charset="0"/>
                <a:cs typeface="Arial" pitchFamily="34" charset="0"/>
              </a:rPr>
              <a:t>Piel</a:t>
            </a:r>
            <a:endParaRPr kumimoji="0" lang="es-AR"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7181" name="Text Box 13"/>
          <p:cNvSpPr txBox="1">
            <a:spLocks noChangeArrowheads="1"/>
          </p:cNvSpPr>
          <p:nvPr/>
        </p:nvSpPr>
        <p:spPr bwMode="auto">
          <a:xfrm>
            <a:off x="3788866" y="2676427"/>
            <a:ext cx="1343025" cy="636362"/>
          </a:xfrm>
          <a:prstGeom prst="rect">
            <a:avLst/>
          </a:prstGeom>
          <a:solidFill>
            <a:schemeClr val="accent6"/>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s-AR" sz="1600" b="0" i="0" u="none" strike="noStrike" cap="none" normalizeH="0" baseline="0" dirty="0" smtClean="0">
                <a:ln>
                  <a:noFill/>
                </a:ln>
                <a:solidFill>
                  <a:schemeClr val="tx1"/>
                </a:solidFill>
                <a:effectLst/>
                <a:latin typeface="Calibri" pitchFamily="34" charset="0"/>
                <a:cs typeface="Arial" pitchFamily="34" charset="0"/>
              </a:rPr>
              <a:t>Quemaduras, clasificación</a:t>
            </a:r>
            <a:endParaRPr kumimoji="0" lang="es-AR"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7182" name="Text Box 14"/>
          <p:cNvSpPr txBox="1">
            <a:spLocks noChangeArrowheads="1"/>
          </p:cNvSpPr>
          <p:nvPr/>
        </p:nvSpPr>
        <p:spPr bwMode="auto">
          <a:xfrm>
            <a:off x="5333057" y="2673441"/>
            <a:ext cx="1237109" cy="636362"/>
          </a:xfrm>
          <a:prstGeom prst="rect">
            <a:avLst/>
          </a:prstGeom>
          <a:solidFill>
            <a:schemeClr val="accent6"/>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s-AR" sz="1600" b="0" i="0" u="none" strike="noStrike" cap="none" normalizeH="0" baseline="0" dirty="0" smtClean="0">
                <a:ln>
                  <a:noFill/>
                </a:ln>
                <a:solidFill>
                  <a:schemeClr val="tx1"/>
                </a:solidFill>
                <a:effectLst/>
                <a:latin typeface="Calibri" pitchFamily="34" charset="0"/>
                <a:cs typeface="Arial" pitchFamily="34" charset="0"/>
              </a:rPr>
              <a:t>Tratamiento</a:t>
            </a:r>
            <a:r>
              <a:rPr kumimoji="0" lang="es-AR" sz="1100" b="0" i="0" u="none" strike="noStrike" cap="none" normalizeH="0" baseline="0" dirty="0" smtClean="0">
                <a:ln>
                  <a:noFill/>
                </a:ln>
                <a:solidFill>
                  <a:schemeClr val="tx1"/>
                </a:solidFill>
                <a:effectLst/>
                <a:latin typeface="Calibri" pitchFamily="34" charset="0"/>
                <a:cs typeface="Arial" pitchFamily="34" charset="0"/>
              </a:rPr>
              <a:t> </a:t>
            </a:r>
            <a:endParaRPr kumimoji="0" lang="es-A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183" name="Text Box 15"/>
          <p:cNvSpPr txBox="1">
            <a:spLocks noChangeArrowheads="1"/>
          </p:cNvSpPr>
          <p:nvPr/>
        </p:nvSpPr>
        <p:spPr bwMode="auto">
          <a:xfrm>
            <a:off x="6822578" y="2676427"/>
            <a:ext cx="1277813" cy="650874"/>
          </a:xfrm>
          <a:prstGeom prst="rect">
            <a:avLst/>
          </a:prstGeom>
          <a:solidFill>
            <a:schemeClr val="accent6"/>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s-AR" sz="1600" b="0" i="0" u="none" strike="noStrike" cap="none" normalizeH="0" baseline="0" dirty="0" smtClean="0">
                <a:ln>
                  <a:noFill/>
                </a:ln>
                <a:solidFill>
                  <a:schemeClr val="tx1"/>
                </a:solidFill>
                <a:effectLst/>
                <a:latin typeface="Calibri" pitchFamily="34" charset="0"/>
                <a:cs typeface="Arial" pitchFamily="34" charset="0"/>
              </a:rPr>
              <a:t>Enfermería</a:t>
            </a:r>
            <a:r>
              <a:rPr kumimoji="0" lang="es-AR" sz="1100" b="0" i="0" u="none" strike="noStrike" cap="none" normalizeH="0" baseline="0" dirty="0" smtClean="0">
                <a:ln>
                  <a:noFill/>
                </a:ln>
                <a:solidFill>
                  <a:schemeClr val="tx1"/>
                </a:solidFill>
                <a:effectLst/>
                <a:latin typeface="Calibri" pitchFamily="34" charset="0"/>
                <a:cs typeface="Arial" pitchFamily="34" charset="0"/>
              </a:rPr>
              <a:t> </a:t>
            </a:r>
            <a:endParaRPr kumimoji="0" lang="es-A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184" name="Text Box 16"/>
          <p:cNvSpPr txBox="1">
            <a:spLocks noChangeArrowheads="1"/>
          </p:cNvSpPr>
          <p:nvPr/>
        </p:nvSpPr>
        <p:spPr bwMode="auto">
          <a:xfrm>
            <a:off x="6570166" y="1593552"/>
            <a:ext cx="1190626" cy="514350"/>
          </a:xfrm>
          <a:prstGeom prst="rect">
            <a:avLst/>
          </a:prstGeom>
          <a:solidFill>
            <a:schemeClr val="accent6"/>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s-AR" sz="2000" b="0" i="0" u="none" strike="noStrike" cap="none" normalizeH="0" baseline="0" dirty="0" smtClean="0">
                <a:ln>
                  <a:noFill/>
                </a:ln>
                <a:solidFill>
                  <a:schemeClr val="tx1"/>
                </a:solidFill>
                <a:effectLst/>
                <a:latin typeface="Calibri" pitchFamily="34" charset="0"/>
                <a:cs typeface="Arial" pitchFamily="34" charset="0"/>
              </a:rPr>
              <a:t>Familia </a:t>
            </a:r>
            <a:endParaRPr kumimoji="0" lang="es-AR" sz="20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7185" name="AutoShape 17"/>
          <p:cNvCxnSpPr>
            <a:cxnSpLocks noChangeShapeType="1"/>
          </p:cNvCxnSpPr>
          <p:nvPr/>
        </p:nvCxnSpPr>
        <p:spPr bwMode="auto">
          <a:xfrm flipH="1">
            <a:off x="1964830" y="1498743"/>
            <a:ext cx="1410747" cy="1123708"/>
          </a:xfrm>
          <a:prstGeom prst="straightConnector1">
            <a:avLst/>
          </a:prstGeom>
          <a:noFill/>
          <a:ln w="9525">
            <a:solidFill>
              <a:srgbClr val="000000"/>
            </a:solidFill>
            <a:round/>
            <a:headEnd/>
            <a:tailEnd type="triangle" w="med" len="med"/>
          </a:ln>
        </p:spPr>
      </p:cxnSp>
      <p:cxnSp>
        <p:nvCxnSpPr>
          <p:cNvPr id="7186" name="AutoShape 18"/>
          <p:cNvCxnSpPr>
            <a:cxnSpLocks noChangeShapeType="1"/>
            <a:endCxn id="7180" idx="0"/>
          </p:cNvCxnSpPr>
          <p:nvPr/>
        </p:nvCxnSpPr>
        <p:spPr bwMode="auto">
          <a:xfrm flipH="1">
            <a:off x="3203848" y="1639833"/>
            <a:ext cx="552196" cy="1036594"/>
          </a:xfrm>
          <a:prstGeom prst="straightConnector1">
            <a:avLst/>
          </a:prstGeom>
          <a:noFill/>
          <a:ln w="9525">
            <a:solidFill>
              <a:srgbClr val="000000"/>
            </a:solidFill>
            <a:round/>
            <a:headEnd/>
            <a:tailEnd type="triangle" w="med" len="med"/>
          </a:ln>
        </p:spPr>
      </p:cxnSp>
      <p:cxnSp>
        <p:nvCxnSpPr>
          <p:cNvPr id="7187" name="AutoShape 19"/>
          <p:cNvCxnSpPr>
            <a:cxnSpLocks noChangeShapeType="1"/>
          </p:cNvCxnSpPr>
          <p:nvPr/>
        </p:nvCxnSpPr>
        <p:spPr bwMode="auto">
          <a:xfrm>
            <a:off x="5333057" y="1639833"/>
            <a:ext cx="460822" cy="982618"/>
          </a:xfrm>
          <a:prstGeom prst="straightConnector1">
            <a:avLst/>
          </a:prstGeom>
          <a:noFill/>
          <a:ln w="9525">
            <a:solidFill>
              <a:srgbClr val="000000"/>
            </a:solidFill>
            <a:round/>
            <a:headEnd/>
            <a:tailEnd type="triangle" w="med" len="med"/>
          </a:ln>
        </p:spPr>
      </p:cxnSp>
      <p:cxnSp>
        <p:nvCxnSpPr>
          <p:cNvPr id="7188" name="AutoShape 20"/>
          <p:cNvCxnSpPr>
            <a:cxnSpLocks noChangeShapeType="1"/>
          </p:cNvCxnSpPr>
          <p:nvPr/>
        </p:nvCxnSpPr>
        <p:spPr bwMode="auto">
          <a:xfrm>
            <a:off x="4460379" y="2514502"/>
            <a:ext cx="0" cy="107949"/>
          </a:xfrm>
          <a:prstGeom prst="straightConnector1">
            <a:avLst/>
          </a:prstGeom>
          <a:noFill/>
          <a:ln w="9525">
            <a:solidFill>
              <a:srgbClr val="000000"/>
            </a:solidFill>
            <a:round/>
            <a:headEnd/>
            <a:tailEnd type="triangle" w="med" len="med"/>
          </a:ln>
        </p:spPr>
      </p:cxnSp>
      <p:cxnSp>
        <p:nvCxnSpPr>
          <p:cNvPr id="7189" name="AutoShape 21"/>
          <p:cNvCxnSpPr>
            <a:cxnSpLocks noChangeShapeType="1"/>
          </p:cNvCxnSpPr>
          <p:nvPr/>
        </p:nvCxnSpPr>
        <p:spPr bwMode="auto">
          <a:xfrm>
            <a:off x="5693866" y="1357851"/>
            <a:ext cx="833438" cy="381975"/>
          </a:xfrm>
          <a:prstGeom prst="straightConnector1">
            <a:avLst/>
          </a:prstGeom>
          <a:noFill/>
          <a:ln w="9525">
            <a:solidFill>
              <a:srgbClr val="000000"/>
            </a:solidFill>
            <a:round/>
            <a:headEnd/>
            <a:tailEnd type="triangle" w="med" len="med"/>
          </a:ln>
        </p:spPr>
      </p:cxnSp>
      <p:cxnSp>
        <p:nvCxnSpPr>
          <p:cNvPr id="7190" name="AutoShape 22"/>
          <p:cNvCxnSpPr>
            <a:cxnSpLocks noChangeShapeType="1"/>
          </p:cNvCxnSpPr>
          <p:nvPr/>
        </p:nvCxnSpPr>
        <p:spPr bwMode="auto">
          <a:xfrm>
            <a:off x="5679833" y="1548838"/>
            <a:ext cx="1412447" cy="1127589"/>
          </a:xfrm>
          <a:prstGeom prst="straightConnector1">
            <a:avLst/>
          </a:prstGeom>
          <a:noFill/>
          <a:ln w="9525">
            <a:solidFill>
              <a:srgbClr val="000000"/>
            </a:solidFill>
            <a:round/>
            <a:headEnd/>
            <a:tailEnd type="triangle" w="med" len="med"/>
          </a:ln>
        </p:spPr>
      </p:cxnSp>
      <p:sp>
        <p:nvSpPr>
          <p:cNvPr id="7191" name="Text Box 23"/>
          <p:cNvSpPr txBox="1">
            <a:spLocks noChangeArrowheads="1"/>
          </p:cNvSpPr>
          <p:nvPr/>
        </p:nvSpPr>
        <p:spPr bwMode="auto">
          <a:xfrm>
            <a:off x="1517000" y="3401200"/>
            <a:ext cx="1057673" cy="540464"/>
          </a:xfrm>
          <a:prstGeom prst="rect">
            <a:avLst/>
          </a:prstGeom>
          <a:solidFill>
            <a:schemeClr val="accent6">
              <a:lumMod val="40000"/>
              <a:lumOff val="60000"/>
            </a:scheme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s-AR" sz="1600" b="0" i="0" u="none" strike="noStrike" cap="none" normalizeH="0" baseline="0" dirty="0" smtClean="0">
                <a:ln>
                  <a:noFill/>
                </a:ln>
                <a:solidFill>
                  <a:schemeClr val="tx1"/>
                </a:solidFill>
                <a:effectLst/>
                <a:latin typeface="Calibri" pitchFamily="34" charset="0"/>
                <a:cs typeface="Arial" pitchFamily="34" charset="0"/>
              </a:rPr>
              <a:t>Huésped</a:t>
            </a:r>
            <a:r>
              <a:rPr kumimoji="0" lang="es-AR" sz="1100" b="0" i="0" u="none" strike="noStrike" cap="none" normalizeH="0" baseline="0" dirty="0" smtClean="0">
                <a:ln>
                  <a:noFill/>
                </a:ln>
                <a:solidFill>
                  <a:schemeClr val="tx1"/>
                </a:solidFill>
                <a:effectLst/>
                <a:latin typeface="Calibri" pitchFamily="34" charset="0"/>
                <a:cs typeface="Arial" pitchFamily="34" charset="0"/>
              </a:rPr>
              <a:t> </a:t>
            </a:r>
            <a:endParaRPr kumimoji="0" lang="es-A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192" name="Text Box 24"/>
          <p:cNvSpPr txBox="1">
            <a:spLocks noChangeArrowheads="1"/>
          </p:cNvSpPr>
          <p:nvPr/>
        </p:nvSpPr>
        <p:spPr bwMode="auto">
          <a:xfrm>
            <a:off x="1498102" y="4142010"/>
            <a:ext cx="1057674" cy="512806"/>
          </a:xfrm>
          <a:prstGeom prst="rect">
            <a:avLst/>
          </a:prstGeom>
          <a:solidFill>
            <a:schemeClr val="accent6">
              <a:lumMod val="40000"/>
              <a:lumOff val="60000"/>
            </a:scheme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s-AR" sz="1600" b="0" i="0" u="none" strike="noStrike" cap="none" normalizeH="0" baseline="0" dirty="0" smtClean="0">
                <a:ln>
                  <a:noFill/>
                </a:ln>
                <a:solidFill>
                  <a:schemeClr val="tx1"/>
                </a:solidFill>
                <a:effectLst/>
                <a:latin typeface="Calibri" pitchFamily="34" charset="0"/>
                <a:cs typeface="Arial" pitchFamily="34" charset="0"/>
              </a:rPr>
              <a:t>Agente</a:t>
            </a:r>
            <a:r>
              <a:rPr kumimoji="0" lang="es-AR" sz="1100" b="0" i="0" u="none" strike="noStrike" cap="none" normalizeH="0" baseline="0" dirty="0" smtClean="0">
                <a:ln>
                  <a:noFill/>
                </a:ln>
                <a:solidFill>
                  <a:schemeClr val="tx1"/>
                </a:solidFill>
                <a:effectLst/>
                <a:latin typeface="Calibri" pitchFamily="34" charset="0"/>
                <a:cs typeface="Arial" pitchFamily="34" charset="0"/>
              </a:rPr>
              <a:t> </a:t>
            </a:r>
            <a:endParaRPr kumimoji="0" lang="es-A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193" name="Text Box 25"/>
          <p:cNvSpPr txBox="1">
            <a:spLocks noChangeArrowheads="1"/>
          </p:cNvSpPr>
          <p:nvPr/>
        </p:nvSpPr>
        <p:spPr bwMode="auto">
          <a:xfrm>
            <a:off x="1498103" y="4797152"/>
            <a:ext cx="1057673" cy="492299"/>
          </a:xfrm>
          <a:prstGeom prst="rect">
            <a:avLst/>
          </a:prstGeom>
          <a:solidFill>
            <a:schemeClr val="accent6">
              <a:lumMod val="40000"/>
              <a:lumOff val="60000"/>
            </a:scheme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s-AR" sz="1600" b="0" i="0" u="none" strike="noStrike" cap="none" normalizeH="0" baseline="0" dirty="0" smtClean="0">
                <a:ln>
                  <a:noFill/>
                </a:ln>
                <a:solidFill>
                  <a:schemeClr val="tx1"/>
                </a:solidFill>
                <a:effectLst/>
                <a:latin typeface="Calibri" pitchFamily="34" charset="0"/>
                <a:cs typeface="Arial" pitchFamily="34" charset="0"/>
              </a:rPr>
              <a:t>Ambiente</a:t>
            </a:r>
            <a:r>
              <a:rPr kumimoji="0" lang="es-AR" sz="1100" b="0" i="0" u="none" strike="noStrike" cap="none" normalizeH="0" baseline="0" dirty="0" smtClean="0">
                <a:ln>
                  <a:noFill/>
                </a:ln>
                <a:solidFill>
                  <a:schemeClr val="tx1"/>
                </a:solidFill>
                <a:effectLst/>
                <a:latin typeface="Calibri" pitchFamily="34" charset="0"/>
                <a:cs typeface="Arial" pitchFamily="34" charset="0"/>
              </a:rPr>
              <a:t> </a:t>
            </a:r>
            <a:endParaRPr kumimoji="0" lang="es-AR" sz="18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7194" name="AutoShape 26"/>
          <p:cNvCxnSpPr>
            <a:cxnSpLocks noChangeShapeType="1"/>
          </p:cNvCxnSpPr>
          <p:nvPr/>
        </p:nvCxnSpPr>
        <p:spPr bwMode="auto">
          <a:xfrm>
            <a:off x="1174254" y="3356992"/>
            <a:ext cx="0" cy="1686309"/>
          </a:xfrm>
          <a:prstGeom prst="straightConnector1">
            <a:avLst/>
          </a:prstGeom>
          <a:noFill/>
          <a:ln w="9525">
            <a:solidFill>
              <a:srgbClr val="000000"/>
            </a:solidFill>
            <a:round/>
            <a:headEnd/>
            <a:tailEnd/>
          </a:ln>
        </p:spPr>
      </p:cxnSp>
      <p:cxnSp>
        <p:nvCxnSpPr>
          <p:cNvPr id="7195" name="AutoShape 27"/>
          <p:cNvCxnSpPr>
            <a:cxnSpLocks noChangeShapeType="1"/>
          </p:cNvCxnSpPr>
          <p:nvPr/>
        </p:nvCxnSpPr>
        <p:spPr bwMode="auto">
          <a:xfrm>
            <a:off x="1174254" y="3641626"/>
            <a:ext cx="323850" cy="0"/>
          </a:xfrm>
          <a:prstGeom prst="straightConnector1">
            <a:avLst/>
          </a:prstGeom>
          <a:noFill/>
          <a:ln w="9525">
            <a:solidFill>
              <a:srgbClr val="000000"/>
            </a:solidFill>
            <a:round/>
            <a:headEnd/>
            <a:tailEnd type="triangle" w="med" len="med"/>
          </a:ln>
        </p:spPr>
      </p:cxnSp>
      <p:cxnSp>
        <p:nvCxnSpPr>
          <p:cNvPr id="7196" name="AutoShape 28"/>
          <p:cNvCxnSpPr>
            <a:cxnSpLocks noChangeShapeType="1"/>
          </p:cNvCxnSpPr>
          <p:nvPr/>
        </p:nvCxnSpPr>
        <p:spPr bwMode="auto">
          <a:xfrm>
            <a:off x="1174254" y="4383805"/>
            <a:ext cx="323850" cy="0"/>
          </a:xfrm>
          <a:prstGeom prst="straightConnector1">
            <a:avLst/>
          </a:prstGeom>
          <a:noFill/>
          <a:ln w="9525">
            <a:solidFill>
              <a:srgbClr val="000000"/>
            </a:solidFill>
            <a:round/>
            <a:headEnd/>
            <a:tailEnd type="triangle" w="med" len="med"/>
          </a:ln>
        </p:spPr>
      </p:cxnSp>
      <p:cxnSp>
        <p:nvCxnSpPr>
          <p:cNvPr id="7197" name="AutoShape 29"/>
          <p:cNvCxnSpPr>
            <a:cxnSpLocks noChangeShapeType="1"/>
          </p:cNvCxnSpPr>
          <p:nvPr/>
        </p:nvCxnSpPr>
        <p:spPr bwMode="auto">
          <a:xfrm>
            <a:off x="1145679" y="5041801"/>
            <a:ext cx="381000" cy="0"/>
          </a:xfrm>
          <a:prstGeom prst="straightConnector1">
            <a:avLst/>
          </a:prstGeom>
          <a:noFill/>
          <a:ln w="9525">
            <a:solidFill>
              <a:srgbClr val="000000"/>
            </a:solidFill>
            <a:round/>
            <a:headEnd/>
            <a:tailEnd type="triangle" w="med" len="med"/>
          </a:ln>
        </p:spPr>
      </p:cxnSp>
      <p:sp>
        <p:nvSpPr>
          <p:cNvPr id="7198" name="Text Box 30"/>
          <p:cNvSpPr txBox="1">
            <a:spLocks noChangeArrowheads="1"/>
          </p:cNvSpPr>
          <p:nvPr/>
        </p:nvSpPr>
        <p:spPr bwMode="auto">
          <a:xfrm>
            <a:off x="4067943" y="3461674"/>
            <a:ext cx="1459706" cy="500384"/>
          </a:xfrm>
          <a:prstGeom prst="rect">
            <a:avLst/>
          </a:prstGeom>
          <a:solidFill>
            <a:schemeClr val="accent6">
              <a:lumMod val="40000"/>
              <a:lumOff val="60000"/>
            </a:scheme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s-AR" sz="1600" b="0" i="0" u="none" strike="noStrike" cap="none" normalizeH="0" baseline="0" dirty="0" smtClean="0">
                <a:ln>
                  <a:noFill/>
                </a:ln>
                <a:solidFill>
                  <a:schemeClr val="tx1"/>
                </a:solidFill>
                <a:effectLst/>
                <a:latin typeface="Calibri" pitchFamily="34" charset="0"/>
                <a:cs typeface="Arial" pitchFamily="34" charset="0"/>
              </a:rPr>
              <a:t>Según su causa</a:t>
            </a:r>
            <a:endParaRPr kumimoji="0" lang="es-AR"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7199" name="Text Box 31"/>
          <p:cNvSpPr txBox="1">
            <a:spLocks noChangeArrowheads="1"/>
          </p:cNvSpPr>
          <p:nvPr/>
        </p:nvSpPr>
        <p:spPr bwMode="auto">
          <a:xfrm>
            <a:off x="4050804" y="5041802"/>
            <a:ext cx="1412081" cy="527114"/>
          </a:xfrm>
          <a:prstGeom prst="rect">
            <a:avLst/>
          </a:prstGeom>
          <a:solidFill>
            <a:schemeClr val="accent6">
              <a:lumMod val="40000"/>
              <a:lumOff val="60000"/>
            </a:scheme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s-AR" sz="1600" b="0" i="0" u="none" strike="noStrike" cap="none" normalizeH="0" baseline="0" dirty="0" smtClean="0">
                <a:ln>
                  <a:noFill/>
                </a:ln>
                <a:solidFill>
                  <a:schemeClr val="tx1"/>
                </a:solidFill>
                <a:effectLst/>
                <a:latin typeface="Calibri" pitchFamily="34" charset="0"/>
                <a:cs typeface="Arial" pitchFamily="34" charset="0"/>
              </a:rPr>
              <a:t>Según la profundidad</a:t>
            </a:r>
            <a:endParaRPr kumimoji="0" lang="es-AR"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7201" name="Text Box 33"/>
          <p:cNvSpPr txBox="1">
            <a:spLocks noChangeArrowheads="1"/>
          </p:cNvSpPr>
          <p:nvPr/>
        </p:nvSpPr>
        <p:spPr bwMode="auto">
          <a:xfrm>
            <a:off x="5793878" y="3480817"/>
            <a:ext cx="1298401" cy="481241"/>
          </a:xfrm>
          <a:prstGeom prst="rect">
            <a:avLst/>
          </a:prstGeom>
          <a:solidFill>
            <a:schemeClr val="accent6">
              <a:lumMod val="40000"/>
              <a:lumOff val="60000"/>
            </a:scheme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s-AR" sz="1600" b="0" i="0" u="none" strike="noStrike" cap="none" normalizeH="0" baseline="0" dirty="0" smtClean="0">
                <a:ln>
                  <a:noFill/>
                </a:ln>
                <a:solidFill>
                  <a:schemeClr val="tx1"/>
                </a:solidFill>
                <a:effectLst/>
                <a:latin typeface="Calibri" pitchFamily="34" charset="0"/>
                <a:cs typeface="Arial" pitchFamily="34" charset="0"/>
              </a:rPr>
              <a:t>En guardia</a:t>
            </a:r>
            <a:endParaRPr kumimoji="0" lang="es-AR"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7202" name="Text Box 34"/>
          <p:cNvSpPr txBox="1">
            <a:spLocks noChangeArrowheads="1"/>
          </p:cNvSpPr>
          <p:nvPr/>
        </p:nvSpPr>
        <p:spPr bwMode="auto">
          <a:xfrm>
            <a:off x="5793878" y="4260750"/>
            <a:ext cx="1298402" cy="536402"/>
          </a:xfrm>
          <a:prstGeom prst="rect">
            <a:avLst/>
          </a:prstGeom>
          <a:solidFill>
            <a:schemeClr val="accent6">
              <a:lumMod val="40000"/>
              <a:lumOff val="60000"/>
            </a:scheme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s-AR" sz="1600" b="0" i="0" u="none" strike="noStrike" cap="none" normalizeH="0" baseline="0" dirty="0" smtClean="0">
                <a:ln>
                  <a:noFill/>
                </a:ln>
                <a:solidFill>
                  <a:schemeClr val="tx1"/>
                </a:solidFill>
                <a:effectLst/>
                <a:latin typeface="Calibri" pitchFamily="34" charset="0"/>
                <a:cs typeface="Arial" pitchFamily="34" charset="0"/>
              </a:rPr>
              <a:t>En internación</a:t>
            </a:r>
            <a:endParaRPr kumimoji="0" lang="es-AR" sz="16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7203" name="AutoShape 35"/>
          <p:cNvCxnSpPr>
            <a:cxnSpLocks noChangeShapeType="1"/>
          </p:cNvCxnSpPr>
          <p:nvPr/>
        </p:nvCxnSpPr>
        <p:spPr bwMode="auto">
          <a:xfrm flipH="1">
            <a:off x="5584329" y="3327301"/>
            <a:ext cx="9525" cy="1133475"/>
          </a:xfrm>
          <a:prstGeom prst="straightConnector1">
            <a:avLst/>
          </a:prstGeom>
          <a:noFill/>
          <a:ln w="9525">
            <a:solidFill>
              <a:srgbClr val="000000"/>
            </a:solidFill>
            <a:round/>
            <a:headEnd/>
            <a:tailEnd/>
          </a:ln>
        </p:spPr>
      </p:cxnSp>
      <p:cxnSp>
        <p:nvCxnSpPr>
          <p:cNvPr id="7204" name="AutoShape 36"/>
          <p:cNvCxnSpPr>
            <a:cxnSpLocks noChangeShapeType="1"/>
          </p:cNvCxnSpPr>
          <p:nvPr/>
        </p:nvCxnSpPr>
        <p:spPr bwMode="auto">
          <a:xfrm>
            <a:off x="5593854" y="3803551"/>
            <a:ext cx="200025" cy="0"/>
          </a:xfrm>
          <a:prstGeom prst="straightConnector1">
            <a:avLst/>
          </a:prstGeom>
          <a:noFill/>
          <a:ln w="9525">
            <a:solidFill>
              <a:srgbClr val="000000"/>
            </a:solidFill>
            <a:round/>
            <a:headEnd/>
            <a:tailEnd type="triangle" w="med" len="med"/>
          </a:ln>
        </p:spPr>
      </p:cxnSp>
      <p:cxnSp>
        <p:nvCxnSpPr>
          <p:cNvPr id="7205" name="AutoShape 37"/>
          <p:cNvCxnSpPr>
            <a:cxnSpLocks noChangeShapeType="1"/>
          </p:cNvCxnSpPr>
          <p:nvPr/>
        </p:nvCxnSpPr>
        <p:spPr bwMode="auto">
          <a:xfrm>
            <a:off x="5593854" y="4460776"/>
            <a:ext cx="200025" cy="0"/>
          </a:xfrm>
          <a:prstGeom prst="straightConnector1">
            <a:avLst/>
          </a:prstGeom>
          <a:noFill/>
          <a:ln w="9525">
            <a:solidFill>
              <a:srgbClr val="000000"/>
            </a:solidFill>
            <a:round/>
            <a:headEnd/>
            <a:tailEnd type="triangle" w="med" len="med"/>
          </a:ln>
        </p:spPr>
      </p:cxnSp>
      <p:sp>
        <p:nvSpPr>
          <p:cNvPr id="7206" name="Text Box 38"/>
          <p:cNvSpPr txBox="1">
            <a:spLocks noChangeArrowheads="1"/>
          </p:cNvSpPr>
          <p:nvPr/>
        </p:nvSpPr>
        <p:spPr bwMode="auto">
          <a:xfrm>
            <a:off x="7165480" y="3604642"/>
            <a:ext cx="1192642" cy="779163"/>
          </a:xfrm>
          <a:prstGeom prst="rect">
            <a:avLst/>
          </a:prstGeom>
          <a:solidFill>
            <a:schemeClr val="accent6">
              <a:lumMod val="40000"/>
              <a:lumOff val="60000"/>
            </a:scheme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s-AR" sz="1600" b="0" i="0" u="none" strike="noStrike" cap="none" normalizeH="0" baseline="0" dirty="0" smtClean="0">
                <a:ln>
                  <a:noFill/>
                </a:ln>
                <a:solidFill>
                  <a:schemeClr val="tx1"/>
                </a:solidFill>
                <a:effectLst/>
                <a:latin typeface="Calibri" pitchFamily="34" charset="0"/>
                <a:cs typeface="Arial" pitchFamily="34" charset="0"/>
              </a:rPr>
              <a:t>Niveles de </a:t>
            </a:r>
          </a:p>
          <a:p>
            <a:pPr marL="0" marR="0" lvl="0" indent="0" algn="l" defTabSz="914400" rtl="0" eaLnBrk="1" fontAlgn="base" latinLnBrk="0" hangingPunct="1">
              <a:lnSpc>
                <a:spcPct val="100000"/>
              </a:lnSpc>
              <a:spcBef>
                <a:spcPct val="0"/>
              </a:spcBef>
              <a:spcAft>
                <a:spcPts val="1000"/>
              </a:spcAft>
              <a:buClrTx/>
              <a:buSzTx/>
              <a:buFontTx/>
              <a:buNone/>
              <a:tabLst/>
            </a:pPr>
            <a:r>
              <a:rPr kumimoji="0" lang="es-AR" sz="1600" b="0" i="0" u="none" strike="noStrike" cap="none" normalizeH="0" baseline="0" dirty="0" smtClean="0">
                <a:ln>
                  <a:noFill/>
                </a:ln>
                <a:solidFill>
                  <a:schemeClr val="tx1"/>
                </a:solidFill>
                <a:effectLst/>
                <a:latin typeface="Calibri" pitchFamily="34" charset="0"/>
                <a:cs typeface="Arial" pitchFamily="34" charset="0"/>
              </a:rPr>
              <a:t>Prevención </a:t>
            </a:r>
            <a:endParaRPr kumimoji="0" lang="es-AR"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7208" name="Rectangle 4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AR" dirty="0"/>
          </a:p>
        </p:txBody>
      </p:sp>
      <p:sp>
        <p:nvSpPr>
          <p:cNvPr id="7210" name="Rectangle 42"/>
          <p:cNvSpPr>
            <a:spLocks noChangeArrowheads="1"/>
          </p:cNvSpPr>
          <p:nvPr/>
        </p:nvSpPr>
        <p:spPr bwMode="auto">
          <a:xfrm>
            <a:off x="4067943" y="5568915"/>
            <a:ext cx="2092647"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s-AR" sz="16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Primer grado</a:t>
            </a:r>
            <a:endParaRPr kumimoji="0" lang="es-A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AR" sz="16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Segundo grado</a:t>
            </a:r>
            <a:endParaRPr kumimoji="0" lang="es-A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AR" sz="16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Tercer grado</a:t>
            </a:r>
            <a:endParaRPr kumimoji="0" lang="es-AR"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7211" name="Rectangle 43"/>
          <p:cNvSpPr>
            <a:spLocks noChangeArrowheads="1"/>
          </p:cNvSpPr>
          <p:nvPr/>
        </p:nvSpPr>
        <p:spPr bwMode="auto">
          <a:xfrm>
            <a:off x="2555777" y="2261881"/>
            <a:ext cx="3124056"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r" defTabSz="914400" rtl="0" eaLnBrk="1" fontAlgn="base" latinLnBrk="0" hangingPunct="1">
              <a:lnSpc>
                <a:spcPct val="100000"/>
              </a:lnSpc>
              <a:spcBef>
                <a:spcPct val="0"/>
              </a:spcBef>
              <a:spcAft>
                <a:spcPct val="0"/>
              </a:spcAft>
              <a:buClrTx/>
              <a:buSzTx/>
              <a:buFontTx/>
              <a:buNone/>
              <a:tabLst/>
            </a:pPr>
            <a:r>
              <a:rPr kumimoji="0" lang="es-AR" sz="16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Accidentes Domésticos</a:t>
            </a:r>
            <a:endParaRPr kumimoji="0" lang="es-AR"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52" name="51 Rectángulo"/>
          <p:cNvSpPr/>
          <p:nvPr/>
        </p:nvSpPr>
        <p:spPr>
          <a:xfrm>
            <a:off x="4032895" y="1739826"/>
            <a:ext cx="792088" cy="338554"/>
          </a:xfrm>
          <a:prstGeom prst="rect">
            <a:avLst/>
          </a:prstGeom>
        </p:spPr>
        <p:txBody>
          <a:bodyPr wrap="square">
            <a:spAutoFit/>
          </a:bodyPr>
          <a:lstStyle/>
          <a:p>
            <a:r>
              <a:rPr lang="es-AR" sz="1600" dirty="0">
                <a:latin typeface="Arial" pitchFamily="34" charset="0"/>
                <a:cs typeface="Arial" pitchFamily="34" charset="0"/>
              </a:rPr>
              <a:t>Causa</a:t>
            </a:r>
          </a:p>
        </p:txBody>
      </p:sp>
      <p:cxnSp>
        <p:nvCxnSpPr>
          <p:cNvPr id="7216" name="AutoShape 48"/>
          <p:cNvCxnSpPr>
            <a:cxnSpLocks noChangeShapeType="1"/>
          </p:cNvCxnSpPr>
          <p:nvPr/>
        </p:nvCxnSpPr>
        <p:spPr bwMode="auto">
          <a:xfrm flipH="1">
            <a:off x="3851920" y="3789040"/>
            <a:ext cx="133350" cy="0"/>
          </a:xfrm>
          <a:prstGeom prst="straightConnector1">
            <a:avLst/>
          </a:prstGeom>
          <a:noFill/>
          <a:ln w="9525">
            <a:solidFill>
              <a:srgbClr val="000000"/>
            </a:solidFill>
            <a:round/>
            <a:headEnd/>
            <a:tailEnd/>
          </a:ln>
        </p:spPr>
      </p:cxnSp>
      <p:cxnSp>
        <p:nvCxnSpPr>
          <p:cNvPr id="7217" name="AutoShape 49"/>
          <p:cNvCxnSpPr>
            <a:cxnSpLocks noChangeShapeType="1"/>
          </p:cNvCxnSpPr>
          <p:nvPr/>
        </p:nvCxnSpPr>
        <p:spPr bwMode="auto">
          <a:xfrm>
            <a:off x="3851920" y="3789040"/>
            <a:ext cx="0" cy="1485900"/>
          </a:xfrm>
          <a:prstGeom prst="straightConnector1">
            <a:avLst/>
          </a:prstGeom>
          <a:noFill/>
          <a:ln w="9525">
            <a:solidFill>
              <a:srgbClr val="000000"/>
            </a:solidFill>
            <a:round/>
            <a:headEnd/>
            <a:tailEnd/>
          </a:ln>
        </p:spPr>
      </p:cxnSp>
      <p:cxnSp>
        <p:nvCxnSpPr>
          <p:cNvPr id="7218" name="AutoShape 50"/>
          <p:cNvCxnSpPr>
            <a:cxnSpLocks noChangeShapeType="1"/>
          </p:cNvCxnSpPr>
          <p:nvPr/>
        </p:nvCxnSpPr>
        <p:spPr bwMode="auto">
          <a:xfrm>
            <a:off x="3851920" y="5274940"/>
            <a:ext cx="180975" cy="0"/>
          </a:xfrm>
          <a:prstGeom prst="straightConnector1">
            <a:avLst/>
          </a:prstGeom>
          <a:noFill/>
          <a:ln w="9525">
            <a:solidFill>
              <a:srgbClr val="000000"/>
            </a:solidFill>
            <a:round/>
            <a:headEnd/>
            <a:tailEnd type="triangle" w="med" len="med"/>
          </a:ln>
        </p:spPr>
      </p:cxnSp>
      <p:cxnSp>
        <p:nvCxnSpPr>
          <p:cNvPr id="7219" name="AutoShape 51"/>
          <p:cNvCxnSpPr>
            <a:cxnSpLocks noChangeShapeType="1"/>
          </p:cNvCxnSpPr>
          <p:nvPr/>
        </p:nvCxnSpPr>
        <p:spPr bwMode="auto">
          <a:xfrm>
            <a:off x="3851920" y="3312790"/>
            <a:ext cx="0" cy="476250"/>
          </a:xfrm>
          <a:prstGeom prst="straightConnector1">
            <a:avLst/>
          </a:prstGeom>
          <a:noFill/>
          <a:ln w="9525">
            <a:solidFill>
              <a:srgbClr val="000000"/>
            </a:solidFill>
            <a:round/>
            <a:headEnd/>
            <a:tailEnd/>
          </a:ln>
        </p:spPr>
      </p:cxnSp>
      <p:sp>
        <p:nvSpPr>
          <p:cNvPr id="82" name="Rectangle 42"/>
          <p:cNvSpPr>
            <a:spLocks noChangeArrowheads="1"/>
          </p:cNvSpPr>
          <p:nvPr/>
        </p:nvSpPr>
        <p:spPr bwMode="auto">
          <a:xfrm>
            <a:off x="3995936" y="3953962"/>
            <a:ext cx="144016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lang="es-AR" sz="1600" dirty="0" smtClean="0">
                <a:solidFill>
                  <a:srgbClr val="000000"/>
                </a:solidFill>
                <a:latin typeface="Arial" pitchFamily="34" charset="0"/>
                <a:cs typeface="Arial" pitchFamily="34" charset="0"/>
              </a:rPr>
              <a:t>Térmica</a:t>
            </a:r>
            <a:endParaRPr kumimoji="0" lang="es-A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lang="es-AR" sz="1600" dirty="0" smtClean="0">
                <a:solidFill>
                  <a:srgbClr val="000000"/>
                </a:solidFill>
                <a:latin typeface="Arial" pitchFamily="34" charset="0"/>
                <a:cs typeface="Arial" pitchFamily="34" charset="0"/>
              </a:rPr>
              <a:t>Eléctrica</a:t>
            </a:r>
            <a:endParaRPr kumimoji="0" lang="es-AR" sz="1600" b="0" i="0" u="none" strike="noStrike" cap="none" normalizeH="0" baseline="0" dirty="0" smtClean="0">
              <a:ln>
                <a:noFill/>
              </a:ln>
              <a:solidFill>
                <a:schemeClr val="tx1"/>
              </a:solidFill>
              <a:effectLst/>
              <a:latin typeface="Arial" pitchFamily="34" charset="0"/>
              <a:cs typeface="Arial" pitchFamily="34" charset="0"/>
            </a:endParaRPr>
          </a:p>
          <a:p>
            <a:pPr eaLnBrk="0" fontAlgn="base" hangingPunct="0">
              <a:spcBef>
                <a:spcPct val="0"/>
              </a:spcBef>
              <a:spcAft>
                <a:spcPct val="0"/>
              </a:spcAft>
              <a:buFontTx/>
              <a:buChar char="•"/>
            </a:pPr>
            <a:r>
              <a:rPr lang="es-AR" sz="1600" dirty="0" smtClean="0">
                <a:solidFill>
                  <a:srgbClr val="000000"/>
                </a:solidFill>
                <a:latin typeface="Arial" pitchFamily="34" charset="0"/>
                <a:cs typeface="Arial" pitchFamily="34" charset="0"/>
              </a:rPr>
              <a:t>Química</a:t>
            </a:r>
          </a:p>
          <a:p>
            <a:pPr eaLnBrk="0" fontAlgn="base" hangingPunct="0">
              <a:spcBef>
                <a:spcPct val="0"/>
              </a:spcBef>
              <a:spcAft>
                <a:spcPct val="0"/>
              </a:spcAft>
              <a:buFontTx/>
              <a:buChar char="•"/>
            </a:pPr>
            <a:r>
              <a:rPr lang="es-AR" sz="1600" dirty="0" smtClean="0">
                <a:solidFill>
                  <a:srgbClr val="000000"/>
                </a:solidFill>
                <a:latin typeface="Arial" pitchFamily="34" charset="0"/>
                <a:cs typeface="Arial" pitchFamily="34" charset="0"/>
              </a:rPr>
              <a:t>Radiación </a:t>
            </a:r>
            <a:endParaRPr kumimoji="0" lang="es-AR" sz="16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93" name="AutoShape 9"/>
          <p:cNvCxnSpPr>
            <a:cxnSpLocks noChangeShapeType="1"/>
          </p:cNvCxnSpPr>
          <p:nvPr/>
        </p:nvCxnSpPr>
        <p:spPr bwMode="auto">
          <a:xfrm>
            <a:off x="7778870" y="3356992"/>
            <a:ext cx="0" cy="247650"/>
          </a:xfrm>
          <a:prstGeom prst="straightConnector1">
            <a:avLst/>
          </a:prstGeom>
          <a:noFill/>
          <a:ln w="9525">
            <a:solidFill>
              <a:srgbClr val="000000"/>
            </a:solidFill>
            <a:round/>
            <a:headEnd/>
            <a:tailEnd type="triangle" w="med" len="med"/>
          </a:ln>
        </p:spPr>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6632"/>
            <a:ext cx="8229600" cy="792088"/>
          </a:xfrm>
          <a:solidFill>
            <a:schemeClr val="accent6">
              <a:lumMod val="40000"/>
              <a:lumOff val="60000"/>
            </a:schemeClr>
          </a:solidFill>
        </p:spPr>
        <p:txBody>
          <a:bodyPr>
            <a:normAutofit/>
          </a:bodyPr>
          <a:lstStyle/>
          <a:p>
            <a:r>
              <a:rPr lang="es-AR" sz="3000" b="1" cap="all" dirty="0" smtClean="0">
                <a:latin typeface="Baskerville Old Face" pitchFamily="18" charset="0"/>
                <a:cs typeface="Arial" pitchFamily="34" charset="0"/>
              </a:rPr>
              <a:t>Diseño Metodológico </a:t>
            </a:r>
            <a:endParaRPr lang="es-AR" sz="3000" b="1" cap="all" dirty="0">
              <a:latin typeface="Baskerville Old Face" pitchFamily="18" charset="0"/>
              <a:cs typeface="Arial" pitchFamily="34" charset="0"/>
            </a:endParaRPr>
          </a:p>
        </p:txBody>
      </p:sp>
      <p:sp>
        <p:nvSpPr>
          <p:cNvPr id="3" name="2 Marcador de contenido"/>
          <p:cNvSpPr>
            <a:spLocks noGrp="1"/>
          </p:cNvSpPr>
          <p:nvPr>
            <p:ph idx="1"/>
          </p:nvPr>
        </p:nvSpPr>
        <p:spPr>
          <a:xfrm>
            <a:off x="179512" y="999092"/>
            <a:ext cx="8784976" cy="5526252"/>
          </a:xfrm>
          <a:solidFill>
            <a:srgbClr val="FFC000"/>
          </a:solidFill>
        </p:spPr>
        <p:txBody>
          <a:bodyPr>
            <a:normAutofit fontScale="32500" lnSpcReduction="20000"/>
          </a:bodyPr>
          <a:lstStyle/>
          <a:p>
            <a:pPr marL="0" indent="0">
              <a:spcAft>
                <a:spcPts val="0"/>
              </a:spcAft>
              <a:buNone/>
            </a:pPr>
            <a:r>
              <a:rPr lang="es-AR" sz="4300" b="1" u="sng" dirty="0" smtClean="0">
                <a:latin typeface="Arial" pitchFamily="34" charset="0"/>
                <a:ea typeface="Calibri"/>
                <a:cs typeface="Arial" pitchFamily="34" charset="0"/>
              </a:rPr>
              <a:t>TIPO </a:t>
            </a:r>
            <a:r>
              <a:rPr lang="es-AR" sz="4300" b="1" u="sng" dirty="0">
                <a:latin typeface="Arial" pitchFamily="34" charset="0"/>
                <a:ea typeface="Calibri"/>
                <a:cs typeface="Arial" pitchFamily="34" charset="0"/>
              </a:rPr>
              <a:t>DE </a:t>
            </a:r>
            <a:r>
              <a:rPr lang="es-AR" sz="4300" b="1" u="sng" dirty="0" smtClean="0">
                <a:latin typeface="Arial" pitchFamily="34" charset="0"/>
                <a:ea typeface="Calibri"/>
                <a:cs typeface="Arial" pitchFamily="34" charset="0"/>
              </a:rPr>
              <a:t>ESTUDIO</a:t>
            </a:r>
          </a:p>
          <a:p>
            <a:pPr marL="0" indent="0">
              <a:spcAft>
                <a:spcPts val="0"/>
              </a:spcAft>
              <a:buNone/>
            </a:pPr>
            <a:r>
              <a:rPr lang="es-AR" sz="4300" b="1" dirty="0" smtClean="0">
                <a:latin typeface="Arial" pitchFamily="34" charset="0"/>
                <a:ea typeface="Calibri"/>
                <a:cs typeface="Arial" pitchFamily="34" charset="0"/>
              </a:rPr>
              <a:t>                </a:t>
            </a:r>
            <a:r>
              <a:rPr lang="es-AR" sz="4300" b="1" cap="all" dirty="0" smtClean="0">
                <a:latin typeface="Arial" pitchFamily="34" charset="0"/>
                <a:ea typeface="Calibri"/>
                <a:cs typeface="Arial" pitchFamily="34" charset="0"/>
              </a:rPr>
              <a:t>              Descriptivo:</a:t>
            </a:r>
          </a:p>
          <a:p>
            <a:pPr marL="0" indent="0">
              <a:spcAft>
                <a:spcPts val="0"/>
              </a:spcAft>
              <a:buNone/>
            </a:pPr>
            <a:r>
              <a:rPr lang="es-AR" sz="4300" b="1" dirty="0" smtClean="0">
                <a:latin typeface="Arial" pitchFamily="34" charset="0"/>
                <a:ea typeface="Calibri"/>
                <a:cs typeface="Arial" pitchFamily="34" charset="0"/>
              </a:rPr>
              <a:t>                              CORRELACIONALES:</a:t>
            </a:r>
          </a:p>
          <a:p>
            <a:pPr marL="0" indent="0">
              <a:spcAft>
                <a:spcPts val="0"/>
              </a:spcAft>
              <a:buNone/>
            </a:pPr>
            <a:r>
              <a:rPr lang="es-AR" sz="4300" b="1" dirty="0" smtClean="0">
                <a:latin typeface="Arial" pitchFamily="34" charset="0"/>
                <a:ea typeface="Calibri"/>
                <a:cs typeface="Arial" pitchFamily="34" charset="0"/>
              </a:rPr>
              <a:t>                              TRANSVERSAL:</a:t>
            </a:r>
          </a:p>
          <a:p>
            <a:pPr marL="0" indent="0">
              <a:spcAft>
                <a:spcPts val="0"/>
              </a:spcAft>
              <a:buNone/>
            </a:pPr>
            <a:r>
              <a:rPr lang="es-AR" sz="4300" b="1" dirty="0" smtClean="0">
                <a:latin typeface="Arial" pitchFamily="34" charset="0"/>
                <a:ea typeface="Calibri"/>
                <a:cs typeface="Arial" pitchFamily="34" charset="0"/>
              </a:rPr>
              <a:t>                              CUANTITATIVO</a:t>
            </a:r>
            <a:r>
              <a:rPr lang="es-AR" sz="4300" dirty="0" smtClean="0">
                <a:latin typeface="Arial" pitchFamily="34" charset="0"/>
                <a:ea typeface="Calibri"/>
                <a:cs typeface="Arial" pitchFamily="34" charset="0"/>
              </a:rPr>
              <a:t>:</a:t>
            </a:r>
          </a:p>
          <a:p>
            <a:pPr marL="0" indent="0">
              <a:spcAft>
                <a:spcPts val="0"/>
              </a:spcAft>
              <a:buNone/>
            </a:pPr>
            <a:r>
              <a:rPr lang="es-AR" sz="4300" b="1" u="sng" dirty="0" smtClean="0">
                <a:latin typeface="Arial" pitchFamily="34" charset="0"/>
                <a:ea typeface="Calibri"/>
                <a:cs typeface="Arial" pitchFamily="34" charset="0"/>
              </a:rPr>
              <a:t>AREA </a:t>
            </a:r>
            <a:r>
              <a:rPr lang="es-AR" sz="4300" b="1" u="sng" dirty="0">
                <a:latin typeface="Arial" pitchFamily="34" charset="0"/>
                <a:ea typeface="Calibri"/>
                <a:cs typeface="Arial" pitchFamily="34" charset="0"/>
              </a:rPr>
              <a:t>DE ESTUDIO  </a:t>
            </a:r>
            <a:r>
              <a:rPr lang="es-AR" sz="4300" dirty="0">
                <a:latin typeface="Arial" pitchFamily="34" charset="0"/>
                <a:ea typeface="Calibri"/>
                <a:cs typeface="Arial" pitchFamily="34" charset="0"/>
              </a:rPr>
              <a:t>El Hospital Pediátrico Dr. Humberto </a:t>
            </a:r>
            <a:r>
              <a:rPr lang="es-AR" sz="4300" dirty="0" smtClean="0">
                <a:latin typeface="Arial" pitchFamily="34" charset="0"/>
                <a:ea typeface="Calibri"/>
                <a:cs typeface="Arial" pitchFamily="34" charset="0"/>
              </a:rPr>
              <a:t>Notti</a:t>
            </a:r>
            <a:endParaRPr lang="es-AR" sz="4300" dirty="0">
              <a:latin typeface="Arial" pitchFamily="34" charset="0"/>
              <a:ea typeface="Calibri"/>
              <a:cs typeface="Arial" pitchFamily="34" charset="0"/>
            </a:endParaRPr>
          </a:p>
          <a:p>
            <a:pPr marL="0" indent="0">
              <a:spcAft>
                <a:spcPts val="0"/>
              </a:spcAft>
              <a:buNone/>
            </a:pPr>
            <a:r>
              <a:rPr lang="es-AR" sz="4300" b="1" u="sng" dirty="0" smtClean="0">
                <a:latin typeface="Arial" pitchFamily="34" charset="0"/>
                <a:ea typeface="Calibri"/>
                <a:cs typeface="Arial" pitchFamily="34" charset="0"/>
              </a:rPr>
              <a:t>UNIVERSO</a:t>
            </a:r>
            <a:r>
              <a:rPr lang="es-AR" sz="4300" u="sng" dirty="0">
                <a:latin typeface="Arial" pitchFamily="34" charset="0"/>
                <a:ea typeface="Calibri"/>
                <a:cs typeface="Arial" pitchFamily="34" charset="0"/>
              </a:rPr>
              <a:t>: </a:t>
            </a:r>
            <a:r>
              <a:rPr lang="es-AR" sz="4300" dirty="0" smtClean="0">
                <a:latin typeface="Arial" pitchFamily="34" charset="0"/>
                <a:ea typeface="Calibri"/>
                <a:cs typeface="Arial" pitchFamily="34" charset="0"/>
              </a:rPr>
              <a:t>las </a:t>
            </a:r>
            <a:r>
              <a:rPr lang="es-AR" sz="4300" dirty="0">
                <a:latin typeface="Arial" pitchFamily="34" charset="0"/>
                <a:ea typeface="Calibri"/>
                <a:cs typeface="Arial" pitchFamily="34" charset="0"/>
              </a:rPr>
              <a:t>familias que concurren al servicio de guardia de este nosocomio y el servicio de </a:t>
            </a:r>
            <a:r>
              <a:rPr lang="es-AR" sz="4300" dirty="0" smtClean="0">
                <a:latin typeface="Arial" pitchFamily="34" charset="0"/>
                <a:ea typeface="Calibri"/>
                <a:cs typeface="Arial" pitchFamily="34" charset="0"/>
              </a:rPr>
              <a:t>ACQ.</a:t>
            </a:r>
            <a:endParaRPr lang="es-AR" sz="4300" dirty="0">
              <a:latin typeface="Arial" pitchFamily="34" charset="0"/>
              <a:ea typeface="Calibri"/>
              <a:cs typeface="Arial" pitchFamily="34" charset="0"/>
            </a:endParaRPr>
          </a:p>
          <a:p>
            <a:pPr marL="0" indent="0">
              <a:spcAft>
                <a:spcPts val="0"/>
              </a:spcAft>
              <a:buNone/>
            </a:pPr>
            <a:r>
              <a:rPr lang="es-AR" sz="4300" b="1" u="sng" dirty="0" smtClean="0">
                <a:latin typeface="Arial" pitchFamily="34" charset="0"/>
                <a:ea typeface="Calibri"/>
                <a:cs typeface="Arial" pitchFamily="34" charset="0"/>
              </a:rPr>
              <a:t>MUSTRA</a:t>
            </a:r>
            <a:r>
              <a:rPr lang="es-AR" sz="4300" u="sng" dirty="0" smtClean="0">
                <a:latin typeface="Arial" pitchFamily="34" charset="0"/>
                <a:ea typeface="Calibri"/>
                <a:cs typeface="Arial" pitchFamily="34" charset="0"/>
              </a:rPr>
              <a:t>:</a:t>
            </a:r>
            <a:r>
              <a:rPr lang="es-AR" sz="4300" dirty="0" smtClean="0">
                <a:latin typeface="Arial" pitchFamily="34" charset="0"/>
                <a:ea typeface="Calibri"/>
                <a:cs typeface="Arial" pitchFamily="34" charset="0"/>
              </a:rPr>
              <a:t> 30 </a:t>
            </a:r>
            <a:r>
              <a:rPr lang="es-AR" sz="4300" dirty="0">
                <a:latin typeface="Arial" pitchFamily="34" charset="0"/>
                <a:ea typeface="Calibri"/>
                <a:cs typeface="Arial" pitchFamily="34" charset="0"/>
              </a:rPr>
              <a:t>familias </a:t>
            </a:r>
            <a:r>
              <a:rPr lang="es-AR" sz="4300" dirty="0" smtClean="0">
                <a:latin typeface="Arial" pitchFamily="34" charset="0"/>
                <a:ea typeface="Calibri"/>
                <a:cs typeface="Arial" pitchFamily="34" charset="0"/>
              </a:rPr>
              <a:t>de niños afectados.</a:t>
            </a:r>
          </a:p>
          <a:p>
            <a:pPr marL="0" indent="0">
              <a:spcAft>
                <a:spcPts val="0"/>
              </a:spcAft>
              <a:buNone/>
            </a:pPr>
            <a:r>
              <a:rPr lang="es-AR" sz="4300" b="1" u="sng" dirty="0" smtClean="0">
                <a:latin typeface="Arial" pitchFamily="34" charset="0"/>
                <a:ea typeface="Calibri"/>
                <a:cs typeface="Arial" pitchFamily="34" charset="0"/>
              </a:rPr>
              <a:t>UNIDAD DE ANÁLISIS: </a:t>
            </a:r>
            <a:r>
              <a:rPr lang="es-AR" sz="4400" dirty="0" smtClean="0">
                <a:latin typeface="Arial" pitchFamily="34" charset="0"/>
                <a:ea typeface="Calibri"/>
                <a:cs typeface="Arial" pitchFamily="34" charset="0"/>
              </a:rPr>
              <a:t>cada </a:t>
            </a:r>
            <a:r>
              <a:rPr lang="es-AR" sz="4400" dirty="0">
                <a:latin typeface="Arial" pitchFamily="34" charset="0"/>
                <a:ea typeface="Calibri"/>
                <a:cs typeface="Arial" pitchFamily="34" charset="0"/>
              </a:rPr>
              <a:t>una de las familias de los niños </a:t>
            </a:r>
            <a:r>
              <a:rPr lang="es-AR" sz="4400" dirty="0" smtClean="0">
                <a:latin typeface="Arial" pitchFamily="34" charset="0"/>
                <a:ea typeface="Calibri"/>
                <a:cs typeface="Arial" pitchFamily="34" charset="0"/>
              </a:rPr>
              <a:t>afectados.</a:t>
            </a:r>
          </a:p>
          <a:p>
            <a:pPr marL="0" indent="0">
              <a:lnSpc>
                <a:spcPct val="115000"/>
              </a:lnSpc>
              <a:spcAft>
                <a:spcPts val="0"/>
              </a:spcAft>
              <a:buNone/>
            </a:pPr>
            <a:r>
              <a:rPr lang="es-AR" sz="4400" b="1" u="sng" dirty="0" smtClean="0">
                <a:latin typeface="Arial" pitchFamily="34" charset="0"/>
                <a:ea typeface="Calibri"/>
                <a:cs typeface="Arial" pitchFamily="34" charset="0"/>
              </a:rPr>
              <a:t>TECNICAS </a:t>
            </a:r>
            <a:r>
              <a:rPr lang="es-AR" sz="4400" b="1" u="sng" dirty="0">
                <a:latin typeface="Arial" pitchFamily="34" charset="0"/>
                <a:ea typeface="Calibri"/>
                <a:cs typeface="Arial" pitchFamily="34" charset="0"/>
              </a:rPr>
              <a:t>DE RECOLECCIÓN DE </a:t>
            </a:r>
            <a:r>
              <a:rPr lang="es-AR" sz="4400" b="1" u="sng" dirty="0" smtClean="0">
                <a:latin typeface="Arial" pitchFamily="34" charset="0"/>
                <a:ea typeface="Calibri"/>
                <a:cs typeface="Arial" pitchFamily="34" charset="0"/>
              </a:rPr>
              <a:t>DATOS</a:t>
            </a:r>
            <a:r>
              <a:rPr lang="es-AR" sz="4400" u="sng" dirty="0" smtClean="0">
                <a:latin typeface="Arial" pitchFamily="34" charset="0"/>
                <a:ea typeface="Calibri"/>
                <a:cs typeface="Arial" pitchFamily="34" charset="0"/>
              </a:rPr>
              <a:t>: </a:t>
            </a:r>
            <a:r>
              <a:rPr lang="es-AR" sz="4400" dirty="0">
                <a:latin typeface="Arial" pitchFamily="34" charset="0"/>
                <a:ea typeface="Calibri"/>
                <a:cs typeface="Arial" pitchFamily="34" charset="0"/>
              </a:rPr>
              <a:t>una </a:t>
            </a:r>
            <a:r>
              <a:rPr lang="es-AR" sz="4400" dirty="0" smtClean="0">
                <a:latin typeface="Arial" pitchFamily="34" charset="0"/>
                <a:ea typeface="Calibri"/>
                <a:cs typeface="Arial" pitchFamily="34" charset="0"/>
              </a:rPr>
              <a:t>entrevista </a:t>
            </a:r>
            <a:r>
              <a:rPr lang="es-AR" sz="4400" dirty="0">
                <a:latin typeface="Arial" pitchFamily="34" charset="0"/>
                <a:ea typeface="Calibri"/>
                <a:cs typeface="Arial" pitchFamily="34" charset="0"/>
              </a:rPr>
              <a:t>a cada </a:t>
            </a:r>
            <a:r>
              <a:rPr lang="es-AR" sz="4400" dirty="0" smtClean="0">
                <a:latin typeface="Arial" pitchFamily="34" charset="0"/>
                <a:ea typeface="Calibri"/>
                <a:cs typeface="Arial" pitchFamily="34" charset="0"/>
              </a:rPr>
              <a:t>familia.</a:t>
            </a:r>
          </a:p>
          <a:p>
            <a:pPr marL="0" indent="0">
              <a:spcAft>
                <a:spcPts val="0"/>
              </a:spcAft>
              <a:buNone/>
            </a:pPr>
            <a:r>
              <a:rPr lang="es-AR" sz="4400" b="1" u="sng" dirty="0" smtClean="0">
                <a:latin typeface="Arial" pitchFamily="34" charset="0"/>
                <a:ea typeface="Calibri"/>
                <a:cs typeface="Arial" pitchFamily="34" charset="0"/>
              </a:rPr>
              <a:t>INSTRUMENTO </a:t>
            </a:r>
            <a:r>
              <a:rPr lang="es-AR" sz="4400" b="1" u="sng" dirty="0">
                <a:latin typeface="Arial" pitchFamily="34" charset="0"/>
                <a:ea typeface="Calibri"/>
                <a:cs typeface="Arial" pitchFamily="34" charset="0"/>
              </a:rPr>
              <a:t>DE RECOLECCION  DE </a:t>
            </a:r>
            <a:r>
              <a:rPr lang="es-AR" sz="4400" b="1" u="sng" dirty="0" smtClean="0">
                <a:latin typeface="Arial" pitchFamily="34" charset="0"/>
                <a:ea typeface="Calibri"/>
                <a:cs typeface="Arial" pitchFamily="34" charset="0"/>
              </a:rPr>
              <a:t>DATOS</a:t>
            </a:r>
            <a:r>
              <a:rPr lang="es-AR" sz="4400" dirty="0" smtClean="0">
                <a:latin typeface="Arial" pitchFamily="34" charset="0"/>
                <a:ea typeface="Calibri"/>
                <a:cs typeface="Arial" pitchFamily="34" charset="0"/>
              </a:rPr>
              <a:t>: Se </a:t>
            </a:r>
            <a:r>
              <a:rPr lang="es-AR" sz="4400" dirty="0">
                <a:latin typeface="Arial" pitchFamily="34" charset="0"/>
                <a:ea typeface="Calibri"/>
                <a:cs typeface="Arial" pitchFamily="34" charset="0"/>
              </a:rPr>
              <a:t>usará unas encuestas anónimas, estructurada y cerrada, con opciones múltiples, de una opción </a:t>
            </a:r>
            <a:r>
              <a:rPr lang="es-AR" sz="4400" dirty="0" smtClean="0">
                <a:latin typeface="Arial" pitchFamily="34" charset="0"/>
                <a:ea typeface="Calibri"/>
                <a:cs typeface="Arial" pitchFamily="34" charset="0"/>
              </a:rPr>
              <a:t>correcta,</a:t>
            </a:r>
            <a:endParaRPr lang="es-AR" sz="4400" b="1" u="sng" dirty="0" smtClean="0">
              <a:latin typeface="Arial" pitchFamily="34" charset="0"/>
              <a:ea typeface="Calibri"/>
              <a:cs typeface="Arial" pitchFamily="34" charset="0"/>
            </a:endParaRPr>
          </a:p>
          <a:p>
            <a:pPr marL="0" indent="0">
              <a:buNone/>
            </a:pPr>
            <a:r>
              <a:rPr lang="es-AR" sz="4400" b="1" u="sng" dirty="0" smtClean="0">
                <a:latin typeface="Arial" pitchFamily="34" charset="0"/>
                <a:ea typeface="Calibri"/>
                <a:cs typeface="Arial" pitchFamily="34" charset="0"/>
              </a:rPr>
              <a:t>RECOLECCION </a:t>
            </a:r>
            <a:r>
              <a:rPr lang="es-AR" sz="4400" b="1" u="sng" dirty="0">
                <a:latin typeface="Arial" pitchFamily="34" charset="0"/>
                <a:ea typeface="Calibri"/>
                <a:cs typeface="Arial" pitchFamily="34" charset="0"/>
              </a:rPr>
              <a:t>DE </a:t>
            </a:r>
            <a:r>
              <a:rPr lang="es-AR" sz="4400" b="1" u="sng" dirty="0" smtClean="0">
                <a:latin typeface="Arial" pitchFamily="34" charset="0"/>
                <a:ea typeface="Calibri"/>
                <a:cs typeface="Arial" pitchFamily="34" charset="0"/>
              </a:rPr>
              <a:t>DATOS</a:t>
            </a:r>
            <a:r>
              <a:rPr lang="es-AR" sz="4000" b="1" u="sng" dirty="0" smtClean="0">
                <a:latin typeface="Arial" pitchFamily="34" charset="0"/>
                <a:ea typeface="Calibri"/>
                <a:cs typeface="Arial" pitchFamily="34" charset="0"/>
              </a:rPr>
              <a:t> </a:t>
            </a:r>
            <a:r>
              <a:rPr lang="es-AR" sz="4400" dirty="0" smtClean="0">
                <a:latin typeface="Arial" pitchFamily="34" charset="0"/>
                <a:ea typeface="Calibri"/>
                <a:cs typeface="Arial" pitchFamily="34" charset="0"/>
              </a:rPr>
              <a:t>La </a:t>
            </a:r>
            <a:r>
              <a:rPr lang="es-AR" sz="4400" dirty="0">
                <a:latin typeface="Arial" pitchFamily="34" charset="0"/>
                <a:ea typeface="Calibri"/>
                <a:cs typeface="Arial" pitchFamily="34" charset="0"/>
              </a:rPr>
              <a:t>realizarán los propios autores por medio de encuestas anónimas a los encargados del cuidado, del niño hospitalizado. Los recursos materiales y humanos están a cargo de los  </a:t>
            </a:r>
            <a:r>
              <a:rPr lang="es-AR" sz="4400" dirty="0" smtClean="0">
                <a:latin typeface="Arial" pitchFamily="34" charset="0"/>
                <a:ea typeface="Calibri"/>
                <a:cs typeface="Arial" pitchFamily="34" charset="0"/>
              </a:rPr>
              <a:t>investigadores.</a:t>
            </a:r>
            <a:endParaRPr lang="es-AR" sz="4300" u="sng" dirty="0">
              <a:latin typeface="Arial" pitchFamily="34" charset="0"/>
              <a:ea typeface="Calibri"/>
              <a:cs typeface="Arial" pitchFamily="34" charset="0"/>
            </a:endParaRPr>
          </a:p>
          <a:p>
            <a:pPr marL="0" indent="0">
              <a:buNone/>
            </a:pPr>
            <a:r>
              <a:rPr lang="es-AR" sz="4000" b="1" u="sng" cap="all" dirty="0" smtClean="0">
                <a:latin typeface="Arial"/>
                <a:ea typeface="Calibri"/>
                <a:cs typeface="Times New Roman"/>
              </a:rPr>
              <a:t>Fuentes </a:t>
            </a:r>
            <a:r>
              <a:rPr lang="es-AR" sz="4000" b="1" u="sng" cap="all" dirty="0">
                <a:latin typeface="Arial"/>
                <a:ea typeface="Calibri"/>
                <a:cs typeface="Times New Roman"/>
              </a:rPr>
              <a:t>de información</a:t>
            </a:r>
            <a:endParaRPr lang="es-AR" sz="3600" dirty="0">
              <a:ea typeface="Calibri"/>
              <a:cs typeface="Times New Roman"/>
            </a:endParaRPr>
          </a:p>
          <a:p>
            <a:pPr marL="0" indent="0">
              <a:buNone/>
            </a:pPr>
            <a:r>
              <a:rPr lang="es-AR" sz="4000" dirty="0">
                <a:latin typeface="Arial"/>
                <a:ea typeface="Calibri"/>
              </a:rPr>
              <a:t>Los datos recolectados serán obtenidos a partir de fuentes </a:t>
            </a:r>
            <a:r>
              <a:rPr lang="es-AR" sz="4000" dirty="0" smtClean="0">
                <a:latin typeface="Arial"/>
                <a:ea typeface="Calibri"/>
              </a:rPr>
              <a:t>primarias.</a:t>
            </a:r>
          </a:p>
          <a:p>
            <a:pPr marL="0" indent="0">
              <a:spcAft>
                <a:spcPts val="0"/>
              </a:spcAft>
              <a:buNone/>
            </a:pPr>
            <a:r>
              <a:rPr lang="es-AR" sz="4400" b="1" u="sng" dirty="0" smtClean="0">
                <a:solidFill>
                  <a:srgbClr val="000000"/>
                </a:solidFill>
                <a:latin typeface="Arial"/>
                <a:ea typeface="Calibri"/>
              </a:rPr>
              <a:t>PROCESAMIENTO DE LA INFORMACIÓN</a:t>
            </a:r>
          </a:p>
          <a:p>
            <a:pPr marL="0" indent="0">
              <a:spcAft>
                <a:spcPts val="0"/>
              </a:spcAft>
              <a:buNone/>
            </a:pPr>
            <a:r>
              <a:rPr lang="es-AR" sz="4400" dirty="0" smtClean="0">
                <a:solidFill>
                  <a:srgbClr val="000000"/>
                </a:solidFill>
                <a:latin typeface="Arial"/>
                <a:ea typeface="Calibri"/>
              </a:rPr>
              <a:t>Una </a:t>
            </a:r>
            <a:r>
              <a:rPr lang="es-AR" sz="4400" dirty="0">
                <a:solidFill>
                  <a:srgbClr val="000000"/>
                </a:solidFill>
                <a:latin typeface="Arial"/>
                <a:ea typeface="Calibri"/>
              </a:rPr>
              <a:t>vez recolectada la información se procederá a codificarla para luego ordenarla en una </a:t>
            </a:r>
            <a:r>
              <a:rPr lang="es-AR" sz="4400" dirty="0" smtClean="0">
                <a:solidFill>
                  <a:srgbClr val="000000"/>
                </a:solidFill>
                <a:latin typeface="Arial"/>
                <a:ea typeface="Calibri"/>
              </a:rPr>
              <a:t>matriz</a:t>
            </a:r>
          </a:p>
          <a:p>
            <a:pPr marL="0" indent="0">
              <a:spcAft>
                <a:spcPts val="0"/>
              </a:spcAft>
              <a:buNone/>
            </a:pPr>
            <a:r>
              <a:rPr lang="es-AR" sz="4400" dirty="0" smtClean="0">
                <a:solidFill>
                  <a:srgbClr val="000000"/>
                </a:solidFill>
                <a:latin typeface="Arial"/>
                <a:ea typeface="Calibri"/>
              </a:rPr>
              <a:t>de </a:t>
            </a:r>
            <a:r>
              <a:rPr lang="es-AR" sz="4400" dirty="0">
                <a:solidFill>
                  <a:srgbClr val="000000"/>
                </a:solidFill>
                <a:latin typeface="Arial"/>
                <a:ea typeface="Calibri"/>
              </a:rPr>
              <a:t>datos y después se</a:t>
            </a:r>
          </a:p>
          <a:p>
            <a:pPr marL="0" indent="0">
              <a:spcAft>
                <a:spcPts val="0"/>
              </a:spcAft>
              <a:buNone/>
            </a:pPr>
            <a:r>
              <a:rPr lang="es-AR" sz="4400" dirty="0">
                <a:solidFill>
                  <a:srgbClr val="000000"/>
                </a:solidFill>
                <a:latin typeface="Arial"/>
                <a:ea typeface="Calibri"/>
              </a:rPr>
              <a:t>procederá a la tabulación de los datos</a:t>
            </a:r>
          </a:p>
          <a:p>
            <a:pPr marL="0" indent="0">
              <a:spcAft>
                <a:spcPts val="0"/>
              </a:spcAft>
              <a:buNone/>
            </a:pPr>
            <a:r>
              <a:rPr lang="es-AR" sz="4400" b="1" u="sng" dirty="0" smtClean="0">
                <a:solidFill>
                  <a:srgbClr val="000000"/>
                </a:solidFill>
                <a:latin typeface="Arial"/>
                <a:ea typeface="Calibri"/>
              </a:rPr>
              <a:t>ANÁLISIS: </a:t>
            </a:r>
            <a:r>
              <a:rPr lang="es-AR" sz="4400" dirty="0" smtClean="0">
                <a:solidFill>
                  <a:srgbClr val="000000"/>
                </a:solidFill>
                <a:latin typeface="Arial"/>
                <a:ea typeface="Calibri"/>
              </a:rPr>
              <a:t>análisis </a:t>
            </a:r>
            <a:r>
              <a:rPr lang="es-AR" sz="4400" dirty="0">
                <a:solidFill>
                  <a:srgbClr val="000000"/>
                </a:solidFill>
                <a:latin typeface="Arial"/>
                <a:ea typeface="Calibri"/>
              </a:rPr>
              <a:t>e interpretación de la información, establecimiento de las relaciones entre las distintas variables y elaboración de la conclusión</a:t>
            </a:r>
          </a:p>
          <a:p>
            <a:pPr marL="0" indent="0" algn="just">
              <a:lnSpc>
                <a:spcPct val="150000"/>
              </a:lnSpc>
              <a:spcAft>
                <a:spcPts val="0"/>
              </a:spcAft>
              <a:buNone/>
            </a:pPr>
            <a:endParaRPr lang="es-AR" sz="4300" dirty="0" smtClean="0">
              <a:latin typeface="Arial" pitchFamily="34" charset="0"/>
              <a:ea typeface="Calibri"/>
              <a:cs typeface="Arial" pitchFamily="34" charset="0"/>
            </a:endParaRPr>
          </a:p>
          <a:p>
            <a:pPr marL="0" indent="0">
              <a:buNone/>
            </a:pPr>
            <a:endParaRPr lang="es-AR" sz="4300" dirty="0">
              <a:latin typeface="Arial" pitchFamily="34" charset="0"/>
              <a:cs typeface="Arial" pitchFamily="34" charset="0"/>
            </a:endParaRPr>
          </a:p>
        </p:txBody>
      </p:sp>
      <p:cxnSp>
        <p:nvCxnSpPr>
          <p:cNvPr id="8" name="7 Conector recto"/>
          <p:cNvCxnSpPr/>
          <p:nvPr/>
        </p:nvCxnSpPr>
        <p:spPr>
          <a:xfrm>
            <a:off x="995548" y="1196752"/>
            <a:ext cx="0" cy="72008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11 Conector recto de flecha"/>
          <p:cNvCxnSpPr/>
          <p:nvPr/>
        </p:nvCxnSpPr>
        <p:spPr>
          <a:xfrm>
            <a:off x="986571" y="1916832"/>
            <a:ext cx="79208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13 Conector recto de flecha"/>
          <p:cNvCxnSpPr/>
          <p:nvPr/>
        </p:nvCxnSpPr>
        <p:spPr>
          <a:xfrm>
            <a:off x="971600" y="1712618"/>
            <a:ext cx="79208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15 Conector recto de flecha"/>
          <p:cNvCxnSpPr/>
          <p:nvPr/>
        </p:nvCxnSpPr>
        <p:spPr>
          <a:xfrm>
            <a:off x="995548" y="1556792"/>
            <a:ext cx="79208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17 Conector recto de flecha"/>
          <p:cNvCxnSpPr/>
          <p:nvPr/>
        </p:nvCxnSpPr>
        <p:spPr>
          <a:xfrm>
            <a:off x="971600" y="1340768"/>
            <a:ext cx="79208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562074"/>
          </a:xfrm>
        </p:spPr>
        <p:txBody>
          <a:bodyPr>
            <a:normAutofit fontScale="90000"/>
          </a:bodyPr>
          <a:lstStyle/>
          <a:p>
            <a:r>
              <a:rPr lang="es-AR" dirty="0" smtClean="0"/>
              <a:t>Operacionalización de las variables</a:t>
            </a:r>
            <a:endParaRPr lang="es-AR" dirty="0"/>
          </a:p>
        </p:txBody>
      </p:sp>
      <p:sp>
        <p:nvSpPr>
          <p:cNvPr id="3" name="2 Marcador de contenido"/>
          <p:cNvSpPr>
            <a:spLocks noGrp="1"/>
          </p:cNvSpPr>
          <p:nvPr>
            <p:ph idx="1"/>
          </p:nvPr>
        </p:nvSpPr>
        <p:spPr>
          <a:xfrm>
            <a:off x="410623" y="764704"/>
            <a:ext cx="8229600" cy="5616624"/>
          </a:xfrm>
          <a:solidFill>
            <a:schemeClr val="accent3">
              <a:lumMod val="60000"/>
              <a:lumOff val="40000"/>
            </a:schemeClr>
          </a:solidFill>
        </p:spPr>
        <p:txBody>
          <a:bodyPr>
            <a:normAutofit lnSpcReduction="10000"/>
          </a:bodyPr>
          <a:lstStyle/>
          <a:p>
            <a:pPr marL="0" indent="0">
              <a:lnSpc>
                <a:spcPct val="150000"/>
              </a:lnSpc>
              <a:spcAft>
                <a:spcPts val="0"/>
              </a:spcAft>
              <a:buNone/>
            </a:pPr>
            <a:r>
              <a:rPr lang="es-AR" sz="1400" b="1" u="sng" dirty="0" smtClean="0">
                <a:latin typeface="Arial" pitchFamily="34" charset="0"/>
                <a:ea typeface="Calibri"/>
                <a:cs typeface="Arial" pitchFamily="34" charset="0"/>
              </a:rPr>
              <a:t>HIPOTESIS </a:t>
            </a:r>
            <a:r>
              <a:rPr lang="es-AR" sz="1400" dirty="0">
                <a:latin typeface="Arial" pitchFamily="34" charset="0"/>
                <a:ea typeface="Calibri"/>
                <a:cs typeface="Arial" pitchFamily="34" charset="0"/>
              </a:rPr>
              <a:t>E</a:t>
            </a:r>
            <a:r>
              <a:rPr lang="es-AR" sz="1400" dirty="0" smtClean="0">
                <a:latin typeface="Arial" pitchFamily="34" charset="0"/>
                <a:ea typeface="Calibri"/>
                <a:cs typeface="Arial" pitchFamily="34" charset="0"/>
              </a:rPr>
              <a:t>l </a:t>
            </a:r>
            <a:r>
              <a:rPr lang="es-AR" sz="1400" dirty="0">
                <a:latin typeface="Arial" pitchFamily="34" charset="0"/>
                <a:ea typeface="Calibri"/>
                <a:cs typeface="Arial" pitchFamily="34" charset="0"/>
              </a:rPr>
              <a:t>desconocimiento de medidas preventivas, por parte los encargados del cuidado de </a:t>
            </a:r>
            <a:r>
              <a:rPr lang="es-AR" sz="1400" dirty="0" smtClean="0">
                <a:latin typeface="Arial" pitchFamily="34" charset="0"/>
                <a:ea typeface="Calibri"/>
                <a:cs typeface="Arial" pitchFamily="34" charset="0"/>
              </a:rPr>
              <a:t>los menores </a:t>
            </a:r>
            <a:r>
              <a:rPr lang="es-AR" sz="1400" dirty="0">
                <a:latin typeface="Arial" pitchFamily="34" charset="0"/>
                <a:ea typeface="Calibri"/>
                <a:cs typeface="Arial" pitchFamily="34" charset="0"/>
              </a:rPr>
              <a:t>pueden ser causas de quemaduras en el hogar</a:t>
            </a:r>
            <a:r>
              <a:rPr lang="es-AR" sz="1400" dirty="0" smtClean="0">
                <a:latin typeface="Arial" pitchFamily="34" charset="0"/>
                <a:ea typeface="Calibri"/>
                <a:cs typeface="Arial" pitchFamily="34" charset="0"/>
              </a:rPr>
              <a:t>.</a:t>
            </a:r>
            <a:endParaRPr lang="es-AR" sz="1400" b="1" dirty="0" smtClean="0">
              <a:latin typeface="Arial" pitchFamily="34" charset="0"/>
              <a:cs typeface="Arial" pitchFamily="34" charset="0"/>
            </a:endParaRPr>
          </a:p>
          <a:p>
            <a:pPr>
              <a:buNone/>
            </a:pPr>
            <a:r>
              <a:rPr lang="es-AR" sz="1400" b="1" dirty="0" smtClean="0">
                <a:latin typeface="Arial" pitchFamily="34" charset="0"/>
                <a:cs typeface="Arial" pitchFamily="34" charset="0"/>
              </a:rPr>
              <a:t>Variable       Var. intermedias      Indicadores                  </a:t>
            </a:r>
          </a:p>
          <a:p>
            <a:pPr>
              <a:buNone/>
            </a:pPr>
            <a:r>
              <a:rPr lang="es-AR" sz="1400" b="1" dirty="0" smtClean="0">
                <a:solidFill>
                  <a:schemeClr val="accent2">
                    <a:lumMod val="50000"/>
                  </a:schemeClr>
                </a:solidFill>
                <a:latin typeface="Arial" pitchFamily="34" charset="0"/>
                <a:cs typeface="Arial" pitchFamily="34" charset="0"/>
              </a:rPr>
              <a:t>                              Niño                  sexo          edad</a:t>
            </a:r>
          </a:p>
          <a:p>
            <a:pPr>
              <a:buNone/>
            </a:pPr>
            <a:r>
              <a:rPr lang="es-AR" sz="1400" b="1" dirty="0" smtClean="0">
                <a:solidFill>
                  <a:schemeClr val="accent2">
                    <a:lumMod val="50000"/>
                  </a:schemeClr>
                </a:solidFill>
                <a:latin typeface="Arial" pitchFamily="34" charset="0"/>
                <a:cs typeface="Arial" pitchFamily="34" charset="0"/>
              </a:rPr>
              <a:t>Composición       Padre                nivel de instrucción             convive en el hogar      trabaja        </a:t>
            </a:r>
          </a:p>
          <a:p>
            <a:pPr>
              <a:buNone/>
            </a:pPr>
            <a:r>
              <a:rPr lang="es-AR" sz="1400" b="1" dirty="0" smtClean="0">
                <a:solidFill>
                  <a:schemeClr val="accent2">
                    <a:lumMod val="50000"/>
                  </a:schemeClr>
                </a:solidFill>
                <a:latin typeface="Arial" pitchFamily="34" charset="0"/>
                <a:cs typeface="Arial" pitchFamily="34" charset="0"/>
              </a:rPr>
              <a:t>Familiar                                          presenta conocimiento sobre prevención de quemaduras   </a:t>
            </a:r>
          </a:p>
          <a:p>
            <a:pPr>
              <a:buNone/>
            </a:pPr>
            <a:r>
              <a:rPr lang="es-AR" sz="1400" b="1" dirty="0" smtClean="0">
                <a:solidFill>
                  <a:schemeClr val="accent2">
                    <a:lumMod val="50000"/>
                  </a:schemeClr>
                </a:solidFill>
                <a:latin typeface="Arial" pitchFamily="34" charset="0"/>
                <a:cs typeface="Arial" pitchFamily="34" charset="0"/>
              </a:rPr>
              <a:t>                           Persona que       total de miembros</a:t>
            </a:r>
          </a:p>
          <a:p>
            <a:pPr>
              <a:buNone/>
            </a:pPr>
            <a:r>
              <a:rPr lang="es-AR" sz="1400" b="1" dirty="0" smtClean="0">
                <a:solidFill>
                  <a:schemeClr val="accent2">
                    <a:lumMod val="50000"/>
                  </a:schemeClr>
                </a:solidFill>
                <a:latin typeface="Arial" pitchFamily="34" charset="0"/>
                <a:cs typeface="Arial" pitchFamily="34" charset="0"/>
              </a:rPr>
              <a:t>                             conviven           menores de 10 años</a:t>
            </a:r>
            <a:endParaRPr lang="es-AR" sz="1400" b="1" dirty="0">
              <a:solidFill>
                <a:schemeClr val="accent2">
                  <a:lumMod val="50000"/>
                </a:schemeClr>
              </a:solidFill>
              <a:latin typeface="Arial" pitchFamily="34" charset="0"/>
              <a:cs typeface="Arial" pitchFamily="34" charset="0"/>
            </a:endParaRPr>
          </a:p>
          <a:p>
            <a:pPr>
              <a:buNone/>
            </a:pPr>
            <a:r>
              <a:rPr lang="es-AR" sz="1400" b="1" dirty="0" smtClean="0">
                <a:solidFill>
                  <a:schemeClr val="accent2">
                    <a:lumMod val="50000"/>
                  </a:schemeClr>
                </a:solidFill>
                <a:latin typeface="Arial" pitchFamily="34" charset="0"/>
                <a:cs typeface="Arial" pitchFamily="34" charset="0"/>
              </a:rPr>
              <a:t>                             Encargado        padres       padrastros      hermanos</a:t>
            </a:r>
          </a:p>
          <a:p>
            <a:pPr>
              <a:buNone/>
            </a:pPr>
            <a:r>
              <a:rPr lang="es-AR" sz="1400" b="1" dirty="0">
                <a:solidFill>
                  <a:schemeClr val="accent2">
                    <a:lumMod val="50000"/>
                  </a:schemeClr>
                </a:solidFill>
                <a:latin typeface="Arial" pitchFamily="34" charset="0"/>
                <a:cs typeface="Arial" pitchFamily="34" charset="0"/>
              </a:rPr>
              <a:t> </a:t>
            </a:r>
            <a:r>
              <a:rPr lang="es-AR" sz="1400" b="1" dirty="0" smtClean="0">
                <a:solidFill>
                  <a:schemeClr val="accent2">
                    <a:lumMod val="50000"/>
                  </a:schemeClr>
                </a:solidFill>
                <a:latin typeface="Arial" pitchFamily="34" charset="0"/>
                <a:cs typeface="Arial" pitchFamily="34" charset="0"/>
              </a:rPr>
              <a:t>                           del cuidado        abuelos     tíos                  otros</a:t>
            </a:r>
          </a:p>
          <a:p>
            <a:pPr>
              <a:buNone/>
            </a:pPr>
            <a:endParaRPr lang="es-AR" sz="1400" dirty="0">
              <a:solidFill>
                <a:schemeClr val="accent2">
                  <a:lumMod val="50000"/>
                </a:schemeClr>
              </a:solidFill>
              <a:latin typeface="Arial" pitchFamily="34" charset="0"/>
              <a:cs typeface="Arial" pitchFamily="34" charset="0"/>
            </a:endParaRPr>
          </a:p>
          <a:p>
            <a:pPr>
              <a:buNone/>
            </a:pPr>
            <a:r>
              <a:rPr lang="es-AR" sz="1200" dirty="0" smtClean="0">
                <a:latin typeface="Arial" pitchFamily="34" charset="0"/>
                <a:cs typeface="Arial" pitchFamily="34" charset="0"/>
              </a:rPr>
              <a:t>                                  </a:t>
            </a:r>
            <a:r>
              <a:rPr lang="es-AR" sz="1400" dirty="0" smtClean="0">
                <a:solidFill>
                  <a:srgbClr val="002060"/>
                </a:solidFill>
                <a:latin typeface="Arial" pitchFamily="34" charset="0"/>
                <a:cs typeface="Arial" pitchFamily="34" charset="0"/>
              </a:rPr>
              <a:t>Material             ladrillos         adobe               precaria</a:t>
            </a:r>
            <a:endParaRPr lang="es-AR" sz="1200" dirty="0" smtClean="0">
              <a:solidFill>
                <a:srgbClr val="002060"/>
              </a:solidFill>
              <a:latin typeface="Arial" pitchFamily="34" charset="0"/>
              <a:cs typeface="Arial" pitchFamily="34" charset="0"/>
            </a:endParaRPr>
          </a:p>
          <a:p>
            <a:pPr>
              <a:buNone/>
            </a:pPr>
            <a:r>
              <a:rPr lang="es-AR" sz="1400" dirty="0">
                <a:solidFill>
                  <a:srgbClr val="002060"/>
                </a:solidFill>
                <a:latin typeface="Arial" pitchFamily="34" charset="0"/>
                <a:cs typeface="Arial" pitchFamily="34" charset="0"/>
              </a:rPr>
              <a:t>C</a:t>
            </a:r>
            <a:r>
              <a:rPr lang="es-AR" sz="1400" dirty="0" smtClean="0">
                <a:solidFill>
                  <a:srgbClr val="002060"/>
                </a:solidFill>
                <a:latin typeface="Arial" pitchFamily="34" charset="0"/>
                <a:cs typeface="Arial" pitchFamily="34" charset="0"/>
              </a:rPr>
              <a:t>aracterísticas</a:t>
            </a:r>
            <a:r>
              <a:rPr lang="es-AR" sz="1200" dirty="0" smtClean="0">
                <a:solidFill>
                  <a:srgbClr val="002060"/>
                </a:solidFill>
                <a:latin typeface="Arial" pitchFamily="34" charset="0"/>
                <a:cs typeface="Arial" pitchFamily="34" charset="0"/>
              </a:rPr>
              <a:t>      </a:t>
            </a:r>
            <a:r>
              <a:rPr lang="es-AR" sz="1400" dirty="0">
                <a:solidFill>
                  <a:srgbClr val="002060"/>
                </a:solidFill>
                <a:latin typeface="Arial" pitchFamily="34" charset="0"/>
                <a:cs typeface="Arial" pitchFamily="34" charset="0"/>
              </a:rPr>
              <a:t>C</a:t>
            </a:r>
            <a:r>
              <a:rPr lang="es-AR" sz="1400" dirty="0" smtClean="0">
                <a:solidFill>
                  <a:srgbClr val="002060"/>
                </a:solidFill>
                <a:latin typeface="Arial" pitchFamily="34" charset="0"/>
                <a:cs typeface="Arial" pitchFamily="34" charset="0"/>
              </a:rPr>
              <a:t>alefacción       gas natural   gas envasado   a leña</a:t>
            </a:r>
            <a:endParaRPr lang="es-AR" sz="1400" dirty="0">
              <a:solidFill>
                <a:srgbClr val="002060"/>
              </a:solidFill>
              <a:latin typeface="Arial" pitchFamily="34" charset="0"/>
              <a:cs typeface="Arial" pitchFamily="34" charset="0"/>
            </a:endParaRPr>
          </a:p>
          <a:p>
            <a:pPr>
              <a:buNone/>
            </a:pPr>
            <a:r>
              <a:rPr lang="es-AR" sz="1400" dirty="0" smtClean="0">
                <a:solidFill>
                  <a:srgbClr val="002060"/>
                </a:solidFill>
                <a:latin typeface="Arial" pitchFamily="34" charset="0"/>
                <a:cs typeface="Arial" pitchFamily="34" charset="0"/>
              </a:rPr>
              <a:t> De la vivienda      Ubicación          urbana          periurbana        rural</a:t>
            </a:r>
            <a:r>
              <a:rPr lang="es-AR" sz="1400" dirty="0">
                <a:solidFill>
                  <a:srgbClr val="002060"/>
                </a:solidFill>
                <a:latin typeface="Arial" pitchFamily="34" charset="0"/>
                <a:cs typeface="Arial" pitchFamily="34" charset="0"/>
              </a:rPr>
              <a:t>                                           </a:t>
            </a:r>
            <a:r>
              <a:rPr lang="es-AR" sz="1400" dirty="0" smtClean="0">
                <a:solidFill>
                  <a:srgbClr val="002060"/>
                </a:solidFill>
                <a:latin typeface="Arial" pitchFamily="34" charset="0"/>
                <a:cs typeface="Arial" pitchFamily="34" charset="0"/>
              </a:rPr>
              <a:t>                           .                      Ambientes         cocina            comedor          cocinacomedor  </a:t>
            </a:r>
          </a:p>
          <a:p>
            <a:pPr>
              <a:buNone/>
            </a:pPr>
            <a:r>
              <a:rPr lang="es-AR" sz="1400" dirty="0">
                <a:solidFill>
                  <a:srgbClr val="002060"/>
                </a:solidFill>
                <a:latin typeface="Arial" pitchFamily="34" charset="0"/>
                <a:cs typeface="Arial" pitchFamily="34" charset="0"/>
              </a:rPr>
              <a:t> </a:t>
            </a:r>
            <a:r>
              <a:rPr lang="es-AR" sz="1400" dirty="0" smtClean="0">
                <a:solidFill>
                  <a:srgbClr val="002060"/>
                </a:solidFill>
                <a:latin typeface="Arial" pitchFamily="34" charset="0"/>
                <a:cs typeface="Arial" pitchFamily="34" charset="0"/>
              </a:rPr>
              <a:t>                                                       baño              N° de habitaciones  </a:t>
            </a:r>
          </a:p>
          <a:p>
            <a:pPr>
              <a:buNone/>
            </a:pPr>
            <a:r>
              <a:rPr lang="es-AR" sz="1400" dirty="0" smtClean="0">
                <a:solidFill>
                  <a:srgbClr val="002060"/>
                </a:solidFill>
                <a:latin typeface="Arial" pitchFamily="34" charset="0"/>
                <a:cs typeface="Arial" pitchFamily="34" charset="0"/>
              </a:rPr>
              <a:t> </a:t>
            </a:r>
          </a:p>
          <a:p>
            <a:pPr>
              <a:buNone/>
            </a:pPr>
            <a:r>
              <a:rPr lang="es-AR" sz="1400" dirty="0" smtClean="0">
                <a:solidFill>
                  <a:srgbClr val="C00000"/>
                </a:solidFill>
                <a:latin typeface="Arial" pitchFamily="34" charset="0"/>
                <a:cs typeface="Arial" pitchFamily="34" charset="0"/>
              </a:rPr>
              <a:t>Factores                Agente               agua      comida    calefactor      fuego     eléctrica     acido</a:t>
            </a:r>
          </a:p>
          <a:p>
            <a:pPr>
              <a:buNone/>
            </a:pPr>
            <a:r>
              <a:rPr lang="es-AR" sz="1400" dirty="0" smtClean="0">
                <a:solidFill>
                  <a:srgbClr val="C00000"/>
                </a:solidFill>
                <a:latin typeface="Arial" pitchFamily="34" charset="0"/>
                <a:cs typeface="Arial" pitchFamily="34" charset="0"/>
              </a:rPr>
              <a:t>predisponentes   causante              producto de limpieza    soda caustica      producto químico   </a:t>
            </a:r>
          </a:p>
          <a:p>
            <a:pPr>
              <a:buNone/>
            </a:pPr>
            <a:endParaRPr lang="es-AR" sz="1400" dirty="0" smtClean="0">
              <a:solidFill>
                <a:srgbClr val="C00000"/>
              </a:solidFill>
              <a:latin typeface="Arial" pitchFamily="34" charset="0"/>
              <a:cs typeface="Arial" pitchFamily="34" charset="0"/>
            </a:endParaRPr>
          </a:p>
          <a:p>
            <a:pPr>
              <a:buNone/>
            </a:pPr>
            <a:r>
              <a:rPr lang="es-AR" sz="1400" dirty="0" smtClean="0">
                <a:solidFill>
                  <a:schemeClr val="tx1">
                    <a:lumMod val="85000"/>
                    <a:lumOff val="15000"/>
                  </a:schemeClr>
                </a:solidFill>
                <a:latin typeface="Arial" pitchFamily="34" charset="0"/>
                <a:cs typeface="Arial" pitchFamily="34" charset="0"/>
              </a:rPr>
              <a:t>Situación de         Horarios en         de 7 a 11       de 12 a 16      de 17 a 20</a:t>
            </a:r>
          </a:p>
          <a:p>
            <a:pPr>
              <a:buNone/>
            </a:pPr>
            <a:r>
              <a:rPr lang="es-AR" sz="1400" dirty="0" smtClean="0">
                <a:solidFill>
                  <a:schemeClr val="tx1">
                    <a:lumMod val="85000"/>
                    <a:lumOff val="15000"/>
                  </a:schemeClr>
                </a:solidFill>
                <a:latin typeface="Arial" pitchFamily="34" charset="0"/>
                <a:cs typeface="Arial" pitchFamily="34" charset="0"/>
              </a:rPr>
              <a:t>ocurrencia          que se produjo      de 21 a 24     por la noche</a:t>
            </a:r>
          </a:p>
          <a:p>
            <a:pPr>
              <a:buNone/>
            </a:pPr>
            <a:r>
              <a:rPr lang="es-AR" sz="1400" dirty="0">
                <a:solidFill>
                  <a:schemeClr val="tx1">
                    <a:lumMod val="85000"/>
                    <a:lumOff val="15000"/>
                  </a:schemeClr>
                </a:solidFill>
                <a:latin typeface="Arial" pitchFamily="34" charset="0"/>
                <a:cs typeface="Arial" pitchFamily="34" charset="0"/>
              </a:rPr>
              <a:t> </a:t>
            </a:r>
            <a:r>
              <a:rPr lang="es-AR" sz="1400" dirty="0" smtClean="0">
                <a:solidFill>
                  <a:schemeClr val="tx1">
                    <a:lumMod val="85000"/>
                    <a:lumOff val="15000"/>
                  </a:schemeClr>
                </a:solidFill>
                <a:latin typeface="Arial" pitchFamily="34" charset="0"/>
                <a:cs typeface="Arial" pitchFamily="34" charset="0"/>
              </a:rPr>
              <a:t>                           la quemadura                                                                                                                            </a:t>
            </a:r>
            <a:endParaRPr lang="es-AR" sz="1400" dirty="0">
              <a:solidFill>
                <a:schemeClr val="tx1">
                  <a:lumMod val="85000"/>
                  <a:lumOff val="15000"/>
                </a:schemeClr>
              </a:solidFill>
              <a:latin typeface="Arial" pitchFamily="34" charset="0"/>
              <a:cs typeface="Arial" pitchFamily="34" charset="0"/>
            </a:endParaRPr>
          </a:p>
        </p:txBody>
      </p:sp>
      <p:cxnSp>
        <p:nvCxnSpPr>
          <p:cNvPr id="59" name="58 Conector recto de flecha"/>
          <p:cNvCxnSpPr/>
          <p:nvPr/>
        </p:nvCxnSpPr>
        <p:spPr>
          <a:xfrm>
            <a:off x="2569823" y="1983749"/>
            <a:ext cx="594066" cy="71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28" name="1027 Conector recto de flecha"/>
          <p:cNvCxnSpPr/>
          <p:nvPr/>
        </p:nvCxnSpPr>
        <p:spPr>
          <a:xfrm>
            <a:off x="2557266" y="1990874"/>
            <a:ext cx="611482" cy="20645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31" name="1030 Conector recto de flecha"/>
          <p:cNvCxnSpPr/>
          <p:nvPr/>
        </p:nvCxnSpPr>
        <p:spPr>
          <a:xfrm>
            <a:off x="2606468" y="1772817"/>
            <a:ext cx="59406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33" name="1032 Conector recto de flecha"/>
          <p:cNvCxnSpPr/>
          <p:nvPr/>
        </p:nvCxnSpPr>
        <p:spPr>
          <a:xfrm flipV="1">
            <a:off x="3752475" y="1743975"/>
            <a:ext cx="288032" cy="38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36" name="1035 Conector recto de flecha"/>
          <p:cNvCxnSpPr/>
          <p:nvPr/>
        </p:nvCxnSpPr>
        <p:spPr>
          <a:xfrm flipV="1">
            <a:off x="4978118" y="1991103"/>
            <a:ext cx="504056" cy="71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38" name="1037 Conector recto de flecha"/>
          <p:cNvCxnSpPr/>
          <p:nvPr/>
        </p:nvCxnSpPr>
        <p:spPr>
          <a:xfrm>
            <a:off x="7222693" y="2009628"/>
            <a:ext cx="295275" cy="71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50" name="1049 Conector recto de flecha"/>
          <p:cNvCxnSpPr/>
          <p:nvPr/>
        </p:nvCxnSpPr>
        <p:spPr>
          <a:xfrm>
            <a:off x="2929853" y="2519669"/>
            <a:ext cx="27961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57" name="1056 Conector recto de flecha"/>
          <p:cNvCxnSpPr/>
          <p:nvPr/>
        </p:nvCxnSpPr>
        <p:spPr>
          <a:xfrm flipV="1">
            <a:off x="1663290" y="1772817"/>
            <a:ext cx="316422" cy="18716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59" name="1058 Conector recto de flecha"/>
          <p:cNvCxnSpPr/>
          <p:nvPr/>
        </p:nvCxnSpPr>
        <p:spPr>
          <a:xfrm>
            <a:off x="1619672" y="1964431"/>
            <a:ext cx="36004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65" name="1064 Conector recto de flecha"/>
          <p:cNvCxnSpPr/>
          <p:nvPr/>
        </p:nvCxnSpPr>
        <p:spPr>
          <a:xfrm>
            <a:off x="2915120" y="2536102"/>
            <a:ext cx="302829" cy="1440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72" name="1071 Conector recto de flecha"/>
          <p:cNvCxnSpPr/>
          <p:nvPr/>
        </p:nvCxnSpPr>
        <p:spPr>
          <a:xfrm>
            <a:off x="1637464" y="1967184"/>
            <a:ext cx="282486" cy="11378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74" name="1073 Conector recto de flecha"/>
          <p:cNvCxnSpPr/>
          <p:nvPr/>
        </p:nvCxnSpPr>
        <p:spPr>
          <a:xfrm>
            <a:off x="1670905" y="1973434"/>
            <a:ext cx="180020" cy="54623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76" name="1075 Conector recto de flecha"/>
          <p:cNvCxnSpPr/>
          <p:nvPr/>
        </p:nvCxnSpPr>
        <p:spPr>
          <a:xfrm>
            <a:off x="2929853" y="2924944"/>
            <a:ext cx="27961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79" name="1078 Conector recto de flecha"/>
          <p:cNvCxnSpPr/>
          <p:nvPr/>
        </p:nvCxnSpPr>
        <p:spPr>
          <a:xfrm>
            <a:off x="3815193" y="2954640"/>
            <a:ext cx="28803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81" name="1080 Conector recto de flecha"/>
          <p:cNvCxnSpPr/>
          <p:nvPr/>
        </p:nvCxnSpPr>
        <p:spPr>
          <a:xfrm>
            <a:off x="5053496" y="2924944"/>
            <a:ext cx="25202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84" name="1083 Conector recto de flecha"/>
          <p:cNvCxnSpPr/>
          <p:nvPr/>
        </p:nvCxnSpPr>
        <p:spPr>
          <a:xfrm>
            <a:off x="2929853" y="2954640"/>
            <a:ext cx="297033" cy="18650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86" name="1085 Conector recto de flecha"/>
          <p:cNvCxnSpPr/>
          <p:nvPr/>
        </p:nvCxnSpPr>
        <p:spPr>
          <a:xfrm>
            <a:off x="3969661" y="3190236"/>
            <a:ext cx="19907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89" name="1088 Conector recto de flecha"/>
          <p:cNvCxnSpPr/>
          <p:nvPr/>
        </p:nvCxnSpPr>
        <p:spPr>
          <a:xfrm>
            <a:off x="4549067" y="3152768"/>
            <a:ext cx="79330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02" name="1101 Conector recto de flecha"/>
          <p:cNvCxnSpPr/>
          <p:nvPr/>
        </p:nvCxnSpPr>
        <p:spPr>
          <a:xfrm>
            <a:off x="2596853" y="3645024"/>
            <a:ext cx="557421"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04" name="1103 Conector recto de flecha"/>
          <p:cNvCxnSpPr/>
          <p:nvPr/>
        </p:nvCxnSpPr>
        <p:spPr>
          <a:xfrm>
            <a:off x="3836576" y="3645024"/>
            <a:ext cx="44739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07" name="1106 Conector recto de flecha"/>
          <p:cNvCxnSpPr/>
          <p:nvPr/>
        </p:nvCxnSpPr>
        <p:spPr>
          <a:xfrm>
            <a:off x="4739142" y="3645024"/>
            <a:ext cx="72713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15" name="1114 Conector recto de flecha"/>
          <p:cNvCxnSpPr/>
          <p:nvPr/>
        </p:nvCxnSpPr>
        <p:spPr>
          <a:xfrm>
            <a:off x="2884272" y="3917567"/>
            <a:ext cx="29703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17" name="1116 Conector recto de flecha"/>
          <p:cNvCxnSpPr/>
          <p:nvPr/>
        </p:nvCxnSpPr>
        <p:spPr>
          <a:xfrm>
            <a:off x="4124608" y="3922983"/>
            <a:ext cx="15936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22" name="1121 Conector recto de flecha"/>
          <p:cNvCxnSpPr/>
          <p:nvPr/>
        </p:nvCxnSpPr>
        <p:spPr>
          <a:xfrm>
            <a:off x="5342371" y="3917567"/>
            <a:ext cx="12995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26" name="1125 Conector recto de flecha"/>
          <p:cNvCxnSpPr/>
          <p:nvPr/>
        </p:nvCxnSpPr>
        <p:spPr>
          <a:xfrm>
            <a:off x="2912437" y="4097893"/>
            <a:ext cx="29703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28" name="1127 Conector recto de flecha"/>
          <p:cNvCxnSpPr/>
          <p:nvPr/>
        </p:nvCxnSpPr>
        <p:spPr>
          <a:xfrm>
            <a:off x="3778985" y="4152662"/>
            <a:ext cx="50498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30" name="1129 Conector recto de flecha"/>
          <p:cNvCxnSpPr/>
          <p:nvPr/>
        </p:nvCxnSpPr>
        <p:spPr>
          <a:xfrm>
            <a:off x="5158085" y="4105833"/>
            <a:ext cx="308191"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34" name="1133 Conector recto de flecha"/>
          <p:cNvCxnSpPr/>
          <p:nvPr/>
        </p:nvCxnSpPr>
        <p:spPr>
          <a:xfrm>
            <a:off x="2866856" y="4360834"/>
            <a:ext cx="29703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36" name="1135 Conector recto de flecha"/>
          <p:cNvCxnSpPr/>
          <p:nvPr/>
        </p:nvCxnSpPr>
        <p:spPr>
          <a:xfrm>
            <a:off x="3764568" y="4360834"/>
            <a:ext cx="59140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38" name="1137 Conector recto de flecha"/>
          <p:cNvCxnSpPr/>
          <p:nvPr/>
        </p:nvCxnSpPr>
        <p:spPr>
          <a:xfrm>
            <a:off x="5102709" y="4347275"/>
            <a:ext cx="40563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40" name="1139 Conector recto de flecha"/>
          <p:cNvCxnSpPr/>
          <p:nvPr/>
        </p:nvCxnSpPr>
        <p:spPr>
          <a:xfrm>
            <a:off x="2884271" y="4374901"/>
            <a:ext cx="333678"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42" name="1141 Conector recto de flecha"/>
          <p:cNvCxnSpPr/>
          <p:nvPr/>
        </p:nvCxnSpPr>
        <p:spPr>
          <a:xfrm>
            <a:off x="3649795" y="4546140"/>
            <a:ext cx="66341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44" name="1143 Conector recto de flecha"/>
          <p:cNvCxnSpPr/>
          <p:nvPr/>
        </p:nvCxnSpPr>
        <p:spPr>
          <a:xfrm flipV="1">
            <a:off x="1722138" y="3673393"/>
            <a:ext cx="257574" cy="2671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46" name="1145 Conector recto de flecha"/>
          <p:cNvCxnSpPr/>
          <p:nvPr/>
        </p:nvCxnSpPr>
        <p:spPr>
          <a:xfrm>
            <a:off x="1722138" y="3940561"/>
            <a:ext cx="25757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48" name="1147 Conector recto de flecha"/>
          <p:cNvCxnSpPr/>
          <p:nvPr/>
        </p:nvCxnSpPr>
        <p:spPr>
          <a:xfrm>
            <a:off x="1722138" y="3940561"/>
            <a:ext cx="257574" cy="26846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50" name="1149 Conector recto de flecha"/>
          <p:cNvCxnSpPr/>
          <p:nvPr/>
        </p:nvCxnSpPr>
        <p:spPr>
          <a:xfrm>
            <a:off x="1722138" y="3940561"/>
            <a:ext cx="257574" cy="4677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53" name="1152 Conector recto de flecha"/>
          <p:cNvCxnSpPr/>
          <p:nvPr/>
        </p:nvCxnSpPr>
        <p:spPr>
          <a:xfrm>
            <a:off x="1295636" y="5049180"/>
            <a:ext cx="64807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60" name="1159 Conector recto de flecha"/>
          <p:cNvCxnSpPr/>
          <p:nvPr/>
        </p:nvCxnSpPr>
        <p:spPr>
          <a:xfrm>
            <a:off x="2552408" y="5077154"/>
            <a:ext cx="64812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62" name="1161 Conector recto de flecha"/>
          <p:cNvCxnSpPr/>
          <p:nvPr/>
        </p:nvCxnSpPr>
        <p:spPr>
          <a:xfrm>
            <a:off x="3649795" y="5036211"/>
            <a:ext cx="33079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64" name="1163 Conector recto de flecha"/>
          <p:cNvCxnSpPr/>
          <p:nvPr/>
        </p:nvCxnSpPr>
        <p:spPr>
          <a:xfrm>
            <a:off x="4566580" y="5049858"/>
            <a:ext cx="190075"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66" name="1165 Conector recto de flecha"/>
          <p:cNvCxnSpPr/>
          <p:nvPr/>
        </p:nvCxnSpPr>
        <p:spPr>
          <a:xfrm>
            <a:off x="5508339" y="5036211"/>
            <a:ext cx="28779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68" name="1167 Conector recto de flecha"/>
          <p:cNvCxnSpPr/>
          <p:nvPr/>
        </p:nvCxnSpPr>
        <p:spPr>
          <a:xfrm>
            <a:off x="6231819" y="5036211"/>
            <a:ext cx="21602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70" name="1169 Conector recto de flecha"/>
          <p:cNvCxnSpPr/>
          <p:nvPr/>
        </p:nvCxnSpPr>
        <p:spPr>
          <a:xfrm>
            <a:off x="7092280" y="5036211"/>
            <a:ext cx="27805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72" name="1171 Conector recto de flecha"/>
          <p:cNvCxnSpPr/>
          <p:nvPr/>
        </p:nvCxnSpPr>
        <p:spPr>
          <a:xfrm>
            <a:off x="2569823" y="5077154"/>
            <a:ext cx="648126"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74" name="1173 Conector recto de flecha"/>
          <p:cNvCxnSpPr/>
          <p:nvPr/>
        </p:nvCxnSpPr>
        <p:spPr>
          <a:xfrm>
            <a:off x="4983347" y="5277869"/>
            <a:ext cx="12098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76" name="1175 Conector recto de flecha"/>
          <p:cNvCxnSpPr/>
          <p:nvPr/>
        </p:nvCxnSpPr>
        <p:spPr>
          <a:xfrm>
            <a:off x="6231819" y="5293178"/>
            <a:ext cx="21602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78" name="1177 Conector recto de flecha"/>
          <p:cNvCxnSpPr/>
          <p:nvPr/>
        </p:nvCxnSpPr>
        <p:spPr>
          <a:xfrm>
            <a:off x="1475656" y="5877272"/>
            <a:ext cx="375269"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80" name="1179 Conector recto de flecha"/>
          <p:cNvCxnSpPr/>
          <p:nvPr/>
        </p:nvCxnSpPr>
        <p:spPr>
          <a:xfrm>
            <a:off x="2866856" y="5733256"/>
            <a:ext cx="35109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82" name="1181 Conector recto de flecha"/>
          <p:cNvCxnSpPr/>
          <p:nvPr/>
        </p:nvCxnSpPr>
        <p:spPr>
          <a:xfrm>
            <a:off x="2893886" y="5733256"/>
            <a:ext cx="324063"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87" name="1186 Conector recto de flecha"/>
          <p:cNvCxnSpPr/>
          <p:nvPr/>
        </p:nvCxnSpPr>
        <p:spPr>
          <a:xfrm>
            <a:off x="3981503" y="5733256"/>
            <a:ext cx="37447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89" name="1188 Conector recto de flecha"/>
          <p:cNvCxnSpPr/>
          <p:nvPr/>
        </p:nvCxnSpPr>
        <p:spPr>
          <a:xfrm>
            <a:off x="4124608" y="5949280"/>
            <a:ext cx="23136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95" name="1194 Conector recto de flecha"/>
          <p:cNvCxnSpPr/>
          <p:nvPr/>
        </p:nvCxnSpPr>
        <p:spPr>
          <a:xfrm>
            <a:off x="5214248" y="5733256"/>
            <a:ext cx="19310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5079" y="257904"/>
            <a:ext cx="8229600" cy="778098"/>
          </a:xfrm>
        </p:spPr>
        <p:txBody>
          <a:bodyPr>
            <a:normAutofit fontScale="90000"/>
          </a:bodyPr>
          <a:lstStyle/>
          <a:p>
            <a:r>
              <a:rPr lang="es-AR" sz="2800" b="1" dirty="0" smtClean="0">
                <a:latin typeface="Arial" pitchFamily="34" charset="0"/>
                <a:cs typeface="Arial" pitchFamily="34" charset="0"/>
              </a:rPr>
              <a:t>AGENTE CAUSANTE Y HORA EN QUE SE PRODUJO LA QUEMADURA</a:t>
            </a:r>
            <a:endParaRPr lang="es-AR" sz="2800" b="1" dirty="0">
              <a:latin typeface="Arial" pitchFamily="34" charset="0"/>
              <a:cs typeface="Arial" pitchFamily="34" charset="0"/>
            </a:endParaRPr>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1995797111"/>
              </p:ext>
            </p:extLst>
          </p:nvPr>
        </p:nvGraphicFramePr>
        <p:xfrm>
          <a:off x="467544" y="1423317"/>
          <a:ext cx="3672408" cy="452596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4 Gráfico"/>
          <p:cNvGraphicFramePr/>
          <p:nvPr>
            <p:extLst>
              <p:ext uri="{D42A27DB-BD31-4B8C-83A1-F6EECF244321}">
                <p14:modId xmlns:p14="http://schemas.microsoft.com/office/powerpoint/2010/main" val="1772511495"/>
              </p:ext>
            </p:extLst>
          </p:nvPr>
        </p:nvGraphicFramePr>
        <p:xfrm>
          <a:off x="4572000" y="1628800"/>
          <a:ext cx="3816424" cy="4157157"/>
        </p:xfrm>
        <a:graphic>
          <a:graphicData uri="http://schemas.openxmlformats.org/drawingml/2006/chart">
            <c:chart xmlns:c="http://schemas.openxmlformats.org/drawingml/2006/chart" xmlns:r="http://schemas.openxmlformats.org/officeDocument/2006/relationships" r:id="rId3"/>
          </a:graphicData>
        </a:graphic>
      </p:graphicFrame>
      <p:sp>
        <p:nvSpPr>
          <p:cNvPr id="4097" name="Rectangle 1"/>
          <p:cNvSpPr>
            <a:spLocks noChangeArrowheads="1"/>
          </p:cNvSpPr>
          <p:nvPr/>
        </p:nvSpPr>
        <p:spPr bwMode="auto">
          <a:xfrm>
            <a:off x="5652120" y="1216059"/>
            <a:ext cx="1259632"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AR" sz="1200" b="1" i="0" u="none" strike="noStrike" cap="none" normalizeH="0" baseline="0" dirty="0" smtClean="0">
                <a:ln>
                  <a:noFill/>
                </a:ln>
                <a:solidFill>
                  <a:schemeClr val="tx1"/>
                </a:solidFill>
                <a:effectLst/>
                <a:latin typeface="Arial" pitchFamily="34" charset="0"/>
                <a:ea typeface="Calibri" pitchFamily="34" charset="0"/>
                <a:cs typeface="Arial" pitchFamily="34" charset="0"/>
              </a:rPr>
              <a:t>GRÁFICO N° 2</a:t>
            </a:r>
            <a:endParaRPr kumimoji="0" lang="es-A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098" name="Rectangle 2"/>
          <p:cNvSpPr>
            <a:spLocks noChangeArrowheads="1"/>
          </p:cNvSpPr>
          <p:nvPr/>
        </p:nvSpPr>
        <p:spPr bwMode="auto">
          <a:xfrm>
            <a:off x="1432248" y="1216058"/>
            <a:ext cx="1475656"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AR" sz="1200" b="1" i="0" u="none" strike="noStrike" cap="none" normalizeH="0" baseline="0" dirty="0" smtClean="0">
                <a:ln>
                  <a:noFill/>
                </a:ln>
                <a:solidFill>
                  <a:schemeClr val="tx1"/>
                </a:solidFill>
                <a:effectLst/>
                <a:latin typeface="Arial" pitchFamily="34" charset="0"/>
                <a:ea typeface="Calibri" pitchFamily="34" charset="0"/>
                <a:cs typeface="Arial" pitchFamily="34" charset="0"/>
              </a:rPr>
              <a:t>GRÁFICO N° 1:</a:t>
            </a:r>
            <a:endParaRPr kumimoji="0" lang="es-A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2 CuadroTexto"/>
          <p:cNvSpPr txBox="1"/>
          <p:nvPr/>
        </p:nvSpPr>
        <p:spPr>
          <a:xfrm>
            <a:off x="467544" y="5949280"/>
            <a:ext cx="3744416" cy="523220"/>
          </a:xfrm>
          <a:prstGeom prst="rect">
            <a:avLst/>
          </a:prstGeom>
          <a:noFill/>
        </p:spPr>
        <p:txBody>
          <a:bodyPr wrap="square" rtlCol="0">
            <a:spAutoFit/>
          </a:bodyPr>
          <a:lstStyle/>
          <a:p>
            <a:r>
              <a:rPr lang="es-AR" sz="1400" dirty="0" smtClean="0">
                <a:latin typeface="Arial" pitchFamily="34" charset="0"/>
                <a:cs typeface="Arial" pitchFamily="34" charset="0"/>
              </a:rPr>
              <a:t>El 46 % de las quemaduras son producidas por el agua caliente</a:t>
            </a:r>
            <a:endParaRPr lang="es-AR" sz="1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32923"/>
            <a:ext cx="8229600" cy="922115"/>
          </a:xfrm>
        </p:spPr>
        <p:txBody>
          <a:bodyPr/>
          <a:lstStyle/>
          <a:p>
            <a:r>
              <a:rPr lang="es-AR" dirty="0" smtClean="0"/>
              <a:t>ENCARGADO DEL CUIDADO</a:t>
            </a:r>
            <a:endParaRPr lang="es-AR" dirty="0"/>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3536469510"/>
              </p:ext>
            </p:extLst>
          </p:nvPr>
        </p:nvGraphicFramePr>
        <p:xfrm>
          <a:off x="179512" y="1041703"/>
          <a:ext cx="3322712" cy="4065315"/>
        </p:xfrm>
        <a:graphic>
          <a:graphicData uri="http://schemas.openxmlformats.org/drawingml/2006/chart">
            <c:chart xmlns:c="http://schemas.openxmlformats.org/drawingml/2006/chart" xmlns:r="http://schemas.openxmlformats.org/officeDocument/2006/relationships" r:id="rId2"/>
          </a:graphicData>
        </a:graphic>
      </p:graphicFrame>
      <p:sp>
        <p:nvSpPr>
          <p:cNvPr id="21505" name="Rectangle 1"/>
          <p:cNvSpPr>
            <a:spLocks noChangeArrowheads="1"/>
          </p:cNvSpPr>
          <p:nvPr/>
        </p:nvSpPr>
        <p:spPr bwMode="auto">
          <a:xfrm>
            <a:off x="827584" y="764704"/>
            <a:ext cx="1403648"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AR" sz="1200" b="1" i="0" u="none" strike="noStrike" cap="none" normalizeH="0" baseline="0" dirty="0" smtClean="0">
                <a:ln>
                  <a:noFill/>
                </a:ln>
                <a:solidFill>
                  <a:schemeClr val="tx1"/>
                </a:solidFill>
                <a:effectLst/>
                <a:latin typeface="Arial" pitchFamily="34" charset="0"/>
                <a:ea typeface="Calibri" pitchFamily="34" charset="0"/>
                <a:cs typeface="Arial" pitchFamily="34" charset="0"/>
              </a:rPr>
              <a:t>GRÁFICO N° 3:</a:t>
            </a:r>
            <a:endParaRPr kumimoji="0" lang="es-A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1506" name="Rectangle 2"/>
          <p:cNvSpPr>
            <a:spLocks noChangeArrowheads="1"/>
          </p:cNvSpPr>
          <p:nvPr/>
        </p:nvSpPr>
        <p:spPr bwMode="auto">
          <a:xfrm>
            <a:off x="5580112" y="764704"/>
            <a:ext cx="1547664" cy="7099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nSpc>
                <a:spcPct val="115000"/>
              </a:lnSpc>
              <a:spcAft>
                <a:spcPts val="1000"/>
              </a:spcAft>
            </a:pPr>
            <a:r>
              <a:rPr kumimoji="0" lang="es-AR" sz="12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lang="es-AR" sz="1200" b="1" dirty="0" smtClean="0">
                <a:latin typeface="Arial"/>
                <a:ea typeface="Calibri"/>
                <a:cs typeface="Times New Roman"/>
              </a:rPr>
              <a:t>GRÁFICO </a:t>
            </a:r>
            <a:r>
              <a:rPr lang="es-AR" sz="1200" b="1" dirty="0">
                <a:latin typeface="Arial"/>
                <a:ea typeface="Calibri"/>
                <a:cs typeface="Times New Roman"/>
              </a:rPr>
              <a:t>N° 7:</a:t>
            </a:r>
            <a:endParaRPr lang="es-AR" sz="1100" dirty="0">
              <a:ea typeface="Calibri"/>
              <a:cs typeface="Times New Roman"/>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s-AR"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7" name="6 Gráfico"/>
          <p:cNvGraphicFramePr/>
          <p:nvPr>
            <p:extLst>
              <p:ext uri="{D42A27DB-BD31-4B8C-83A1-F6EECF244321}">
                <p14:modId xmlns:p14="http://schemas.microsoft.com/office/powerpoint/2010/main" val="1495787789"/>
              </p:ext>
            </p:extLst>
          </p:nvPr>
        </p:nvGraphicFramePr>
        <p:xfrm>
          <a:off x="4788024" y="2564904"/>
          <a:ext cx="3698149" cy="297711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7 Gráfico"/>
          <p:cNvGraphicFramePr/>
          <p:nvPr>
            <p:extLst>
              <p:ext uri="{D42A27DB-BD31-4B8C-83A1-F6EECF244321}">
                <p14:modId xmlns:p14="http://schemas.microsoft.com/office/powerpoint/2010/main" val="3720725376"/>
              </p:ext>
            </p:extLst>
          </p:nvPr>
        </p:nvGraphicFramePr>
        <p:xfrm>
          <a:off x="3635896" y="1700808"/>
          <a:ext cx="4576837" cy="2934598"/>
        </p:xfrm>
        <a:graphic>
          <a:graphicData uri="http://schemas.openxmlformats.org/drawingml/2006/chart">
            <c:chart xmlns:c="http://schemas.openxmlformats.org/drawingml/2006/chart" xmlns:r="http://schemas.openxmlformats.org/officeDocument/2006/relationships" r:id="rId4"/>
          </a:graphicData>
        </a:graphic>
      </p:graphicFrame>
      <p:sp>
        <p:nvSpPr>
          <p:cNvPr id="3" name="2 CuadroTexto"/>
          <p:cNvSpPr txBox="1"/>
          <p:nvPr/>
        </p:nvSpPr>
        <p:spPr>
          <a:xfrm>
            <a:off x="4499992" y="1119673"/>
            <a:ext cx="3240360" cy="369332"/>
          </a:xfrm>
          <a:prstGeom prst="rect">
            <a:avLst/>
          </a:prstGeom>
          <a:noFill/>
        </p:spPr>
        <p:txBody>
          <a:bodyPr wrap="square" rtlCol="0">
            <a:spAutoFit/>
          </a:bodyPr>
          <a:lstStyle/>
          <a:p>
            <a:r>
              <a:rPr lang="es-AR" b="1" dirty="0" smtClean="0">
                <a:latin typeface="Arial" pitchFamily="34" charset="0"/>
                <a:cs typeface="Arial" pitchFamily="34" charset="0"/>
              </a:rPr>
              <a:t>PADRES QUE TRABAJAN</a:t>
            </a:r>
            <a:endParaRPr lang="es-AR" b="1" dirty="0">
              <a:latin typeface="Arial" pitchFamily="34" charset="0"/>
              <a:cs typeface="Arial" pitchFamily="34" charset="0"/>
            </a:endParaRPr>
          </a:p>
        </p:txBody>
      </p:sp>
      <p:sp>
        <p:nvSpPr>
          <p:cNvPr id="5" name="4 CuadroTexto"/>
          <p:cNvSpPr txBox="1"/>
          <p:nvPr/>
        </p:nvSpPr>
        <p:spPr>
          <a:xfrm>
            <a:off x="323528" y="5373216"/>
            <a:ext cx="8064896" cy="584775"/>
          </a:xfrm>
          <a:prstGeom prst="rect">
            <a:avLst/>
          </a:prstGeom>
          <a:noFill/>
        </p:spPr>
        <p:txBody>
          <a:bodyPr wrap="square" rtlCol="0">
            <a:spAutoFit/>
          </a:bodyPr>
          <a:lstStyle/>
          <a:p>
            <a:r>
              <a:rPr lang="es-AR" sz="1600" dirty="0" smtClean="0">
                <a:latin typeface="Arial" pitchFamily="34" charset="0"/>
                <a:cs typeface="Arial" pitchFamily="34" charset="0"/>
              </a:rPr>
              <a:t>23 de los padres encuestados que equivalen a un 77% son los encargados del cuidado de los menores y el 88 % de los padres y el 59 % de las madres deben salir a trabajar. </a:t>
            </a:r>
            <a:endParaRPr lang="es-AR" sz="1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900</TotalTime>
  <Words>1634</Words>
  <Application>Microsoft Office PowerPoint</Application>
  <PresentationFormat>Presentación en pantalla (4:3)</PresentationFormat>
  <Paragraphs>178</Paragraphs>
  <Slides>15</Slides>
  <Notes>2</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Tema de Office</vt:lpstr>
      <vt:lpstr> Facultad de Ciencias Médicas </vt:lpstr>
      <vt:lpstr>INTRODUCCIÓN  </vt:lpstr>
      <vt:lpstr>Planteo del problema</vt:lpstr>
      <vt:lpstr>Objetivo de Estudio</vt:lpstr>
      <vt:lpstr>MARCO TEÓRICO</vt:lpstr>
      <vt:lpstr>Diseño Metodológico </vt:lpstr>
      <vt:lpstr>Operacionalización de las variables</vt:lpstr>
      <vt:lpstr>AGENTE CAUSANTE Y HORA EN QUE SE PRODUJO LA QUEMADURA</vt:lpstr>
      <vt:lpstr>ENCARGADO DEL CUIDADO</vt:lpstr>
      <vt:lpstr>HACINAMIENTO ENCONTRADO</vt:lpstr>
      <vt:lpstr>CONOCIMIENTO SOBRE PREVENCION DE QUEMADURAS</vt:lpstr>
      <vt:lpstr>QUEMADURAS POR SEXO Y EDAD</vt:lpstr>
      <vt:lpstr>CONCLUSIÓN</vt:lpstr>
      <vt:lpstr>PROPUESTAS</vt:lpstr>
      <vt:lpst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Facultad de Ciencias Médicas</dc:title>
  <dc:creator>Computer</dc:creator>
  <cp:lastModifiedBy>Rolando Miranda</cp:lastModifiedBy>
  <cp:revision>75</cp:revision>
  <dcterms:created xsi:type="dcterms:W3CDTF">2016-08-02T22:56:49Z</dcterms:created>
  <dcterms:modified xsi:type="dcterms:W3CDTF">2016-08-08T21:21:27Z</dcterms:modified>
</cp:coreProperties>
</file>