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374" autoAdjust="0"/>
  </p:normalViewPr>
  <p:slideViewPr>
    <p:cSldViewPr>
      <p:cViewPr>
        <p:scale>
          <a:sx n="66" d="100"/>
          <a:sy n="66" d="100"/>
        </p:scale>
        <p:origin x="-150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6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NIVEL DE INSTRUCCIÓN</a:t>
            </a:r>
          </a:p>
        </c:rich>
      </c:tx>
      <c:layout>
        <c:manualLayout>
          <c:xMode val="edge"/>
          <c:yMode val="edge"/>
          <c:x val="0.41522217072562423"/>
          <c:y val="2.7777842064409346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Hoja1!$B$27</c:f>
              <c:strCache>
                <c:ptCount val="1"/>
                <c:pt idx="0">
                  <c:v>Hosp. Dr. Notti</c:v>
                </c:pt>
              </c:strCache>
            </c:strRef>
          </c:tx>
          <c:invertIfNegative val="0"/>
          <c:cat>
            <c:strRef>
              <c:f>Hoja1!$A$28:$A$34</c:f>
              <c:strCache>
                <c:ptCount val="7"/>
                <c:pt idx="0">
                  <c:v>Analfabeto</c:v>
                </c:pt>
                <c:pt idx="1">
                  <c:v>Prim. Compl.</c:v>
                </c:pt>
                <c:pt idx="2">
                  <c:v>Sec. Incomp.</c:v>
                </c:pt>
                <c:pt idx="3">
                  <c:v>Sec. Compl.</c:v>
                </c:pt>
                <c:pt idx="4">
                  <c:v>Terc. Inc.</c:v>
                </c:pt>
                <c:pt idx="5">
                  <c:v>Terc. Compl.</c:v>
                </c:pt>
                <c:pt idx="6">
                  <c:v>Universitario</c:v>
                </c:pt>
              </c:strCache>
            </c:strRef>
          </c:cat>
          <c:val>
            <c:numRef>
              <c:f>Hoja1!$B$28:$B$34</c:f>
              <c:numCache>
                <c:formatCode>General</c:formatCode>
                <c:ptCount val="7"/>
                <c:pt idx="0">
                  <c:v>1</c:v>
                </c:pt>
                <c:pt idx="1">
                  <c:v>11</c:v>
                </c:pt>
                <c:pt idx="2">
                  <c:v>18</c:v>
                </c:pt>
                <c:pt idx="3">
                  <c:v>10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Hoja1!$C$27</c:f>
              <c:strCache>
                <c:ptCount val="1"/>
                <c:pt idx="0">
                  <c:v>Clinica GNyO S.A.</c:v>
                </c:pt>
              </c:strCache>
            </c:strRef>
          </c:tx>
          <c:invertIfNegative val="0"/>
          <c:cat>
            <c:strRef>
              <c:f>Hoja1!$A$28:$A$34</c:f>
              <c:strCache>
                <c:ptCount val="7"/>
                <c:pt idx="0">
                  <c:v>Analfabeto</c:v>
                </c:pt>
                <c:pt idx="1">
                  <c:v>Prim. Compl.</c:v>
                </c:pt>
                <c:pt idx="2">
                  <c:v>Sec. Incomp.</c:v>
                </c:pt>
                <c:pt idx="3">
                  <c:v>Sec. Compl.</c:v>
                </c:pt>
                <c:pt idx="4">
                  <c:v>Terc. Inc.</c:v>
                </c:pt>
                <c:pt idx="5">
                  <c:v>Terc. Compl.</c:v>
                </c:pt>
                <c:pt idx="6">
                  <c:v>Universitario</c:v>
                </c:pt>
              </c:strCache>
            </c:strRef>
          </c:cat>
          <c:val>
            <c:numRef>
              <c:f>Hoja1!$C$28:$C$34</c:f>
              <c:numCache>
                <c:formatCode>General</c:formatCode>
                <c:ptCount val="7"/>
                <c:pt idx="2">
                  <c:v>6</c:v>
                </c:pt>
                <c:pt idx="3">
                  <c:v>12</c:v>
                </c:pt>
                <c:pt idx="4">
                  <c:v>13</c:v>
                </c:pt>
                <c:pt idx="5">
                  <c:v>1</c:v>
                </c:pt>
                <c:pt idx="6">
                  <c:v>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0165504"/>
        <c:axId val="70280896"/>
      </c:barChart>
      <c:catAx>
        <c:axId val="70165504"/>
        <c:scaling>
          <c:orientation val="minMax"/>
        </c:scaling>
        <c:delete val="0"/>
        <c:axPos val="b"/>
        <c:majorTickMark val="out"/>
        <c:minorTickMark val="none"/>
        <c:tickLblPos val="nextTo"/>
        <c:crossAx val="70280896"/>
        <c:crosses val="autoZero"/>
        <c:auto val="1"/>
        <c:lblAlgn val="ctr"/>
        <c:lblOffset val="100"/>
        <c:noMultiLvlLbl val="0"/>
      </c:catAx>
      <c:valAx>
        <c:axId val="70280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0165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TIPO DE ALIMENTACIÓN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Hoja1!$B$53</c:f>
              <c:strCache>
                <c:ptCount val="1"/>
                <c:pt idx="0">
                  <c:v>Hosp. Dr. Notti</c:v>
                </c:pt>
              </c:strCache>
            </c:strRef>
          </c:tx>
          <c:invertIfNegative val="0"/>
          <c:cat>
            <c:strRef>
              <c:f>Hoja1!$A$54:$A$56</c:f>
              <c:strCache>
                <c:ptCount val="3"/>
                <c:pt idx="0">
                  <c:v>Lactanc. Mat</c:v>
                </c:pt>
                <c:pt idx="1">
                  <c:v>Lactanc. Art.</c:v>
                </c:pt>
                <c:pt idx="2">
                  <c:v>Mixta</c:v>
                </c:pt>
              </c:strCache>
            </c:strRef>
          </c:cat>
          <c:val>
            <c:numRef>
              <c:f>Hoja1!$B$54:$B$56</c:f>
              <c:numCache>
                <c:formatCode>General</c:formatCode>
                <c:ptCount val="3"/>
                <c:pt idx="0">
                  <c:v>20</c:v>
                </c:pt>
                <c:pt idx="1">
                  <c:v>13</c:v>
                </c:pt>
                <c:pt idx="2">
                  <c:v>17</c:v>
                </c:pt>
              </c:numCache>
            </c:numRef>
          </c:val>
        </c:ser>
        <c:ser>
          <c:idx val="1"/>
          <c:order val="1"/>
          <c:tx>
            <c:strRef>
              <c:f>Hoja1!$C$53</c:f>
              <c:strCache>
                <c:ptCount val="1"/>
                <c:pt idx="0">
                  <c:v>Clinica GNyO S.A.</c:v>
                </c:pt>
              </c:strCache>
            </c:strRef>
          </c:tx>
          <c:invertIfNegative val="0"/>
          <c:cat>
            <c:strRef>
              <c:f>Hoja1!$A$54:$A$56</c:f>
              <c:strCache>
                <c:ptCount val="3"/>
                <c:pt idx="0">
                  <c:v>Lactanc. Mat</c:v>
                </c:pt>
                <c:pt idx="1">
                  <c:v>Lactanc. Art.</c:v>
                </c:pt>
                <c:pt idx="2">
                  <c:v>Mixta</c:v>
                </c:pt>
              </c:strCache>
            </c:strRef>
          </c:cat>
          <c:val>
            <c:numRef>
              <c:f>Hoja1!$C$54:$C$56</c:f>
              <c:numCache>
                <c:formatCode>General</c:formatCode>
                <c:ptCount val="3"/>
                <c:pt idx="0">
                  <c:v>34</c:v>
                </c:pt>
                <c:pt idx="1">
                  <c:v>2</c:v>
                </c:pt>
                <c:pt idx="2">
                  <c:v>14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0167040"/>
        <c:axId val="70279744"/>
      </c:barChart>
      <c:catAx>
        <c:axId val="70167040"/>
        <c:scaling>
          <c:orientation val="minMax"/>
        </c:scaling>
        <c:delete val="0"/>
        <c:axPos val="b"/>
        <c:majorTickMark val="out"/>
        <c:minorTickMark val="none"/>
        <c:tickLblPos val="nextTo"/>
        <c:crossAx val="70279744"/>
        <c:crosses val="autoZero"/>
        <c:auto val="1"/>
        <c:lblAlgn val="ctr"/>
        <c:lblOffset val="100"/>
        <c:noMultiLvlLbl val="0"/>
      </c:catAx>
      <c:valAx>
        <c:axId val="70279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01670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TIPO DE ATENCIÓN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SANITARIA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Hoja1!$B$83</c:f>
              <c:strCache>
                <c:ptCount val="1"/>
                <c:pt idx="0">
                  <c:v>Hosp. Dr. Notti</c:v>
                </c:pt>
              </c:strCache>
            </c:strRef>
          </c:tx>
          <c:invertIfNegative val="0"/>
          <c:cat>
            <c:strRef>
              <c:f>Hoja1!$A$84:$A$88</c:f>
              <c:strCache>
                <c:ptCount val="5"/>
                <c:pt idx="0">
                  <c:v>C. de S.</c:v>
                </c:pt>
                <c:pt idx="1">
                  <c:v>Hospital</c:v>
                </c:pt>
                <c:pt idx="2">
                  <c:v>Clin o Sanat</c:v>
                </c:pt>
                <c:pt idx="3">
                  <c:v>Curandero/a</c:v>
                </c:pt>
                <c:pt idx="4">
                  <c:v>Priv. y Publ.</c:v>
                </c:pt>
              </c:strCache>
            </c:strRef>
          </c:cat>
          <c:val>
            <c:numRef>
              <c:f>Hoja1!$B$84:$B$88</c:f>
              <c:numCache>
                <c:formatCode>General</c:formatCode>
                <c:ptCount val="5"/>
                <c:pt idx="0">
                  <c:v>12</c:v>
                </c:pt>
                <c:pt idx="1">
                  <c:v>33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Hoja1!$C$83</c:f>
              <c:strCache>
                <c:ptCount val="1"/>
                <c:pt idx="0">
                  <c:v>Clinica GNyO S.A.</c:v>
                </c:pt>
              </c:strCache>
            </c:strRef>
          </c:tx>
          <c:invertIfNegative val="0"/>
          <c:cat>
            <c:strRef>
              <c:f>Hoja1!$A$84:$A$88</c:f>
              <c:strCache>
                <c:ptCount val="5"/>
                <c:pt idx="0">
                  <c:v>C. de S.</c:v>
                </c:pt>
                <c:pt idx="1">
                  <c:v>Hospital</c:v>
                </c:pt>
                <c:pt idx="2">
                  <c:v>Clin o Sanat</c:v>
                </c:pt>
                <c:pt idx="3">
                  <c:v>Curandero/a</c:v>
                </c:pt>
                <c:pt idx="4">
                  <c:v>Priv. y Publ.</c:v>
                </c:pt>
              </c:strCache>
            </c:strRef>
          </c:cat>
          <c:val>
            <c:numRef>
              <c:f>Hoja1!$C$84:$C$88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43</c:v>
                </c:pt>
                <c:pt idx="3">
                  <c:v>0</c:v>
                </c:pt>
                <c:pt idx="4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2371840"/>
        <c:axId val="70282048"/>
      </c:barChart>
      <c:catAx>
        <c:axId val="142371840"/>
        <c:scaling>
          <c:orientation val="minMax"/>
        </c:scaling>
        <c:delete val="0"/>
        <c:axPos val="b"/>
        <c:majorTickMark val="out"/>
        <c:minorTickMark val="none"/>
        <c:tickLblPos val="nextTo"/>
        <c:crossAx val="70282048"/>
        <c:crosses val="autoZero"/>
        <c:auto val="1"/>
        <c:lblAlgn val="ctr"/>
        <c:lblOffset val="100"/>
        <c:noMultiLvlLbl val="0"/>
      </c:catAx>
      <c:valAx>
        <c:axId val="70282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3718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PREVENCIÓN DE LAS IRAs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Hoja1!$B$142</c:f>
              <c:strCache>
                <c:ptCount val="1"/>
                <c:pt idx="0">
                  <c:v>Hosp. Dr. Notti</c:v>
                </c:pt>
              </c:strCache>
            </c:strRef>
          </c:tx>
          <c:invertIfNegative val="0"/>
          <c:cat>
            <c:strRef>
              <c:f>Hoja1!$A$143:$A$146</c:f>
              <c:strCache>
                <c:ptCount val="4"/>
                <c:pt idx="0">
                  <c:v>A- Vacunación, evitar cambios de temperatura, etc.</c:v>
                </c:pt>
                <c:pt idx="1">
                  <c:v>B- Lavado de manos, no entrar a baños públicos con los cordones desatados, etc.</c:v>
                </c:pt>
                <c:pt idx="2">
                  <c:v>C- No pueden prevenirse</c:v>
                </c:pt>
                <c:pt idx="3">
                  <c:v>D- A y B son correctas</c:v>
                </c:pt>
              </c:strCache>
            </c:strRef>
          </c:cat>
          <c:val>
            <c:numRef>
              <c:f>Hoja1!$B$143:$B$146</c:f>
              <c:numCache>
                <c:formatCode>General</c:formatCode>
                <c:ptCount val="4"/>
                <c:pt idx="0">
                  <c:v>25</c:v>
                </c:pt>
                <c:pt idx="1">
                  <c:v>3</c:v>
                </c:pt>
                <c:pt idx="2">
                  <c:v>2</c:v>
                </c:pt>
                <c:pt idx="3">
                  <c:v>20</c:v>
                </c:pt>
              </c:numCache>
            </c:numRef>
          </c:val>
        </c:ser>
        <c:ser>
          <c:idx val="1"/>
          <c:order val="1"/>
          <c:tx>
            <c:strRef>
              <c:f>Hoja1!$C$142</c:f>
              <c:strCache>
                <c:ptCount val="1"/>
                <c:pt idx="0">
                  <c:v>Clinica GNyO S.A.</c:v>
                </c:pt>
              </c:strCache>
            </c:strRef>
          </c:tx>
          <c:invertIfNegative val="0"/>
          <c:cat>
            <c:strRef>
              <c:f>Hoja1!$A$143:$A$146</c:f>
              <c:strCache>
                <c:ptCount val="4"/>
                <c:pt idx="0">
                  <c:v>A- Vacunación, evitar cambios de temperatura, etc.</c:v>
                </c:pt>
                <c:pt idx="1">
                  <c:v>B- Lavado de manos, no entrar a baños públicos con los cordones desatados, etc.</c:v>
                </c:pt>
                <c:pt idx="2">
                  <c:v>C- No pueden prevenirse</c:v>
                </c:pt>
                <c:pt idx="3">
                  <c:v>D- A y B son correctas</c:v>
                </c:pt>
              </c:strCache>
            </c:strRef>
          </c:cat>
          <c:val>
            <c:numRef>
              <c:f>Hoja1!$C$143:$C$146</c:f>
              <c:numCache>
                <c:formatCode>General</c:formatCode>
                <c:ptCount val="4"/>
                <c:pt idx="0">
                  <c:v>29</c:v>
                </c:pt>
                <c:pt idx="3">
                  <c:v>21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2749184"/>
        <c:axId val="70284352"/>
      </c:barChart>
      <c:catAx>
        <c:axId val="142749184"/>
        <c:scaling>
          <c:orientation val="minMax"/>
        </c:scaling>
        <c:delete val="0"/>
        <c:axPos val="b"/>
        <c:majorTickMark val="out"/>
        <c:minorTickMark val="none"/>
        <c:tickLblPos val="nextTo"/>
        <c:crossAx val="70284352"/>
        <c:crosses val="autoZero"/>
        <c:auto val="1"/>
        <c:lblAlgn val="ctr"/>
        <c:lblOffset val="100"/>
        <c:noMultiLvlLbl val="0"/>
      </c:catAx>
      <c:valAx>
        <c:axId val="7028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749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VALORACIÓN DEL PUNTAJE OBTENIDO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Hoja1!$B$164</c:f>
              <c:strCache>
                <c:ptCount val="1"/>
                <c:pt idx="0">
                  <c:v>Hosp. Dr. Notti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Hoja1!$A$165:$A$168</c:f>
              <c:strCache>
                <c:ptCount val="4"/>
                <c:pt idx="0">
                  <c:v>M. Bueno ( 9 y 8)</c:v>
                </c:pt>
                <c:pt idx="1">
                  <c:v>Bueno (7 y 6 )</c:v>
                </c:pt>
                <c:pt idx="2">
                  <c:v>Regular (5 y 4)</c:v>
                </c:pt>
                <c:pt idx="3">
                  <c:v>Malo ( - de 4)</c:v>
                </c:pt>
              </c:strCache>
            </c:strRef>
          </c:cat>
          <c:val>
            <c:numRef>
              <c:f>Hoja1!$B$165:$B$168</c:f>
              <c:numCache>
                <c:formatCode>General</c:formatCode>
                <c:ptCount val="4"/>
                <c:pt idx="0">
                  <c:v>14</c:v>
                </c:pt>
                <c:pt idx="1">
                  <c:v>30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Hoja1!$C$164</c:f>
              <c:strCache>
                <c:ptCount val="1"/>
                <c:pt idx="0">
                  <c:v>Clinica GNyO S.A.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Hoja1!$A$165:$A$168</c:f>
              <c:strCache>
                <c:ptCount val="4"/>
                <c:pt idx="0">
                  <c:v>M. Bueno ( 9 y 8)</c:v>
                </c:pt>
                <c:pt idx="1">
                  <c:v>Bueno (7 y 6 )</c:v>
                </c:pt>
                <c:pt idx="2">
                  <c:v>Regular (5 y 4)</c:v>
                </c:pt>
                <c:pt idx="3">
                  <c:v>Malo ( - de 4)</c:v>
                </c:pt>
              </c:strCache>
            </c:strRef>
          </c:cat>
          <c:val>
            <c:numRef>
              <c:f>Hoja1!$C$165:$C$168</c:f>
              <c:numCache>
                <c:formatCode>General</c:formatCode>
                <c:ptCount val="4"/>
                <c:pt idx="0">
                  <c:v>27</c:v>
                </c:pt>
                <c:pt idx="1">
                  <c:v>20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748160"/>
        <c:axId val="145312000"/>
      </c:barChart>
      <c:catAx>
        <c:axId val="142748160"/>
        <c:scaling>
          <c:orientation val="minMax"/>
        </c:scaling>
        <c:delete val="0"/>
        <c:axPos val="b"/>
        <c:majorTickMark val="out"/>
        <c:minorTickMark val="none"/>
        <c:tickLblPos val="nextTo"/>
        <c:crossAx val="145312000"/>
        <c:crosses val="autoZero"/>
        <c:auto val="1"/>
        <c:lblAlgn val="ctr"/>
        <c:lblOffset val="100"/>
        <c:noMultiLvlLbl val="0"/>
      </c:catAx>
      <c:valAx>
        <c:axId val="14531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748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RELACIÓN ENTRE DIAGNÓSTICOS Y PUNTAJE OBTENIDO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Hoja3!$A$33</c:f>
              <c:strCache>
                <c:ptCount val="1"/>
                <c:pt idx="0">
                  <c:v>Malo</c:v>
                </c:pt>
              </c:strCache>
            </c:strRef>
          </c:tx>
          <c:invertIfNegative val="0"/>
          <c:cat>
            <c:multiLvlStrRef>
              <c:f>Hoja3!$B$31:$G$32</c:f>
              <c:multiLvlStrCache>
                <c:ptCount val="6"/>
                <c:lvl>
                  <c:pt idx="0">
                    <c:v>CVAS</c:v>
                  </c:pt>
                  <c:pt idx="1">
                    <c:v>OMA</c:v>
                  </c:pt>
                  <c:pt idx="2">
                    <c:v>Laringitis</c:v>
                  </c:pt>
                  <c:pt idx="3">
                    <c:v>BOR</c:v>
                  </c:pt>
                  <c:pt idx="4">
                    <c:v>Bronquiolitis</c:v>
                  </c:pt>
                  <c:pt idx="5">
                    <c:v>Neumonía</c:v>
                  </c:pt>
                </c:lvl>
                <c:lvl>
                  <c:pt idx="0">
                    <c:v>DIAGNÓSTICOS</c:v>
                  </c:pt>
                </c:lvl>
              </c:multiLvlStrCache>
            </c:multiLvlStrRef>
          </c:cat>
          <c:val>
            <c:numRef>
              <c:f>Hoja3!$B$33:$G$33</c:f>
              <c:numCache>
                <c:formatCode>General</c:formatCode>
                <c:ptCount val="6"/>
                <c:pt idx="0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Hoja3!$A$34</c:f>
              <c:strCache>
                <c:ptCount val="1"/>
                <c:pt idx="0">
                  <c:v>Regular</c:v>
                </c:pt>
              </c:strCache>
            </c:strRef>
          </c:tx>
          <c:invertIfNegative val="0"/>
          <c:cat>
            <c:multiLvlStrRef>
              <c:f>Hoja3!$B$31:$G$32</c:f>
              <c:multiLvlStrCache>
                <c:ptCount val="6"/>
                <c:lvl>
                  <c:pt idx="0">
                    <c:v>CVAS</c:v>
                  </c:pt>
                  <c:pt idx="1">
                    <c:v>OMA</c:v>
                  </c:pt>
                  <c:pt idx="2">
                    <c:v>Laringitis</c:v>
                  </c:pt>
                  <c:pt idx="3">
                    <c:v>BOR</c:v>
                  </c:pt>
                  <c:pt idx="4">
                    <c:v>Bronquiolitis</c:v>
                  </c:pt>
                  <c:pt idx="5">
                    <c:v>Neumonía</c:v>
                  </c:pt>
                </c:lvl>
                <c:lvl>
                  <c:pt idx="0">
                    <c:v>DIAGNÓSTICOS</c:v>
                  </c:pt>
                </c:lvl>
              </c:multiLvlStrCache>
            </c:multiLvlStrRef>
          </c:cat>
          <c:val>
            <c:numRef>
              <c:f>Hoja3!$B$34:$G$34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4">
                  <c:v>2</c:v>
                </c:pt>
              </c:numCache>
            </c:numRef>
          </c:val>
        </c:ser>
        <c:ser>
          <c:idx val="2"/>
          <c:order val="2"/>
          <c:tx>
            <c:strRef>
              <c:f>Hoja3!$A$35</c:f>
              <c:strCache>
                <c:ptCount val="1"/>
                <c:pt idx="0">
                  <c:v>Bueno</c:v>
                </c:pt>
              </c:strCache>
            </c:strRef>
          </c:tx>
          <c:invertIfNegative val="0"/>
          <c:cat>
            <c:multiLvlStrRef>
              <c:f>Hoja3!$B$31:$G$32</c:f>
              <c:multiLvlStrCache>
                <c:ptCount val="6"/>
                <c:lvl>
                  <c:pt idx="0">
                    <c:v>CVAS</c:v>
                  </c:pt>
                  <c:pt idx="1">
                    <c:v>OMA</c:v>
                  </c:pt>
                  <c:pt idx="2">
                    <c:v>Laringitis</c:v>
                  </c:pt>
                  <c:pt idx="3">
                    <c:v>BOR</c:v>
                  </c:pt>
                  <c:pt idx="4">
                    <c:v>Bronquiolitis</c:v>
                  </c:pt>
                  <c:pt idx="5">
                    <c:v>Neumonía</c:v>
                  </c:pt>
                </c:lvl>
                <c:lvl>
                  <c:pt idx="0">
                    <c:v>DIAGNÓSTICOS</c:v>
                  </c:pt>
                </c:lvl>
              </c:multiLvlStrCache>
            </c:multiLvlStrRef>
          </c:cat>
          <c:val>
            <c:numRef>
              <c:f>Hoja3!$B$35:$G$35</c:f>
              <c:numCache>
                <c:formatCode>General</c:formatCode>
                <c:ptCount val="6"/>
                <c:pt idx="0">
                  <c:v>14</c:v>
                </c:pt>
                <c:pt idx="1">
                  <c:v>11</c:v>
                </c:pt>
                <c:pt idx="2">
                  <c:v>2</c:v>
                </c:pt>
                <c:pt idx="3">
                  <c:v>9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Hoja3!$A$36</c:f>
              <c:strCache>
                <c:ptCount val="1"/>
                <c:pt idx="0">
                  <c:v>Muy Bueno</c:v>
                </c:pt>
              </c:strCache>
            </c:strRef>
          </c:tx>
          <c:invertIfNegative val="0"/>
          <c:cat>
            <c:multiLvlStrRef>
              <c:f>Hoja3!$B$31:$G$32</c:f>
              <c:multiLvlStrCache>
                <c:ptCount val="6"/>
                <c:lvl>
                  <c:pt idx="0">
                    <c:v>CVAS</c:v>
                  </c:pt>
                  <c:pt idx="1">
                    <c:v>OMA</c:v>
                  </c:pt>
                  <c:pt idx="2">
                    <c:v>Laringitis</c:v>
                  </c:pt>
                  <c:pt idx="3">
                    <c:v>BOR</c:v>
                  </c:pt>
                  <c:pt idx="4">
                    <c:v>Bronquiolitis</c:v>
                  </c:pt>
                  <c:pt idx="5">
                    <c:v>Neumonía</c:v>
                  </c:pt>
                </c:lvl>
                <c:lvl>
                  <c:pt idx="0">
                    <c:v>DIAGNÓSTICOS</c:v>
                  </c:pt>
                </c:lvl>
              </c:multiLvlStrCache>
            </c:multiLvlStrRef>
          </c:cat>
          <c:val>
            <c:numRef>
              <c:f>Hoja3!$B$36:$G$36</c:f>
              <c:numCache>
                <c:formatCode>General</c:formatCode>
                <c:ptCount val="6"/>
                <c:pt idx="0">
                  <c:v>7</c:v>
                </c:pt>
                <c:pt idx="1">
                  <c:v>9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2774272"/>
        <c:axId val="145313728"/>
      </c:barChart>
      <c:catAx>
        <c:axId val="142774272"/>
        <c:scaling>
          <c:orientation val="minMax"/>
        </c:scaling>
        <c:delete val="0"/>
        <c:axPos val="b"/>
        <c:majorTickMark val="out"/>
        <c:minorTickMark val="none"/>
        <c:tickLblPos val="nextTo"/>
        <c:crossAx val="145313728"/>
        <c:crosses val="autoZero"/>
        <c:auto val="1"/>
        <c:lblAlgn val="ctr"/>
        <c:lblOffset val="100"/>
        <c:noMultiLvlLbl val="0"/>
      </c:catAx>
      <c:valAx>
        <c:axId val="145313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7742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8342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61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8129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665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1045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354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8122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3575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1162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4720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6324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2BE31-70A4-4586-AFCD-14569A4A63F0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734F4-1478-4B36-9E80-5543F93C374A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7594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24135"/>
          </a:xfrm>
        </p:spPr>
        <p:txBody>
          <a:bodyPr anchor="t" anchorCtr="0">
            <a:normAutofit/>
          </a:bodyPr>
          <a:lstStyle/>
          <a:p>
            <a:r>
              <a:rPr lang="es-AR" sz="3200" b="1" dirty="0" smtClean="0">
                <a:latin typeface="Arial" pitchFamily="34" charset="0"/>
                <a:cs typeface="Arial" pitchFamily="34" charset="0"/>
              </a:rPr>
              <a:t>Hospital Pediátrico Dr. H. Notti </a:t>
            </a:r>
            <a:r>
              <a:rPr lang="es-AR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AR" sz="3200" b="1" dirty="0">
                <a:latin typeface="Arial" pitchFamily="34" charset="0"/>
                <a:cs typeface="Arial" pitchFamily="34" charset="0"/>
              </a:rPr>
            </a:br>
            <a:r>
              <a:rPr lang="es-AR" sz="3200" b="1" dirty="0" smtClean="0">
                <a:latin typeface="Arial" pitchFamily="34" charset="0"/>
                <a:cs typeface="Arial" pitchFamily="34" charset="0"/>
              </a:rPr>
              <a:t>Clínica de Garganta, Nariz y Oídos S.A.</a:t>
            </a:r>
            <a:endParaRPr lang="es-A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8136904" cy="4680520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«Nivel de conocimiento de los padres, tutores y/o encargados de menores de 5 años sobre las </a:t>
            </a:r>
            <a:r>
              <a:rPr lang="es-AR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IRAs</a:t>
            </a:r>
            <a:r>
              <a:rPr lang="es-AR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es-A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s-A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A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Aguilera, Eva</a:t>
            </a:r>
          </a:p>
          <a:p>
            <a:pPr algn="r"/>
            <a:r>
              <a:rPr lang="es-A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Herrera Gutiérrez, Aurora </a:t>
            </a:r>
            <a:endParaRPr lang="es-A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A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Moreno, Sandra</a:t>
            </a:r>
            <a:endParaRPr lang="es-A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07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Arial" pitchFamily="34" charset="0"/>
                <a:cs typeface="Arial" pitchFamily="34" charset="0"/>
              </a:rPr>
              <a:t>Resultados</a:t>
            </a:r>
            <a:endParaRPr lang="es-AR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320849"/>
              </p:ext>
            </p:extLst>
          </p:nvPr>
        </p:nvGraphicFramePr>
        <p:xfrm>
          <a:off x="4499992" y="908051"/>
          <a:ext cx="4176464" cy="2232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82606950"/>
              </p:ext>
            </p:extLst>
          </p:nvPr>
        </p:nvGraphicFramePr>
        <p:xfrm>
          <a:off x="179512" y="3429000"/>
          <a:ext cx="3960441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548188"/>
              </p:ext>
            </p:extLst>
          </p:nvPr>
        </p:nvGraphicFramePr>
        <p:xfrm>
          <a:off x="251520" y="908720"/>
          <a:ext cx="3960441" cy="2232249"/>
        </p:xfrm>
        <a:graphic>
          <a:graphicData uri="http://schemas.openxmlformats.org/drawingml/2006/table">
            <a:tbl>
              <a:tblPr firstRow="1" firstCol="1" bandRow="1"/>
              <a:tblGrid>
                <a:gridCol w="1221432"/>
                <a:gridCol w="425573"/>
                <a:gridCol w="364287"/>
                <a:gridCol w="508987"/>
                <a:gridCol w="344301"/>
                <a:gridCol w="488573"/>
                <a:gridCol w="607288"/>
              </a:tblGrid>
              <a:tr h="3641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Valoración del Puntaje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Hosp. Dr. Notti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Clínica de GNyO S.A.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53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AR" sz="10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F.R.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 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A. 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R. 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Muy Bueno ( 9 y 8)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0,28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28%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27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0,54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Bueno (7 y 6 )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0,6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Regular (5 y 4)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Malo ( - de 4)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Total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612"/>
              </p:ext>
            </p:extLst>
          </p:nvPr>
        </p:nvGraphicFramePr>
        <p:xfrm>
          <a:off x="4571999" y="3573016"/>
          <a:ext cx="4104458" cy="2915076"/>
        </p:xfrm>
        <a:graphic>
          <a:graphicData uri="http://schemas.openxmlformats.org/drawingml/2006/table">
            <a:tbl>
              <a:tblPr/>
              <a:tblGrid>
                <a:gridCol w="723977"/>
                <a:gridCol w="440604"/>
                <a:gridCol w="377534"/>
                <a:gridCol w="629815"/>
                <a:gridCol w="440604"/>
                <a:gridCol w="818582"/>
                <a:gridCol w="673342"/>
              </a:tblGrid>
              <a:tr h="523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Puntaje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Diagnósticos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523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CVAS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OMA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Laringitis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BOR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Bronquiolitis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Neumonía</a:t>
                      </a:r>
                      <a:endParaRPr lang="es-AR" sz="9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80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Malo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80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Regular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80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Bueno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9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2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Muy Bueno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7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9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323528" y="6485951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000" dirty="0">
                <a:latin typeface="Arial" pitchFamily="34" charset="0"/>
                <a:cs typeface="Arial" pitchFamily="34" charset="0"/>
              </a:rPr>
              <a:t>Fuente: Datos obtenidos de las encuestas realizadas por las autoras; en el segundo semestre del año 2015, en el </a:t>
            </a:r>
            <a:r>
              <a:rPr lang="es-AR" sz="1000" dirty="0">
                <a:latin typeface="Arial" pitchFamily="34" charset="0"/>
                <a:cs typeface="Arial" pitchFamily="34" charset="0"/>
              </a:rPr>
              <a:t>Hosp</a:t>
            </a:r>
            <a:r>
              <a:rPr lang="es-AR" sz="1000" dirty="0">
                <a:latin typeface="Arial" pitchFamily="34" charset="0"/>
                <a:cs typeface="Arial" pitchFamily="34" charset="0"/>
              </a:rPr>
              <a:t>. Dr. Notti y Clínica </a:t>
            </a:r>
            <a:r>
              <a:rPr lang="es-AR" sz="1000" dirty="0">
                <a:latin typeface="Arial" pitchFamily="34" charset="0"/>
                <a:cs typeface="Arial" pitchFamily="34" charset="0"/>
              </a:rPr>
              <a:t>GNyO</a:t>
            </a:r>
            <a:r>
              <a:rPr lang="es-AR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000" dirty="0"/>
              <a:t>S.A.</a:t>
            </a:r>
          </a:p>
          <a:p>
            <a:endParaRPr lang="es-AR" sz="1000" dirty="0"/>
          </a:p>
        </p:txBody>
      </p:sp>
    </p:spTree>
    <p:extLst>
      <p:ext uri="{BB962C8B-B14F-4D97-AF65-F5344CB8AC3E}">
        <p14:creationId xmlns:p14="http://schemas.microsoft.com/office/powerpoint/2010/main" val="395596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Arial" pitchFamily="34" charset="0"/>
                <a:cs typeface="Arial" pitchFamily="34" charset="0"/>
              </a:rPr>
              <a:t>Discusión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546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2600" b="1" dirty="0" smtClean="0">
                <a:latin typeface="Arial" pitchFamily="34" charset="0"/>
                <a:cs typeface="Arial" pitchFamily="34" charset="0"/>
              </a:rPr>
              <a:t>Nivel de conocimiento: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 El 91% de la muestra obtuvo un puntaje muy bueno (41%) y bueno (50%).</a:t>
            </a:r>
          </a:p>
          <a:p>
            <a:pPr marL="0" indent="0">
              <a:buNone/>
            </a:pPr>
            <a:r>
              <a:rPr lang="es-AR" sz="2600" b="1" dirty="0" smtClean="0">
                <a:latin typeface="Arial" pitchFamily="34" charset="0"/>
                <a:cs typeface="Arial" pitchFamily="34" charset="0"/>
              </a:rPr>
              <a:t>Capacidad del cuidador: 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El 92% sabe que es una IRA, 91% reconoce los signos y síntomas, el 82% entiende el concepto de signo de alarma.</a:t>
            </a:r>
          </a:p>
          <a:p>
            <a:pPr marL="0" indent="0">
              <a:buNone/>
            </a:pPr>
            <a:r>
              <a:rPr lang="es-AR" sz="2600" b="1" dirty="0" smtClean="0">
                <a:latin typeface="Arial" pitchFamily="34" charset="0"/>
                <a:cs typeface="Arial" pitchFamily="34" charset="0"/>
              </a:rPr>
              <a:t>Factores de riesgo: 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Lactancia materna 54% (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s.p.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 20%); tabaquismo 66% fuma; hacinamiento 12% (OMS), 41% (CELADE). </a:t>
            </a:r>
            <a:endParaRPr lang="es-AR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AR" sz="2600" b="1" dirty="0" smtClean="0">
                <a:latin typeface="Arial" pitchFamily="34" charset="0"/>
                <a:cs typeface="Arial" pitchFamily="34" charset="0"/>
              </a:rPr>
              <a:t>Perfil socioeconómico: 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Ama de casa 36%, 51% trabaja en relación de dependencia, el 40% no concluyó la secundaria. 38% posee educación superior (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s.p.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 8%). Sólo un 28% se atiende en primera instancia en CAPS.</a:t>
            </a:r>
          </a:p>
          <a:p>
            <a:pPr marL="0" indent="0">
              <a:buNone/>
            </a:pPr>
            <a:r>
              <a:rPr lang="es-AR" sz="2600" b="1" dirty="0" smtClean="0">
                <a:latin typeface="Arial" pitchFamily="34" charset="0"/>
                <a:cs typeface="Arial" pitchFamily="34" charset="0"/>
              </a:rPr>
              <a:t>Rol de Enfermería: 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Relacionada con su función educativa el 54% conoce las conductas preventivas de las 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IRAs</a:t>
            </a:r>
            <a:r>
              <a:rPr lang="es-AR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AR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AR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AR" sz="2600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611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Arial" pitchFamily="34" charset="0"/>
                <a:cs typeface="Arial" pitchFamily="34" charset="0"/>
              </a:rPr>
              <a:t>Propuestas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Participación de enfermería en planeación, promoción y ejecución de actividades educativas.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Trabajar con los padres o tutores a fin de reforzar conocimientos sobre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IRAs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AR" dirty="0">
                <a:latin typeface="Arial" pitchFamily="34" charset="0"/>
                <a:cs typeface="Arial" pitchFamily="34" charset="0"/>
              </a:rPr>
              <a:t>R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epetir estudio de cohorte.</a:t>
            </a:r>
          </a:p>
          <a:p>
            <a:pPr>
              <a:buFont typeface="Wingdings" pitchFamily="2" charset="2"/>
              <a:buChar char="Ø"/>
            </a:pPr>
            <a:r>
              <a:rPr lang="es-AR" dirty="0">
                <a:latin typeface="Arial" pitchFamily="34" charset="0"/>
                <a:cs typeface="Arial" pitchFamily="34" charset="0"/>
              </a:rPr>
              <a:t>C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ampañas masivas destinadas a la adopción de conductas y hábitos saludables.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Reforzar la educación sobre los beneficios que produce la lactancia materna.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4836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Introducción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Bef>
                <a:spcPts val="430"/>
              </a:spcBef>
              <a:spcAft>
                <a:spcPts val="0"/>
              </a:spcAft>
              <a:buNone/>
            </a:pPr>
            <a:r>
              <a:rPr lang="es-AR" sz="2800" b="1" dirty="0" smtClean="0">
                <a:solidFill>
                  <a:srgbClr val="000000"/>
                </a:solidFill>
                <a:latin typeface="Arial"/>
                <a:cs typeface="Times New Roman"/>
              </a:rPr>
              <a:t>Las </a:t>
            </a:r>
            <a:r>
              <a:rPr lang="es-AR" sz="2800" b="1" dirty="0">
                <a:solidFill>
                  <a:srgbClr val="000000"/>
                </a:solidFill>
                <a:latin typeface="Arial"/>
                <a:cs typeface="Times New Roman"/>
              </a:rPr>
              <a:t>infecciones respiratorias agudas </a:t>
            </a:r>
            <a:r>
              <a:rPr lang="es-AR" sz="2800" b="1" dirty="0" smtClean="0">
                <a:solidFill>
                  <a:srgbClr val="000000"/>
                </a:solidFill>
                <a:latin typeface="Arial"/>
                <a:cs typeface="Times New Roman"/>
              </a:rPr>
              <a:t> presentan un alto índice de morbimortalidad en </a:t>
            </a:r>
            <a:r>
              <a:rPr lang="es-AR" sz="2800" b="1" dirty="0">
                <a:solidFill>
                  <a:srgbClr val="000000"/>
                </a:solidFill>
                <a:latin typeface="Arial"/>
                <a:cs typeface="Times New Roman"/>
              </a:rPr>
              <a:t>&lt; de 5 </a:t>
            </a:r>
            <a:r>
              <a:rPr lang="es-AR" sz="2800" b="1" dirty="0" smtClean="0">
                <a:solidFill>
                  <a:srgbClr val="000000"/>
                </a:solidFill>
                <a:latin typeface="Arial"/>
                <a:cs typeface="Times New Roman"/>
              </a:rPr>
              <a:t>años, pudiendo </a:t>
            </a:r>
            <a:r>
              <a:rPr lang="es-AR" sz="2800" b="1" dirty="0">
                <a:solidFill>
                  <a:srgbClr val="000000"/>
                </a:solidFill>
                <a:latin typeface="Arial"/>
                <a:cs typeface="Times New Roman"/>
              </a:rPr>
              <a:t>ser </a:t>
            </a:r>
            <a:r>
              <a:rPr lang="es-AR" sz="2800" b="1" dirty="0" smtClean="0">
                <a:solidFill>
                  <a:srgbClr val="000000"/>
                </a:solidFill>
                <a:latin typeface="Arial"/>
                <a:cs typeface="Times New Roman"/>
              </a:rPr>
              <a:t>prevenibles fácilmente.</a:t>
            </a:r>
            <a:endParaRPr lang="es-AR" sz="2800" b="1" dirty="0">
              <a:ea typeface="Calibri"/>
              <a:cs typeface="Times New Roman"/>
            </a:endParaRPr>
          </a:p>
          <a:p>
            <a:pPr marL="0" indent="0" algn="just">
              <a:buNone/>
            </a:pPr>
            <a:r>
              <a:rPr lang="es-AR" sz="2800" b="1" dirty="0" smtClean="0">
                <a:latin typeface="Arial" pitchFamily="34" charset="0"/>
                <a:cs typeface="Arial" pitchFamily="34" charset="0"/>
              </a:rPr>
              <a:t>Como operadores de salud, con este trabajo queremos evidenciar que la salud propia y de los que están bajo nuestro cuidado no sólo es el resultado de la atención médica, sino que esta relacionada a otros factores (educación, nivel socioeconómico, etc.).</a:t>
            </a:r>
          </a:p>
        </p:txBody>
      </p:sp>
    </p:spTree>
    <p:extLst>
      <p:ext uri="{BB962C8B-B14F-4D97-AF65-F5344CB8AC3E}">
        <p14:creationId xmlns:p14="http://schemas.microsoft.com/office/powerpoint/2010/main" val="10359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es-AR" b="1" dirty="0" smtClean="0">
                <a:latin typeface="Arial" pitchFamily="34" charset="0"/>
                <a:cs typeface="Arial" pitchFamily="34" charset="0"/>
              </a:rPr>
              <a:t>Planteamiento del </a:t>
            </a:r>
            <a:r>
              <a:rPr lang="es-AR" sz="4000" b="1" dirty="0" smtClean="0">
                <a:latin typeface="Arial" pitchFamily="34" charset="0"/>
                <a:cs typeface="Arial" pitchFamily="34" charset="0"/>
              </a:rPr>
              <a:t>Problema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b="1" i="1" dirty="0" smtClean="0">
                <a:latin typeface="Arial" pitchFamily="34" charset="0"/>
                <a:cs typeface="Arial" pitchFamily="34" charset="0"/>
              </a:rPr>
              <a:t>¿Qué nivel de conocimiento tienen los padres</a:t>
            </a:r>
            <a:r>
              <a:rPr lang="es-AR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o tutores de menores de 5 años en los síntomas de infecciones respiratorias altas y sus complicaciones al ser atendidos en los </a:t>
            </a:r>
            <a:r>
              <a:rPr lang="es-AR" b="1" i="1" dirty="0">
                <a:latin typeface="Arial" pitchFamily="34" charset="0"/>
                <a:cs typeface="Arial" pitchFamily="34" charset="0"/>
              </a:rPr>
              <a:t>S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ervicios de Guardia del 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Hosp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. Dr. Notti y Clínica de 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GNyO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 S.A., Mendoza - Segundo semestre de 2015?</a:t>
            </a:r>
            <a:endParaRPr lang="es-AR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28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Arial" pitchFamily="34" charset="0"/>
                <a:cs typeface="Arial" pitchFamily="34" charset="0"/>
              </a:rPr>
              <a:t>Objetivos del </a:t>
            </a:r>
            <a:r>
              <a:rPr lang="es-AR" sz="40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AR" sz="4000" b="1" dirty="0" smtClean="0">
                <a:latin typeface="Arial" pitchFamily="34" charset="0"/>
                <a:cs typeface="Arial" pitchFamily="34" charset="0"/>
              </a:rPr>
              <a:t>studio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AR" sz="38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Identificar el nivel de conocimiento de padres y/o tutores.</a:t>
            </a:r>
          </a:p>
          <a:p>
            <a:pPr marL="0" indent="0">
              <a:buNone/>
            </a:pPr>
            <a:r>
              <a:rPr lang="es-AR" sz="3800" b="1" dirty="0" smtClean="0">
                <a:latin typeface="Arial" pitchFamily="34" charset="0"/>
                <a:cs typeface="Arial" pitchFamily="34" charset="0"/>
              </a:rPr>
              <a:t>Específicos: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Identificar el tipo de conocimiento sobre signos y síntomas.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Determinar las características individuales y factores de riesgo.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Determinar el perfil socioeconómico.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Contrastar y analizar los resultados.</a:t>
            </a:r>
          </a:p>
          <a:p>
            <a:pPr>
              <a:buFont typeface="Wingdings" pitchFamily="2" charset="2"/>
              <a:buChar char="Ø"/>
            </a:pPr>
            <a:r>
              <a:rPr lang="es-AR" sz="3800" dirty="0" smtClean="0">
                <a:latin typeface="Arial" pitchFamily="34" charset="0"/>
                <a:cs typeface="Arial" pitchFamily="34" charset="0"/>
              </a:rPr>
              <a:t>Establecer el rol de enfermería.</a:t>
            </a:r>
            <a:endParaRPr lang="es-AR" sz="3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7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Arial" pitchFamily="34" charset="0"/>
                <a:cs typeface="Arial" pitchFamily="34" charset="0"/>
              </a:rPr>
              <a:t>Marco Teórico	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s-A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AR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4744"/>
            <a:ext cx="8208912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95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Arial" pitchFamily="34" charset="0"/>
                <a:cs typeface="Arial" pitchFamily="34" charset="0"/>
              </a:rPr>
              <a:t>Diseño Metodológico</a:t>
            </a:r>
            <a:endParaRPr lang="es-A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Tipo de Estudio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: No experimental. Cuantitativo transversal descriptivo. </a:t>
            </a:r>
            <a:r>
              <a:rPr lang="es-AR" sz="3000" dirty="0">
                <a:latin typeface="Arial" pitchFamily="34" charset="0"/>
                <a:cs typeface="Arial" pitchFamily="34" charset="0"/>
              </a:rPr>
              <a:t>C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orrelacional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- causal.</a:t>
            </a:r>
          </a:p>
          <a:p>
            <a:pPr marL="0" indent="0" algn="just">
              <a:buNone/>
            </a:pP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Área de Estudio: 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Hosp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. Dr. H. Notti y Clínica de 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GNyO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 S.A. </a:t>
            </a:r>
          </a:p>
          <a:p>
            <a:pPr marL="0" indent="0" algn="just">
              <a:buNone/>
            </a:pP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Universo y Muestra: </a:t>
            </a:r>
            <a:r>
              <a:rPr lang="es-AR" sz="3000" dirty="0">
                <a:latin typeface="Arial" pitchFamily="34" charset="0"/>
                <a:cs typeface="Arial" pitchFamily="34" charset="0"/>
              </a:rPr>
              <a:t>P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adres, tutores y/o encargados del cuidado de &lt; de 5 años con un cuadro de IRA. </a:t>
            </a:r>
          </a:p>
          <a:p>
            <a:pPr marL="0" indent="0" algn="just">
              <a:buNone/>
            </a:pPr>
            <a:r>
              <a:rPr lang="es-AR" sz="3000" dirty="0" smtClean="0">
                <a:latin typeface="Arial" pitchFamily="34" charset="0"/>
                <a:cs typeface="Arial" pitchFamily="34" charset="0"/>
              </a:rPr>
              <a:t>N= 100, 50 individuos de cada nosocomio.</a:t>
            </a:r>
          </a:p>
          <a:p>
            <a:pPr marL="0" indent="0" algn="just">
              <a:buNone/>
            </a:pPr>
            <a:r>
              <a:rPr lang="es-AR" sz="3000" b="1" dirty="0">
                <a:latin typeface="Arial" pitchFamily="34" charset="0"/>
                <a:cs typeface="Arial" pitchFamily="34" charset="0"/>
              </a:rPr>
              <a:t>H</a:t>
            </a: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ipótesis: 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«Los padres y/o tutores con &gt; nivel de conocimiento tendrán &lt; probabilidad que el menor desarrolle un 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IRAb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marL="0" indent="0" algn="just">
              <a:buNone/>
            </a:pP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Operacionalización</a:t>
            </a:r>
            <a:r>
              <a:rPr lang="es-AR" sz="30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AR" sz="3000" dirty="0" smtClean="0">
                <a:latin typeface="Arial" pitchFamily="34" charset="0"/>
                <a:cs typeface="Arial" pitchFamily="34" charset="0"/>
              </a:rPr>
              <a:t> Datos demográficos, factores de riesgo y test  de conocimiento.</a:t>
            </a:r>
          </a:p>
          <a:p>
            <a:pPr marL="0" indent="0" algn="just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201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latin typeface="Arial" pitchFamily="34" charset="0"/>
                <a:cs typeface="Arial" pitchFamily="34" charset="0"/>
              </a:rPr>
              <a:t>Diseño Metodológico</a:t>
            </a:r>
            <a:endParaRPr lang="es-A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b="1" dirty="0" smtClean="0">
                <a:latin typeface="Arial" pitchFamily="34" charset="0"/>
                <a:cs typeface="Arial" pitchFamily="34" charset="0"/>
              </a:rPr>
              <a:t>Técnica e instrumento de recolección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: Encuesta con elaboración de cuestionario, 22 preguntas de respuestas cerradas.</a:t>
            </a:r>
          </a:p>
          <a:p>
            <a:pPr marL="0" indent="0">
              <a:buNone/>
            </a:pPr>
            <a:r>
              <a:rPr lang="es-AR" b="1" dirty="0" smtClean="0">
                <a:latin typeface="Arial" pitchFamily="34" charset="0"/>
                <a:cs typeface="Arial" pitchFamily="34" charset="0"/>
              </a:rPr>
              <a:t>Análisis, procesamiento y presentación de datos: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Los datos obtenidos se procesaron en Excel, elaborando 2 tablas matriz con c/u de las variables, de ello se confeccionaron tablas y gráficos.</a:t>
            </a:r>
          </a:p>
          <a:p>
            <a:pPr marL="0" indent="0">
              <a:buNone/>
            </a:pPr>
            <a:endParaRPr lang="es-A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3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es-AR" sz="3200" b="1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es-AR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078359"/>
              </p:ext>
            </p:extLst>
          </p:nvPr>
        </p:nvGraphicFramePr>
        <p:xfrm>
          <a:off x="4644008" y="692696"/>
          <a:ext cx="403244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009835072"/>
              </p:ext>
            </p:extLst>
          </p:nvPr>
        </p:nvGraphicFramePr>
        <p:xfrm>
          <a:off x="395536" y="3717032"/>
          <a:ext cx="396044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58103"/>
              </p:ext>
            </p:extLst>
          </p:nvPr>
        </p:nvGraphicFramePr>
        <p:xfrm>
          <a:off x="395536" y="836712"/>
          <a:ext cx="4176463" cy="2664299"/>
        </p:xfrm>
        <a:graphic>
          <a:graphicData uri="http://schemas.openxmlformats.org/drawingml/2006/table">
            <a:tbl>
              <a:tblPr firstRow="1" firstCol="1" bandRow="1"/>
              <a:tblGrid>
                <a:gridCol w="1029683"/>
                <a:gridCol w="386075"/>
                <a:gridCol w="514616"/>
                <a:gridCol w="622410"/>
                <a:gridCol w="537167"/>
                <a:gridCol w="549796"/>
                <a:gridCol w="536716"/>
              </a:tblGrid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N. de Instrucción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Hosp. Dr. Notti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Clínica de GNyO S.A.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42209">
                <a:tc>
                  <a:txBody>
                    <a:bodyPr/>
                    <a:lstStyle/>
                    <a:p>
                      <a:endParaRPr lang="es-AR" sz="9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F. A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F.R.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Fr. 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F. A. 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F. R. 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Fr.%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Analfabeto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Prim. Incompleto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0,04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0,04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Prim. 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Sec. Incompleto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0,36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Sec. 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0,24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Terc. Incompleto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0,26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Terc. Completo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0,06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Universitario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0,32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100%</a:t>
                      </a:r>
                      <a:endParaRPr lang="es-AR" sz="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532470"/>
              </p:ext>
            </p:extLst>
          </p:nvPr>
        </p:nvGraphicFramePr>
        <p:xfrm>
          <a:off x="4572000" y="3717032"/>
          <a:ext cx="4104455" cy="2520282"/>
        </p:xfrm>
        <a:graphic>
          <a:graphicData uri="http://schemas.openxmlformats.org/drawingml/2006/table">
            <a:tbl>
              <a:tblPr firstRow="1" firstCol="1" bandRow="1"/>
              <a:tblGrid>
                <a:gridCol w="1011930"/>
                <a:gridCol w="379418"/>
                <a:gridCol w="505743"/>
                <a:gridCol w="611679"/>
                <a:gridCol w="527906"/>
                <a:gridCol w="540317"/>
                <a:gridCol w="527462"/>
              </a:tblGrid>
              <a:tr h="4200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Alimentación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Hosp. Dr. Notti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Clínica de GNyO S.A.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420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AR" sz="10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F.R.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 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R.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Lactancia Materna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0,68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68%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Lactancia Artificial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13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0,26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26%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Mixta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17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0,34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34%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0,28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28%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Total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251520" y="6564551"/>
            <a:ext cx="85689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Fuente: Datos obtenidos de las encuestas realizadas por las autoras; en el segundo semestre del año 2015, en el 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Hosp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Dr. Notti y Clínica 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GNyO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000" dirty="0">
                <a:solidFill>
                  <a:prstClr val="black"/>
                </a:solidFill>
              </a:rPr>
              <a:t>S.A.</a:t>
            </a:r>
          </a:p>
        </p:txBody>
      </p:sp>
    </p:spTree>
    <p:extLst>
      <p:ext uri="{BB962C8B-B14F-4D97-AF65-F5344CB8AC3E}">
        <p14:creationId xmlns:p14="http://schemas.microsoft.com/office/powerpoint/2010/main" val="40624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04056"/>
          </a:xfrm>
        </p:spPr>
        <p:txBody>
          <a:bodyPr>
            <a:noAutofit/>
          </a:bodyPr>
          <a:lstStyle/>
          <a:p>
            <a:r>
              <a:rPr lang="es-AR" sz="2800" b="1" dirty="0" smtClean="0">
                <a:latin typeface="Arial" pitchFamily="34" charset="0"/>
                <a:cs typeface="Arial" pitchFamily="34" charset="0"/>
              </a:rPr>
              <a:t>Resultados</a:t>
            </a:r>
            <a:r>
              <a:rPr lang="es-AR" sz="2800" dirty="0" smtClean="0"/>
              <a:t> </a:t>
            </a:r>
            <a:endParaRPr lang="es-AR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809109"/>
              </p:ext>
            </p:extLst>
          </p:nvPr>
        </p:nvGraphicFramePr>
        <p:xfrm>
          <a:off x="4788024" y="908720"/>
          <a:ext cx="381642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3009912219"/>
              </p:ext>
            </p:extLst>
          </p:nvPr>
        </p:nvGraphicFramePr>
        <p:xfrm>
          <a:off x="395536" y="3356992"/>
          <a:ext cx="4392488" cy="3024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55054"/>
              </p:ext>
            </p:extLst>
          </p:nvPr>
        </p:nvGraphicFramePr>
        <p:xfrm>
          <a:off x="395536" y="836710"/>
          <a:ext cx="4320480" cy="2373798"/>
        </p:xfrm>
        <a:graphic>
          <a:graphicData uri="http://schemas.openxmlformats.org/drawingml/2006/table">
            <a:tbl>
              <a:tblPr firstRow="1" firstCol="1" bandRow="1"/>
              <a:tblGrid>
                <a:gridCol w="1065190"/>
                <a:gridCol w="399387"/>
                <a:gridCol w="532361"/>
                <a:gridCol w="643873"/>
                <a:gridCol w="555691"/>
                <a:gridCol w="568754"/>
                <a:gridCol w="555224"/>
              </a:tblGrid>
              <a:tr h="2874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Atención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Hosp. Dr. Notti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Clínica de GNyO S.A.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87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AR" sz="10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F.R.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 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A. 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R. 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Centro de Salud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0,24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Hospital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33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0,66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66%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0,06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Clínica o Sanatorio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43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0,86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86%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Curandero/ a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Privado y Público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0,06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Total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453167"/>
              </p:ext>
            </p:extLst>
          </p:nvPr>
        </p:nvGraphicFramePr>
        <p:xfrm>
          <a:off x="4788023" y="3573016"/>
          <a:ext cx="3816425" cy="2808311"/>
        </p:xfrm>
        <a:graphic>
          <a:graphicData uri="http://schemas.openxmlformats.org/drawingml/2006/table">
            <a:tbl>
              <a:tblPr firstRow="1" firstCol="1" bandRow="1"/>
              <a:tblGrid>
                <a:gridCol w="1115767"/>
                <a:gridCol w="408579"/>
                <a:gridCol w="408579"/>
                <a:gridCol w="469536"/>
                <a:gridCol w="421759"/>
                <a:gridCol w="502075"/>
                <a:gridCol w="490130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Preg. 9: Prevención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Hosp. Dr. Notti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Clínica GNyO S.A.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AR" sz="11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F.R.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 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A. 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F. R. 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Fr.%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A- Vacunación, etc.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25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0,5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29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0,58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58%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B- No entrar a baños públicos, etc.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3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0,06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6%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C- No pueden prev.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0,04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D- A Y B son correctas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0,4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21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0,42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42%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Total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50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100%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31950" y="276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6514980"/>
            <a:ext cx="889247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Fuente: Datos obtenidos de las encuestas realizadas por las autoras; en el segundo semestre del año 2015, en el 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Hosp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Dr. Notti y Clínica 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GNyO</a:t>
            </a:r>
            <a:r>
              <a:rPr lang="es-AR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000" dirty="0">
                <a:solidFill>
                  <a:prstClr val="black"/>
                </a:solidFill>
              </a:rPr>
              <a:t>S.A.</a:t>
            </a:r>
          </a:p>
        </p:txBody>
      </p:sp>
    </p:spTree>
    <p:extLst>
      <p:ext uri="{BB962C8B-B14F-4D97-AF65-F5344CB8AC3E}">
        <p14:creationId xmlns:p14="http://schemas.microsoft.com/office/powerpoint/2010/main" val="172385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1209</Words>
  <Application>Microsoft Office PowerPoint</Application>
  <PresentationFormat>Presentación en pantalla (4:3)</PresentationFormat>
  <Paragraphs>341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Hospital Pediátrico Dr. H. Notti  Clínica de Garganta, Nariz y Oídos S.A.</vt:lpstr>
      <vt:lpstr>Introducción</vt:lpstr>
      <vt:lpstr>Planteamiento del Problema</vt:lpstr>
      <vt:lpstr>Objetivos del Estudio</vt:lpstr>
      <vt:lpstr>Marco Teórico </vt:lpstr>
      <vt:lpstr>Diseño Metodológico</vt:lpstr>
      <vt:lpstr>Diseño Metodológico</vt:lpstr>
      <vt:lpstr>Resultados </vt:lpstr>
      <vt:lpstr>Resultados </vt:lpstr>
      <vt:lpstr>Resultados</vt:lpstr>
      <vt:lpstr>Discusión</vt:lpstr>
      <vt:lpstr>Propuestas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Hospital Pediátrico Dr. H. Notti y Clínica de Garganta, Nariz y Oídos S.A.</dc:title>
  <dc:creator>Usuario</dc:creator>
  <cp:lastModifiedBy>Usuario</cp:lastModifiedBy>
  <cp:revision>77</cp:revision>
  <dcterms:created xsi:type="dcterms:W3CDTF">2016-02-19T20:48:11Z</dcterms:created>
  <dcterms:modified xsi:type="dcterms:W3CDTF">2016-02-25T00:21:22Z</dcterms:modified>
</cp:coreProperties>
</file>