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iente\Documents\TABLA%20MATRIZ%20%20(TESIS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iente\Documents\TABLA%20MATRIZ%20%20(TESIS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iente\Documents\TABLA%20MATRIZ%20%20(TESIS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iente\Documents\TABLA%20MATRIZ%20%20(TESIS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ABLA%20MATRIZ%20%20(TESI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iente\Documents\TABLA%20MATRIZ%20%20(TESIS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AR" sz="1200"/>
            </a:pPr>
            <a:r>
              <a:rPr lang="es-AR" sz="1200"/>
              <a:t>Edad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Hoja2!$A$218:$A$221</c:f>
              <c:strCache>
                <c:ptCount val="4"/>
                <c:pt idx="0">
                  <c:v>20-30 años</c:v>
                </c:pt>
                <c:pt idx="1">
                  <c:v>31-40 años</c:v>
                </c:pt>
                <c:pt idx="2">
                  <c:v>41-50 años</c:v>
                </c:pt>
                <c:pt idx="3">
                  <c:v>51-60 años </c:v>
                </c:pt>
              </c:strCache>
            </c:strRef>
          </c:cat>
          <c:val>
            <c:numRef>
              <c:f>Hoja2!$B$218:$B$221</c:f>
              <c:numCache>
                <c:formatCode>General</c:formatCode>
                <c:ptCount val="4"/>
                <c:pt idx="0">
                  <c:v>21</c:v>
                </c:pt>
                <c:pt idx="1">
                  <c:v>6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</c:ser>
        <c:axId val="42589568"/>
        <c:axId val="42841984"/>
      </c:barChart>
      <c:catAx>
        <c:axId val="425895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s-AR"/>
                </a:pPr>
                <a:r>
                  <a:rPr lang="es-AR"/>
                  <a:t>Edad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42841984"/>
        <c:crosses val="autoZero"/>
        <c:auto val="1"/>
        <c:lblAlgn val="ctr"/>
        <c:lblOffset val="100"/>
      </c:catAx>
      <c:valAx>
        <c:axId val="428419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es-AR"/>
                </a:pPr>
                <a:r>
                  <a:rPr lang="es-AR"/>
                  <a:t>N°</a:t>
                </a:r>
                <a:r>
                  <a:rPr lang="es-AR" baseline="0"/>
                  <a:t> de enfermeros</a:t>
                </a:r>
                <a:endParaRPr lang="es-AR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42589568"/>
        <c:crosses val="autoZero"/>
        <c:crossBetween val="between"/>
      </c:valAx>
    </c:plotArea>
    <c:plotVisOnly val="1"/>
  </c:chart>
  <c:spPr>
    <a:ln>
      <a:solidFill>
        <a:schemeClr val="tx1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5"/>
  <c:chart>
    <c:title>
      <c:tx>
        <c:rich>
          <a:bodyPr/>
          <a:lstStyle/>
          <a:p>
            <a:pPr>
              <a:defRPr lang="es-AR" sz="1200"/>
            </a:pPr>
            <a:r>
              <a:rPr lang="es-AR" sz="1200"/>
              <a:t>Manifestacion</a:t>
            </a:r>
            <a:r>
              <a:rPr lang="es-AR" sz="1200" baseline="0"/>
              <a:t> de molestias y/o dolores</a:t>
            </a:r>
            <a:endParaRPr lang="es-AR" sz="120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AR"/>
                </a:pPr>
                <a:endParaRPr lang="es-ES"/>
              </a:p>
            </c:txPr>
            <c:dLblPos val="inEnd"/>
            <c:showVal val="1"/>
          </c:dLbls>
          <c:cat>
            <c:strRef>
              <c:f>Hoja2!$H$73:$H$79</c:f>
              <c:strCache>
                <c:ptCount val="7"/>
                <c:pt idx="0">
                  <c:v>Cuello y hombros</c:v>
                </c:pt>
                <c:pt idx="1">
                  <c:v>Espalda</c:v>
                </c:pt>
                <c:pt idx="2">
                  <c:v>Codos</c:v>
                </c:pt>
                <c:pt idx="3">
                  <c:v>Manos y/o muñecas</c:v>
                </c:pt>
                <c:pt idx="4">
                  <c:v>Piernas</c:v>
                </c:pt>
                <c:pt idx="5">
                  <c:v>rodillas</c:v>
                </c:pt>
                <c:pt idx="6">
                  <c:v>Pies</c:v>
                </c:pt>
              </c:strCache>
            </c:strRef>
          </c:cat>
          <c:val>
            <c:numRef>
              <c:f>Hoja2!$I$73:$I$79</c:f>
              <c:numCache>
                <c:formatCode>General</c:formatCode>
                <c:ptCount val="7"/>
                <c:pt idx="0">
                  <c:v>17</c:v>
                </c:pt>
                <c:pt idx="1">
                  <c:v>22</c:v>
                </c:pt>
                <c:pt idx="2">
                  <c:v>0</c:v>
                </c:pt>
                <c:pt idx="3">
                  <c:v>6</c:v>
                </c:pt>
                <c:pt idx="4">
                  <c:v>12</c:v>
                </c:pt>
                <c:pt idx="5">
                  <c:v>4</c:v>
                </c:pt>
                <c:pt idx="6">
                  <c:v>12</c:v>
                </c:pt>
              </c:numCache>
            </c:numRef>
          </c:val>
        </c:ser>
        <c:gapWidth val="75"/>
        <c:overlap val="40"/>
        <c:axId val="54204288"/>
        <c:axId val="54205824"/>
      </c:barChart>
      <c:catAx>
        <c:axId val="542042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54205824"/>
        <c:crosses val="autoZero"/>
        <c:auto val="1"/>
        <c:lblAlgn val="ctr"/>
        <c:lblOffset val="100"/>
      </c:catAx>
      <c:valAx>
        <c:axId val="5420582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542042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AR" sz="1200"/>
            </a:pPr>
            <a:r>
              <a:rPr lang="es-AR" sz="1200"/>
              <a:t>Antiguedad</a:t>
            </a:r>
            <a:r>
              <a:rPr lang="es-AR" sz="1200" baseline="0"/>
              <a:t> laboral</a:t>
            </a:r>
            <a:endParaRPr lang="es-AR" sz="120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ES_tradnl"/>
                </a:pPr>
                <a:endParaRPr lang="es-ES"/>
              </a:p>
            </c:txPr>
            <c:showVal val="1"/>
          </c:dLbls>
          <c:cat>
            <c:strRef>
              <c:f>Hoja2!$H$6:$H$11</c:f>
              <c:strCache>
                <c:ptCount val="6"/>
                <c:pt idx="0">
                  <c:v>Menos de un año</c:v>
                </c:pt>
                <c:pt idx="1">
                  <c:v>1 a 5 años</c:v>
                </c:pt>
                <c:pt idx="2">
                  <c:v>6 a 10 años</c:v>
                </c:pt>
                <c:pt idx="3">
                  <c:v>11 a 15 años</c:v>
                </c:pt>
                <c:pt idx="4">
                  <c:v>16 a 20 años</c:v>
                </c:pt>
                <c:pt idx="5">
                  <c:v>Mas de 20 años</c:v>
                </c:pt>
              </c:strCache>
            </c:strRef>
          </c:cat>
          <c:val>
            <c:numRef>
              <c:f>Hoja2!$I$6:$I$11</c:f>
              <c:numCache>
                <c:formatCode>General</c:formatCode>
                <c:ptCount val="6"/>
                <c:pt idx="0">
                  <c:v>3</c:v>
                </c:pt>
                <c:pt idx="1">
                  <c:v>13</c:v>
                </c:pt>
                <c:pt idx="2">
                  <c:v>10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gapWidth val="100"/>
        <c:axId val="93966336"/>
        <c:axId val="52944896"/>
      </c:barChart>
      <c:valAx>
        <c:axId val="52944896"/>
        <c:scaling>
          <c:orientation val="minMax"/>
        </c:scaling>
        <c:axPos val="l"/>
        <c:majorGridlines/>
        <c:numFmt formatCode="General" sourceLinked="1"/>
        <c:tickLblPos val="nextTo"/>
        <c:crossAx val="93966336"/>
        <c:crossBetween val="between"/>
      </c:valAx>
      <c:catAx>
        <c:axId val="93966336"/>
        <c:scaling>
          <c:orientation val="minMax"/>
        </c:scaling>
        <c:axPos val="b"/>
        <c:tickLblPos val="nextTo"/>
        <c:crossAx val="52944896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plotArea>
      <c:layout>
        <c:manualLayout>
          <c:layoutTarget val="inner"/>
          <c:xMode val="edge"/>
          <c:yMode val="edge"/>
          <c:x val="0.31073487167271802"/>
          <c:y val="3.5863562034321048E-2"/>
          <c:w val="0.64608992020076705"/>
          <c:h val="0.48597920630173769"/>
        </c:manualLayout>
      </c:layout>
      <c:barChart>
        <c:barDir val="col"/>
        <c:grouping val="clustered"/>
        <c:ser>
          <c:idx val="0"/>
          <c:order val="0"/>
          <c:tx>
            <c:strRef>
              <c:f>Hoja2!$B$119</c:f>
              <c:strCache>
                <c:ptCount val="1"/>
                <c:pt idx="0">
                  <c:v>Siempre </c:v>
                </c:pt>
              </c:strCache>
            </c:strRef>
          </c:tx>
          <c:cat>
            <c:strRef>
              <c:f>Hoja2!$A$120:$A$126</c:f>
              <c:strCache>
                <c:ptCount val="7"/>
                <c:pt idx="0">
                  <c:v>Permanecer de pie  </c:v>
                </c:pt>
                <c:pt idx="1">
                  <c:v>Permanecer en una postura incomoda</c:v>
                </c:pt>
                <c:pt idx="2">
                  <c:v>Recorrer largas distancias a pie</c:v>
                </c:pt>
                <c:pt idx="3">
                  <c:v>Levantar o desplazar objetos pesados y/o personas</c:v>
                </c:pt>
                <c:pt idx="4">
                  <c:v>Realizar movimientos repetitivos</c:v>
                </c:pt>
                <c:pt idx="5">
                  <c:v>Realizar movimientos bruscos o dolorosos</c:v>
                </c:pt>
                <c:pt idx="6">
                  <c:v>Realizar grandes esfuerzos fisicos</c:v>
                </c:pt>
              </c:strCache>
            </c:strRef>
          </c:cat>
          <c:val>
            <c:numRef>
              <c:f>Hoja2!$B$120:$B$126</c:f>
              <c:numCache>
                <c:formatCode>General</c:formatCode>
                <c:ptCount val="7"/>
                <c:pt idx="0">
                  <c:v>25</c:v>
                </c:pt>
                <c:pt idx="1">
                  <c:v>6</c:v>
                </c:pt>
                <c:pt idx="2">
                  <c:v>10</c:v>
                </c:pt>
                <c:pt idx="3">
                  <c:v>6</c:v>
                </c:pt>
                <c:pt idx="4">
                  <c:v>11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Hoja2!$C$119</c:f>
              <c:strCache>
                <c:ptCount val="1"/>
                <c:pt idx="0">
                  <c:v>Aveces </c:v>
                </c:pt>
              </c:strCache>
            </c:strRef>
          </c:tx>
          <c:cat>
            <c:strRef>
              <c:f>Hoja2!$A$120:$A$126</c:f>
              <c:strCache>
                <c:ptCount val="7"/>
                <c:pt idx="0">
                  <c:v>Permanecer de pie  </c:v>
                </c:pt>
                <c:pt idx="1">
                  <c:v>Permanecer en una postura incomoda</c:v>
                </c:pt>
                <c:pt idx="2">
                  <c:v>Recorrer largas distancias a pie</c:v>
                </c:pt>
                <c:pt idx="3">
                  <c:v>Levantar o desplazar objetos pesados y/o personas</c:v>
                </c:pt>
                <c:pt idx="4">
                  <c:v>Realizar movimientos repetitivos</c:v>
                </c:pt>
                <c:pt idx="5">
                  <c:v>Realizar movimientos bruscos o dolorosos</c:v>
                </c:pt>
                <c:pt idx="6">
                  <c:v>Realizar grandes esfuerzos fisicos</c:v>
                </c:pt>
              </c:strCache>
            </c:strRef>
          </c:cat>
          <c:val>
            <c:numRef>
              <c:f>Hoja2!$C$120:$C$126</c:f>
              <c:numCache>
                <c:formatCode>General</c:formatCode>
                <c:ptCount val="7"/>
                <c:pt idx="0">
                  <c:v>5</c:v>
                </c:pt>
                <c:pt idx="1">
                  <c:v>23</c:v>
                </c:pt>
                <c:pt idx="2">
                  <c:v>19</c:v>
                </c:pt>
                <c:pt idx="3">
                  <c:v>22</c:v>
                </c:pt>
                <c:pt idx="4">
                  <c:v>16</c:v>
                </c:pt>
                <c:pt idx="5">
                  <c:v>25</c:v>
                </c:pt>
                <c:pt idx="6">
                  <c:v>26</c:v>
                </c:pt>
              </c:numCache>
            </c:numRef>
          </c:val>
        </c:ser>
        <c:ser>
          <c:idx val="2"/>
          <c:order val="2"/>
          <c:tx>
            <c:strRef>
              <c:f>Hoja2!$D$119</c:f>
              <c:strCache>
                <c:ptCount val="1"/>
                <c:pt idx="0">
                  <c:v>Nunca</c:v>
                </c:pt>
              </c:strCache>
            </c:strRef>
          </c:tx>
          <c:cat>
            <c:strRef>
              <c:f>Hoja2!$A$120:$A$126</c:f>
              <c:strCache>
                <c:ptCount val="7"/>
                <c:pt idx="0">
                  <c:v>Permanecer de pie  </c:v>
                </c:pt>
                <c:pt idx="1">
                  <c:v>Permanecer en una postura incomoda</c:v>
                </c:pt>
                <c:pt idx="2">
                  <c:v>Recorrer largas distancias a pie</c:v>
                </c:pt>
                <c:pt idx="3">
                  <c:v>Levantar o desplazar objetos pesados y/o personas</c:v>
                </c:pt>
                <c:pt idx="4">
                  <c:v>Realizar movimientos repetitivos</c:v>
                </c:pt>
                <c:pt idx="5">
                  <c:v>Realizar movimientos bruscos o dolorosos</c:v>
                </c:pt>
                <c:pt idx="6">
                  <c:v>Realizar grandes esfuerzos fisicos</c:v>
                </c:pt>
              </c:strCache>
            </c:strRef>
          </c:cat>
          <c:val>
            <c:numRef>
              <c:f>Hoja2!$D$120:$D$126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</c:ser>
        <c:axId val="52946432"/>
        <c:axId val="52948352"/>
      </c:barChart>
      <c:catAx>
        <c:axId val="529464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AR" sz="1200" baseline="0"/>
            </a:pPr>
            <a:endParaRPr lang="es-ES"/>
          </a:p>
        </c:txPr>
        <c:crossAx val="52948352"/>
        <c:crosses val="autoZero"/>
        <c:auto val="1"/>
        <c:lblAlgn val="ctr"/>
        <c:lblOffset val="100"/>
      </c:catAx>
      <c:valAx>
        <c:axId val="529483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es-AR"/>
                </a:pPr>
                <a:r>
                  <a:rPr lang="en-US"/>
                  <a:t>N° DE PERSONAS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52946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26101213389920014"/>
          <c:w val="0.15392205863387129"/>
          <c:h val="0.16009795562568799"/>
        </c:manualLayout>
      </c:layout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plotArea>
      <c:layout>
        <c:manualLayout>
          <c:layoutTarget val="inner"/>
          <c:xMode val="edge"/>
          <c:yMode val="edge"/>
          <c:x val="0.38634719744672003"/>
          <c:y val="5.8085713558534757E-2"/>
          <c:w val="0.61243182123028284"/>
          <c:h val="0.44097815643631133"/>
        </c:manualLayout>
      </c:layout>
      <c:barChart>
        <c:barDir val="col"/>
        <c:grouping val="clustered"/>
        <c:ser>
          <c:idx val="0"/>
          <c:order val="0"/>
          <c:tx>
            <c:strRef>
              <c:f>Hoja2!$B$137</c:f>
              <c:strCache>
                <c:ptCount val="1"/>
                <c:pt idx="0">
                  <c:v>Siempre</c:v>
                </c:pt>
              </c:strCache>
            </c:strRef>
          </c:tx>
          <c:cat>
            <c:strRef>
              <c:f>Hoja2!$A$138:$A$144</c:f>
              <c:strCache>
                <c:ptCount val="7"/>
                <c:pt idx="0">
                  <c:v>Trabajar muy rapido</c:v>
                </c:pt>
                <c:pt idx="1">
                  <c:v>Atender varias tareas al mismo tiempo</c:v>
                </c:pt>
                <c:pt idx="2">
                  <c:v>Realizar tareas complejas, complicadas y dificiles</c:v>
                </c:pt>
                <c:pt idx="3">
                  <c:v>Manejar demasiada informacion</c:v>
                </c:pt>
                <c:pt idx="4">
                  <c:v>Realizar jornadas laborales demasiadas largas</c:v>
                </c:pt>
                <c:pt idx="5">
                  <c:v>Exponerse en situaciones con mucha carga emocional</c:v>
                </c:pt>
                <c:pt idx="6">
                  <c:v>Obtener ayuda de sus compañeros</c:v>
                </c:pt>
              </c:strCache>
            </c:strRef>
          </c:cat>
          <c:val>
            <c:numRef>
              <c:f>Hoja2!$B$138:$B$144</c:f>
              <c:numCache>
                <c:formatCode>General</c:formatCode>
                <c:ptCount val="7"/>
                <c:pt idx="0">
                  <c:v>7</c:v>
                </c:pt>
                <c:pt idx="1">
                  <c:v>15</c:v>
                </c:pt>
                <c:pt idx="2">
                  <c:v>7</c:v>
                </c:pt>
                <c:pt idx="3">
                  <c:v>4</c:v>
                </c:pt>
                <c:pt idx="4">
                  <c:v>7</c:v>
                </c:pt>
                <c:pt idx="5">
                  <c:v>11</c:v>
                </c:pt>
                <c:pt idx="6">
                  <c:v>19</c:v>
                </c:pt>
              </c:numCache>
            </c:numRef>
          </c:val>
        </c:ser>
        <c:ser>
          <c:idx val="1"/>
          <c:order val="1"/>
          <c:tx>
            <c:strRef>
              <c:f>Hoja2!$C$137</c:f>
              <c:strCache>
                <c:ptCount val="1"/>
                <c:pt idx="0">
                  <c:v>A veces</c:v>
                </c:pt>
              </c:strCache>
            </c:strRef>
          </c:tx>
          <c:cat>
            <c:strRef>
              <c:f>Hoja2!$A$138:$A$144</c:f>
              <c:strCache>
                <c:ptCount val="7"/>
                <c:pt idx="0">
                  <c:v>Trabajar muy rapido</c:v>
                </c:pt>
                <c:pt idx="1">
                  <c:v>Atender varias tareas al mismo tiempo</c:v>
                </c:pt>
                <c:pt idx="2">
                  <c:v>Realizar tareas complejas, complicadas y dificiles</c:v>
                </c:pt>
                <c:pt idx="3">
                  <c:v>Manejar demasiada informacion</c:v>
                </c:pt>
                <c:pt idx="4">
                  <c:v>Realizar jornadas laborales demasiadas largas</c:v>
                </c:pt>
                <c:pt idx="5">
                  <c:v>Exponerse en situaciones con mucha carga emocional</c:v>
                </c:pt>
                <c:pt idx="6">
                  <c:v>Obtener ayuda de sus compañeros</c:v>
                </c:pt>
              </c:strCache>
            </c:strRef>
          </c:cat>
          <c:val>
            <c:numRef>
              <c:f>Hoja2!$C$138:$C$144</c:f>
              <c:numCache>
                <c:formatCode>General</c:formatCode>
                <c:ptCount val="7"/>
                <c:pt idx="0">
                  <c:v>22</c:v>
                </c:pt>
                <c:pt idx="1">
                  <c:v>15</c:v>
                </c:pt>
                <c:pt idx="2">
                  <c:v>21</c:v>
                </c:pt>
                <c:pt idx="3">
                  <c:v>11</c:v>
                </c:pt>
                <c:pt idx="4">
                  <c:v>23</c:v>
                </c:pt>
                <c:pt idx="5">
                  <c:v>17</c:v>
                </c:pt>
                <c:pt idx="6">
                  <c:v>10</c:v>
                </c:pt>
              </c:numCache>
            </c:numRef>
          </c:val>
        </c:ser>
        <c:ser>
          <c:idx val="2"/>
          <c:order val="2"/>
          <c:tx>
            <c:strRef>
              <c:f>Hoja2!$D$137</c:f>
              <c:strCache>
                <c:ptCount val="1"/>
                <c:pt idx="0">
                  <c:v>Nunca</c:v>
                </c:pt>
              </c:strCache>
            </c:strRef>
          </c:tx>
          <c:cat>
            <c:strRef>
              <c:f>Hoja2!$A$138:$A$144</c:f>
              <c:strCache>
                <c:ptCount val="7"/>
                <c:pt idx="0">
                  <c:v>Trabajar muy rapido</c:v>
                </c:pt>
                <c:pt idx="1">
                  <c:v>Atender varias tareas al mismo tiempo</c:v>
                </c:pt>
                <c:pt idx="2">
                  <c:v>Realizar tareas complejas, complicadas y dificiles</c:v>
                </c:pt>
                <c:pt idx="3">
                  <c:v>Manejar demasiada informacion</c:v>
                </c:pt>
                <c:pt idx="4">
                  <c:v>Realizar jornadas laborales demasiadas largas</c:v>
                </c:pt>
                <c:pt idx="5">
                  <c:v>Exponerse en situaciones con mucha carga emocional</c:v>
                </c:pt>
                <c:pt idx="6">
                  <c:v>Obtener ayuda de sus compañeros</c:v>
                </c:pt>
              </c:strCache>
            </c:strRef>
          </c:cat>
          <c:val>
            <c:numRef>
              <c:f>Hoja2!$D$138:$D$144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axId val="93154304"/>
        <c:axId val="93169536"/>
      </c:barChart>
      <c:catAx>
        <c:axId val="931543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AR" sz="1200" baseline="0"/>
            </a:pPr>
            <a:endParaRPr lang="es-ES"/>
          </a:p>
        </c:txPr>
        <c:crossAx val="93169536"/>
        <c:crosses val="autoZero"/>
        <c:auto val="1"/>
        <c:lblAlgn val="ctr"/>
        <c:lblOffset val="100"/>
      </c:catAx>
      <c:valAx>
        <c:axId val="931695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93154304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8.8412920673403436E-2"/>
          <c:y val="0.21656783085077272"/>
          <c:w val="0.13414122015396399"/>
          <c:h val="0.14595658647391563"/>
        </c:manualLayout>
      </c:layout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AR" sz="1200"/>
            </a:pPr>
            <a:r>
              <a:rPr lang="en-US" sz="1200"/>
              <a:t>Conocimiento</a:t>
            </a:r>
            <a:r>
              <a:rPr lang="en-US" sz="1200" baseline="0"/>
              <a:t> sobre ergonomía</a:t>
            </a:r>
            <a:endParaRPr lang="en-US" sz="120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Hoja2!$B$163</c:f>
              <c:strCache>
                <c:ptCount val="1"/>
                <c:pt idx="0">
                  <c:v>Cantidad de personas</c:v>
                </c:pt>
              </c:strCache>
            </c:strRef>
          </c:tx>
          <c:dLbls>
            <c:txPr>
              <a:bodyPr/>
              <a:lstStyle/>
              <a:p>
                <a:pPr>
                  <a:defRPr lang="es-ES_tradnl"/>
                </a:pPr>
                <a:endParaRPr lang="es-ES"/>
              </a:p>
            </c:txPr>
            <c:showPercent val="1"/>
          </c:dLbls>
          <c:cat>
            <c:strRef>
              <c:f>Hoja2!$A$164:$A$167</c:f>
              <c:strCache>
                <c:ptCount val="4"/>
                <c:pt idx="0">
                  <c:v>Conocimiento muy bueno (4 puntos) </c:v>
                </c:pt>
                <c:pt idx="1">
                  <c:v>Conocimiento Bueno (3 puntos)</c:v>
                </c:pt>
                <c:pt idx="2">
                  <c:v>Conocimiento Regular (2 puntos)</c:v>
                </c:pt>
                <c:pt idx="3">
                  <c:v>Conocimiento Malo (menor a 1 punto) </c:v>
                </c:pt>
              </c:strCache>
            </c:strRef>
          </c:cat>
          <c:val>
            <c:numRef>
              <c:f>Hoja2!$B$164:$B$167</c:f>
              <c:numCache>
                <c:formatCode>General</c:formatCode>
                <c:ptCount val="4"/>
                <c:pt idx="0">
                  <c:v>6</c:v>
                </c:pt>
                <c:pt idx="1">
                  <c:v>9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ADF7-F792-42B3-A29E-F9A82E2EE3AE}" type="datetimeFigureOut">
              <a:rPr lang="es-ES" smtClean="0"/>
              <a:pPr/>
              <a:t>15/12/2015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F0EA-79CE-4928-9105-E2E48E682D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85852" y="2643182"/>
            <a:ext cx="6400800" cy="1114436"/>
          </a:xfrm>
        </p:spPr>
        <p:txBody>
          <a:bodyPr/>
          <a:lstStyle/>
          <a:p>
            <a:r>
              <a:rPr lang="es-MX" b="1" dirty="0">
                <a:solidFill>
                  <a:schemeClr val="tx1"/>
                </a:solidFill>
              </a:rPr>
              <a:t>TEMA: Ergonomía en Enfermería</a:t>
            </a:r>
            <a:endParaRPr lang="es-ES" dirty="0">
              <a:solidFill>
                <a:schemeClr val="tx1"/>
              </a:solidFill>
            </a:endParaRPr>
          </a:p>
          <a:p>
            <a:endParaRPr lang="es-ES" dirty="0"/>
          </a:p>
        </p:txBody>
      </p:sp>
      <p:pic>
        <p:nvPicPr>
          <p:cNvPr id="4" name="3 Imagen" descr="esc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500042"/>
            <a:ext cx="8001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C:\Documents and Settings\Administrador\Mis documentos\Downloads\logo_fac_cuyo_2.jp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00034" y="500042"/>
            <a:ext cx="1057275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6 CuadroTexto"/>
          <p:cNvSpPr txBox="1"/>
          <p:nvPr/>
        </p:nvSpPr>
        <p:spPr>
          <a:xfrm>
            <a:off x="357158" y="928670"/>
            <a:ext cx="26432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/>
            </a:r>
            <a:br>
              <a:rPr lang="es-ES" dirty="0"/>
            </a:br>
            <a:r>
              <a:rPr lang="es-MX" dirty="0"/>
              <a:t>Escuela de Enfermería</a:t>
            </a:r>
            <a:endParaRPr lang="es-ES" dirty="0"/>
          </a:p>
          <a:p>
            <a:r>
              <a:rPr lang="es-MX" dirty="0"/>
              <a:t>Ciclo de Licenciatura</a:t>
            </a:r>
            <a:endParaRPr lang="es-ES" dirty="0"/>
          </a:p>
          <a:p>
            <a:r>
              <a:rPr lang="es-MX" dirty="0"/>
              <a:t>Sede: FCM</a:t>
            </a:r>
            <a:endParaRPr lang="es-ES" dirty="0"/>
          </a:p>
          <a:p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072066" y="4429132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Autoras: Tinte Soledad</a:t>
            </a:r>
          </a:p>
          <a:p>
            <a:r>
              <a:rPr lang="es-ES" dirty="0"/>
              <a:t> </a:t>
            </a:r>
            <a:r>
              <a:rPr lang="es-ES" dirty="0" smtClean="0"/>
              <a:t>                Trujillo Susana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/>
        </p:nvGraphicFramePr>
        <p:xfrm>
          <a:off x="0" y="571480"/>
          <a:ext cx="4357686" cy="6286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Gráfico"/>
          <p:cNvGraphicFramePr/>
          <p:nvPr/>
        </p:nvGraphicFramePr>
        <p:xfrm>
          <a:off x="4357686" y="571480"/>
          <a:ext cx="4786314" cy="6286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Gráficos de implicancias del trabajo (carga física) y situaciones de trabajo (carga mental)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es-ES" sz="1600" dirty="0" smtClean="0"/>
              <a:t>Tabla </a:t>
            </a:r>
            <a:r>
              <a:rPr lang="es-ES" sz="1600" dirty="0" smtClean="0"/>
              <a:t>de  conocimiento sobre ergonomía relacionado con la formación académica sobre el grupo entrevistado, en el Hospital Humberto </a:t>
            </a:r>
            <a:r>
              <a:rPr lang="es-ES" sz="1600" dirty="0" err="1" smtClean="0"/>
              <a:t>Notti</a:t>
            </a:r>
            <a:r>
              <a:rPr lang="es-ES" sz="1600" dirty="0" smtClean="0"/>
              <a:t>.</a:t>
            </a:r>
            <a:br>
              <a:rPr lang="es-ES" sz="1600" dirty="0" smtClean="0"/>
            </a:br>
            <a:endParaRPr lang="es-ES" sz="16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071538" y="642918"/>
          <a:ext cx="6643736" cy="2071704"/>
        </p:xfrm>
        <a:graphic>
          <a:graphicData uri="http://schemas.openxmlformats.org/drawingml/2006/table">
            <a:tbl>
              <a:tblPr/>
              <a:tblGrid>
                <a:gridCol w="2843221"/>
                <a:gridCol w="1003763"/>
                <a:gridCol w="934832"/>
                <a:gridCol w="930960"/>
                <a:gridCol w="930960"/>
              </a:tblGrid>
              <a:tr h="4104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Conocimiento sobre ergonomía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Formación académica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65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Auxiliar en enfermería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Enfermero profesional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Licenciado en enfermería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37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Conocimiento muy bueno (4 puntos)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Conocimiento Bueno (3 puntos)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Conocimiento Regular (2 puntos)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Conocimiento Malo (menor a 1 punto)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14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Gráfico"/>
          <p:cNvGraphicFramePr/>
          <p:nvPr/>
        </p:nvGraphicFramePr>
        <p:xfrm>
          <a:off x="1785918" y="2928934"/>
          <a:ext cx="5000660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5643578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Conclusión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Los enfermeros del SIP3 Hospital Dr. Humberto 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Notti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no tienen el conocimiento suficiente sobre ergonomía como para desarrollar sus tareas libres de riesgos. Solo el 20% de los enfermeros tienen el conocimiento suficiente. Pero no están exentos de sufrir problemas ergonómicos.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Propuestas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5000660"/>
          </a:xfrm>
        </p:spPr>
        <p:txBody>
          <a:bodyPr>
            <a:normAutofit/>
          </a:bodyPr>
          <a:lstStyle/>
          <a:p>
            <a:pPr lvl="0"/>
            <a:r>
              <a:rPr lang="es-ES" sz="2800" dirty="0"/>
              <a:t>Realizar un diagnostico de </a:t>
            </a:r>
            <a:r>
              <a:rPr lang="es-ES" sz="2800" dirty="0" smtClean="0"/>
              <a:t>las</a:t>
            </a:r>
            <a:endParaRPr lang="es-ES" sz="2800" dirty="0"/>
          </a:p>
          <a:p>
            <a:pPr lvl="0"/>
            <a:r>
              <a:rPr lang="es-ES" sz="2800" dirty="0"/>
              <a:t>Conseguir el compromiso de la </a:t>
            </a:r>
            <a:r>
              <a:rPr lang="es-ES" sz="2800" dirty="0" smtClean="0"/>
              <a:t>jefatura.</a:t>
            </a:r>
            <a:endParaRPr lang="es-ES" sz="2800" dirty="0"/>
          </a:p>
          <a:p>
            <a:pPr lvl="0"/>
            <a:r>
              <a:rPr lang="es-ES" sz="2800" dirty="0"/>
              <a:t>Promover </a:t>
            </a:r>
            <a:r>
              <a:rPr lang="es-ES" sz="2800" dirty="0" smtClean="0"/>
              <a:t> </a:t>
            </a:r>
            <a:r>
              <a:rPr lang="es-ES" sz="2800" dirty="0"/>
              <a:t>el compromiso de los </a:t>
            </a:r>
            <a:r>
              <a:rPr lang="es-ES" sz="2800" dirty="0" smtClean="0"/>
              <a:t>enfermeros. </a:t>
            </a:r>
            <a:endParaRPr lang="es-ES" sz="2800" dirty="0"/>
          </a:p>
          <a:p>
            <a:pPr lvl="0"/>
            <a:r>
              <a:rPr lang="es-ES" sz="2800" dirty="0"/>
              <a:t>Se deben organizar cursos para capacitar al </a:t>
            </a:r>
            <a:r>
              <a:rPr lang="es-ES" sz="2800" dirty="0" smtClean="0"/>
              <a:t>personal.</a:t>
            </a:r>
            <a:endParaRPr lang="es-ES" sz="2800" dirty="0"/>
          </a:p>
          <a:p>
            <a:pPr lvl="0"/>
            <a:r>
              <a:rPr lang="es-ES" sz="2800" dirty="0" smtClean="0"/>
              <a:t>Intentar </a:t>
            </a:r>
            <a:r>
              <a:rPr lang="es-ES" sz="2800" dirty="0"/>
              <a:t>la eliminación de factores de </a:t>
            </a:r>
            <a:r>
              <a:rPr lang="es-ES" sz="2800" dirty="0" smtClean="0"/>
              <a:t>riesgos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b="1" dirty="0" smtClean="0"/>
              <a:t>Introducción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38175" algn="l"/>
              </a:tabLst>
            </a:pPr>
            <a:r>
              <a:rPr lang="es-ES" sz="2000" dirty="0" smtClean="0">
                <a:latin typeface="Arial"/>
                <a:ea typeface="Calibri"/>
                <a:cs typeface="Times New Roman"/>
              </a:rPr>
              <a:t>La ergonomía es el estudio científico que estudia al hombre en su lugar de trabajo.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38175" algn="l"/>
              </a:tabLst>
            </a:pPr>
            <a:r>
              <a:rPr lang="es-ES" sz="2000" dirty="0" smtClean="0">
                <a:latin typeface="Arial"/>
                <a:ea typeface="Calibri"/>
                <a:cs typeface="Times New Roman"/>
              </a:rPr>
              <a:t>Los profesionales de enfermería dentro del área  laboral están expuestos a diferentes peligros ocupacionales es por eso que existe la necesidad de que los enfermeros incorporen conocimientos ergonómicos en sus actividades.</a:t>
            </a:r>
            <a:endParaRPr lang="es-ES" sz="2000" dirty="0" smtClean="0">
              <a:ea typeface="Calibri"/>
              <a:cs typeface="Times New Roman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Planteo del problema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828932"/>
          </a:xfrm>
        </p:spPr>
        <p:txBody>
          <a:bodyPr/>
          <a:lstStyle/>
          <a:p>
            <a:pPr>
              <a:buNone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¿Los conocimientos, sobre ergonomía, que tiene el personal de enfermería del SIP3 del Hospital Dr. Humberto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Notti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, permiten desarrollar tareas o actividades libre de riesgos, año 2013-2014?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0" y="857232"/>
            <a:ext cx="8929718" cy="526893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MX" b="1" dirty="0"/>
              <a:t>Objetivo General</a:t>
            </a:r>
            <a:endParaRPr lang="es-ES" dirty="0"/>
          </a:p>
          <a:p>
            <a:pPr lvl="0"/>
            <a:r>
              <a:rPr lang="es-MX" dirty="0"/>
              <a:t>Determinar el grado de conocimiento que los enfermeros tienen sobre ergonomía y su aplicación en actividades laborales, disminuyendo riesgos</a:t>
            </a:r>
            <a:r>
              <a:rPr lang="es-MX" dirty="0" smtClean="0"/>
              <a:t>.</a:t>
            </a:r>
          </a:p>
          <a:p>
            <a:pPr lvl="0">
              <a:buNone/>
            </a:pPr>
            <a:endParaRPr lang="es-ES" dirty="0"/>
          </a:p>
          <a:p>
            <a:pPr algn="ctr">
              <a:buNone/>
            </a:pPr>
            <a:r>
              <a:rPr lang="es-MX" b="1" dirty="0"/>
              <a:t>Objetivos específicos</a:t>
            </a:r>
            <a:endParaRPr lang="es-ES" dirty="0"/>
          </a:p>
          <a:p>
            <a:pPr>
              <a:buNone/>
            </a:pPr>
            <a:r>
              <a:rPr lang="es-MX" dirty="0"/>
              <a:t> </a:t>
            </a:r>
            <a:endParaRPr lang="es-ES" dirty="0"/>
          </a:p>
          <a:p>
            <a:pPr lvl="0"/>
            <a:r>
              <a:rPr lang="es-MX" dirty="0"/>
              <a:t>Identificar el nivel de conocimiento sobre principios ergonómicos.</a:t>
            </a:r>
            <a:endParaRPr lang="es-ES" dirty="0"/>
          </a:p>
          <a:p>
            <a:pPr lvl="0"/>
            <a:r>
              <a:rPr lang="es-MX" dirty="0"/>
              <a:t>Evaluar la aplicación de principios ergonómicos en las actividades de enfermería.</a:t>
            </a:r>
            <a:endParaRPr lang="es-ES" dirty="0"/>
          </a:p>
          <a:p>
            <a:pPr lvl="0"/>
            <a:r>
              <a:rPr lang="es-MX" dirty="0"/>
              <a:t>Caracterizar a los enfermeros sujetos de estudio.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785786" y="2857496"/>
            <a:ext cx="2143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Marco Teórico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857620" y="35716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4714876" y="357166"/>
            <a:ext cx="27860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Ergonomía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714876" y="1928802"/>
            <a:ext cx="278608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Autocuidado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en Enfermería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786314" y="3714752"/>
            <a:ext cx="27860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Mecánica Corporal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786314" y="5214950"/>
            <a:ext cx="27860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Rol del Enfermero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26 Conector recto"/>
          <p:cNvCxnSpPr>
            <a:stCxn id="5" idx="3"/>
            <a:endCxn id="10" idx="1"/>
          </p:cNvCxnSpPr>
          <p:nvPr/>
        </p:nvCxnSpPr>
        <p:spPr>
          <a:xfrm flipV="1">
            <a:off x="2928926" y="587999"/>
            <a:ext cx="1785950" cy="25003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5" idx="3"/>
            <a:endCxn id="11" idx="1"/>
          </p:cNvCxnSpPr>
          <p:nvPr/>
        </p:nvCxnSpPr>
        <p:spPr>
          <a:xfrm flipV="1">
            <a:off x="2928926" y="2344301"/>
            <a:ext cx="1785950" cy="7440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5" idx="3"/>
            <a:endCxn id="12" idx="1"/>
          </p:cNvCxnSpPr>
          <p:nvPr/>
        </p:nvCxnSpPr>
        <p:spPr>
          <a:xfrm>
            <a:off x="2928926" y="3088329"/>
            <a:ext cx="1857388" cy="85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5" idx="3"/>
            <a:endCxn id="13" idx="1"/>
          </p:cNvCxnSpPr>
          <p:nvPr/>
        </p:nvCxnSpPr>
        <p:spPr>
          <a:xfrm>
            <a:off x="2928926" y="3088329"/>
            <a:ext cx="1857388" cy="235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Diseño Metodológico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Tipo de estudio: Cuantitativo, no experimental, transversal-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correlacional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Área de estudio: S.I.P. 3 Hospital Dr. Humberto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Notti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Universo y muestra: 30 enfermeros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Técnicas e instrumentos de recolección de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datos: encuestas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 lvl="0" algn="ctr">
              <a:buNone/>
            </a:pPr>
            <a:r>
              <a:rPr lang="es-ES" sz="5900" b="1" dirty="0" err="1" smtClean="0"/>
              <a:t>Operacionalización</a:t>
            </a:r>
            <a:r>
              <a:rPr lang="es-ES" sz="5900" b="1" dirty="0" smtClean="0"/>
              <a:t>  de las variables</a:t>
            </a:r>
          </a:p>
          <a:p>
            <a:pPr lvl="0" algn="ctr">
              <a:buNone/>
            </a:pPr>
            <a:endParaRPr lang="es-ES" sz="5900" b="1" dirty="0" smtClean="0"/>
          </a:p>
          <a:p>
            <a:pPr lvl="0">
              <a:buNone/>
            </a:pPr>
            <a:r>
              <a:rPr lang="es-ES" sz="4300" dirty="0" smtClean="0"/>
              <a:t>Conocimiento </a:t>
            </a:r>
            <a:r>
              <a:rPr lang="es-ES" sz="4300" dirty="0"/>
              <a:t>de ergonomía: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Tipos </a:t>
            </a:r>
            <a:r>
              <a:rPr lang="es-ES" sz="4300" dirty="0"/>
              <a:t>de ergonomía: Geométrica</a:t>
            </a:r>
          </a:p>
          <a:p>
            <a:pPr>
              <a:buNone/>
            </a:pPr>
            <a:r>
              <a:rPr lang="es-ES" sz="4300" dirty="0"/>
              <a:t>		</a:t>
            </a:r>
            <a:r>
              <a:rPr lang="es-ES" sz="4300" dirty="0" smtClean="0"/>
              <a:t>                                      Temporal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                                      Ambiental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Carga </a:t>
            </a:r>
            <a:r>
              <a:rPr lang="es-ES" sz="4300" dirty="0"/>
              <a:t>física: Esfuerzo físico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Posturas </a:t>
            </a:r>
            <a:r>
              <a:rPr lang="es-ES" sz="4300" dirty="0"/>
              <a:t>de trabajo: de pie-sentado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Movimientos </a:t>
            </a:r>
            <a:r>
              <a:rPr lang="es-ES" sz="4300" dirty="0"/>
              <a:t>repetitivos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Carga </a:t>
            </a:r>
            <a:r>
              <a:rPr lang="es-ES" sz="4300" dirty="0"/>
              <a:t>mental: Factores de las exigencias de las tareas 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                          Factores </a:t>
            </a:r>
            <a:r>
              <a:rPr lang="es-ES" sz="4300" dirty="0"/>
              <a:t>del entorno físico y de la organización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                          Factores </a:t>
            </a:r>
            <a:r>
              <a:rPr lang="es-ES" sz="4300" dirty="0"/>
              <a:t>externos a la organización 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</a:t>
            </a:r>
            <a:r>
              <a:rPr lang="es-ES" sz="4300" dirty="0" err="1" smtClean="0"/>
              <a:t>Autocuidado</a:t>
            </a:r>
            <a:endParaRPr lang="es-ES" sz="4300" dirty="0"/>
          </a:p>
          <a:p>
            <a:pPr>
              <a:buNone/>
            </a:pPr>
            <a:r>
              <a:rPr lang="es-ES" sz="4300" dirty="0" smtClean="0"/>
              <a:t>       </a:t>
            </a:r>
            <a:r>
              <a:rPr lang="es-ES" sz="4300" dirty="0"/>
              <a:t>	Mecánica corporal</a:t>
            </a:r>
          </a:p>
          <a:p>
            <a:pPr lvl="0">
              <a:buNone/>
            </a:pPr>
            <a:r>
              <a:rPr lang="es-ES" sz="4300" dirty="0"/>
              <a:t>Personal de enfermería</a:t>
            </a:r>
            <a:r>
              <a:rPr lang="es-ES" sz="4300" dirty="0" smtClean="0"/>
              <a:t>: </a:t>
            </a:r>
            <a:r>
              <a:rPr lang="es-ES" sz="4300" dirty="0"/>
              <a:t>	       </a:t>
            </a:r>
          </a:p>
          <a:p>
            <a:pPr>
              <a:buNone/>
            </a:pPr>
            <a:r>
              <a:rPr lang="es-ES" sz="4300" dirty="0"/>
              <a:t>                 </a:t>
            </a:r>
            <a:r>
              <a:rPr lang="es-ES" sz="4300" dirty="0" smtClean="0"/>
              <a:t>Edad - Sexo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Formación académica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Antigüedad laboral   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Horas </a:t>
            </a:r>
            <a:r>
              <a:rPr lang="es-ES" sz="4300" dirty="0"/>
              <a:t>semanales de trabajo: </a:t>
            </a:r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Numero </a:t>
            </a:r>
            <a:r>
              <a:rPr lang="es-ES" sz="4300" dirty="0"/>
              <a:t>de </a:t>
            </a:r>
            <a:r>
              <a:rPr lang="es-ES" sz="4300" dirty="0" smtClean="0"/>
              <a:t>empleos</a:t>
            </a:r>
            <a:endParaRPr lang="es-ES" sz="4300" dirty="0"/>
          </a:p>
          <a:p>
            <a:pPr>
              <a:buNone/>
            </a:pPr>
            <a:r>
              <a:rPr lang="es-ES" sz="4300" dirty="0"/>
              <a:t>	</a:t>
            </a:r>
            <a:r>
              <a:rPr lang="es-ES" sz="4300" dirty="0" smtClean="0"/>
              <a:t>          Antropometría: Peso - Talla</a:t>
            </a:r>
            <a:endParaRPr lang="es-ES" sz="4300" dirty="0"/>
          </a:p>
          <a:p>
            <a:pPr>
              <a:buNone/>
            </a:pP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-1035883" y="2750339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571472" y="435769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571472" y="400050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571472" y="307181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571472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571472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571472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571472" y="128586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>
            <a:off x="-250065" y="56792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571472" y="65008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571472" y="614364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571472" y="557214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571472" y="521495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>
            <a:off x="571472" y="492919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/>
          <p:nvPr/>
        </p:nvCxnSpPr>
        <p:spPr>
          <a:xfrm>
            <a:off x="571472" y="585789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82594"/>
          </a:xfrm>
        </p:spPr>
        <p:txBody>
          <a:bodyPr>
            <a:noAutofit/>
          </a:bodyPr>
          <a:lstStyle/>
          <a:p>
            <a:r>
              <a:rPr lang="es-ES" sz="3600" b="1" dirty="0" smtClean="0"/>
              <a:t>Tablas y gráficos</a:t>
            </a:r>
            <a:endParaRPr lang="es-ES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571480"/>
            <a:ext cx="8786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Tabla </a:t>
            </a:r>
            <a:r>
              <a:rPr lang="es-ES" sz="2400" dirty="0" smtClean="0"/>
              <a:t>de los grupos de edad y sexo,  según el grupo entrevistado, en el hospital Humberto </a:t>
            </a:r>
            <a:r>
              <a:rPr lang="es-ES" sz="2400" dirty="0" err="1" smtClean="0"/>
              <a:t>Notti</a:t>
            </a:r>
            <a:r>
              <a:rPr lang="es-ES" sz="2400" dirty="0" smtClean="0"/>
              <a:t>. </a:t>
            </a:r>
            <a:endParaRPr lang="es-ES" sz="24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928792" y="1500173"/>
          <a:ext cx="4929223" cy="2143143"/>
        </p:xfrm>
        <a:graphic>
          <a:graphicData uri="http://schemas.openxmlformats.org/drawingml/2006/table">
            <a:tbl>
              <a:tblPr/>
              <a:tblGrid>
                <a:gridCol w="1643581"/>
                <a:gridCol w="1026003"/>
                <a:gridCol w="970481"/>
                <a:gridCol w="1289158"/>
              </a:tblGrid>
              <a:tr h="27912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Grupos de edad</a:t>
                      </a:r>
                      <a:endParaRPr lang="es-ES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Sexo</a:t>
                      </a:r>
                      <a:endParaRPr lang="es-ES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1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Mujer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Hombre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79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20-30 años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31-40 años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s-ES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41-50 años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51-60 años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Total 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s-ES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Gráfico"/>
          <p:cNvGraphicFramePr/>
          <p:nvPr/>
        </p:nvGraphicFramePr>
        <p:xfrm>
          <a:off x="2000232" y="3786190"/>
          <a:ext cx="4857784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3328982" cy="1214422"/>
          </a:xfrm>
        </p:spPr>
        <p:txBody>
          <a:bodyPr>
            <a:normAutofit fontScale="90000"/>
          </a:bodyPr>
          <a:lstStyle/>
          <a:p>
            <a:r>
              <a:rPr lang="es-ES" sz="1800" dirty="0" smtClean="0"/>
              <a:t>Tabla </a:t>
            </a:r>
            <a:r>
              <a:rPr lang="es-ES" sz="1800" dirty="0" smtClean="0"/>
              <a:t>: </a:t>
            </a:r>
            <a:r>
              <a:rPr lang="es-ES" sz="1800" dirty="0" smtClean="0"/>
              <a:t>Nº de enfermeros en estudio, según antigüedad laboral. Hospital H. </a:t>
            </a:r>
            <a:r>
              <a:rPr lang="es-ES" sz="1800" dirty="0" err="1" smtClean="0"/>
              <a:t>Notti</a:t>
            </a:r>
            <a:r>
              <a:rPr lang="es-ES" sz="1800" dirty="0" smtClean="0"/>
              <a:t>. Mendoza 2014</a:t>
            </a:r>
            <a:r>
              <a:rPr lang="es-ES" sz="1600" dirty="0" smtClean="0"/>
              <a:t/>
            </a:r>
            <a:br>
              <a:rPr lang="es-ES" sz="1600" dirty="0" smtClean="0"/>
            </a:br>
            <a:endParaRPr lang="es-ES" sz="16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28596" y="1142984"/>
          <a:ext cx="3571901" cy="1928824"/>
        </p:xfrm>
        <a:graphic>
          <a:graphicData uri="http://schemas.openxmlformats.org/drawingml/2006/table">
            <a:tbl>
              <a:tblPr/>
              <a:tblGrid>
                <a:gridCol w="1633291"/>
                <a:gridCol w="969305"/>
                <a:gridCol w="969305"/>
              </a:tblGrid>
              <a:tr h="241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Antigüedad laboral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Fa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Menos de un año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a 5 años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 a 10 años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 a 15 años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16 a 20 años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Más de 20 años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100%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214942" y="0"/>
            <a:ext cx="3429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Tabla </a:t>
            </a:r>
            <a:r>
              <a:rPr lang="es-ES" sz="1600" dirty="0" smtClean="0"/>
              <a:t>: </a:t>
            </a:r>
            <a:r>
              <a:rPr lang="es-ES" sz="1600" dirty="0" smtClean="0"/>
              <a:t>Nº de enfermeros en estudio, según manifestación de molestias y/o dolores. Hospital H. </a:t>
            </a:r>
            <a:r>
              <a:rPr lang="es-ES" sz="1600" dirty="0" err="1" smtClean="0"/>
              <a:t>Notti</a:t>
            </a:r>
            <a:r>
              <a:rPr lang="es-ES" sz="1600" dirty="0" smtClean="0"/>
              <a:t>. Mendoza 2014</a:t>
            </a:r>
            <a:endParaRPr lang="es-ES" sz="16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429124" y="1214422"/>
          <a:ext cx="4135755" cy="1736852"/>
        </p:xfrm>
        <a:graphic>
          <a:graphicData uri="http://schemas.openxmlformats.org/drawingml/2006/table">
            <a:tbl>
              <a:tblPr/>
              <a:tblGrid>
                <a:gridCol w="1991995"/>
                <a:gridCol w="1071880"/>
                <a:gridCol w="1071880"/>
              </a:tblGrid>
              <a:tr h="387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Manifestación de molestias y/o dolores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Fa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Cuello y hombros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57%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Espalda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73%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Codos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Manos y/o muñecas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Piernas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40%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rodillas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13%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Pies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40%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Gráfico"/>
          <p:cNvGraphicFramePr/>
          <p:nvPr/>
        </p:nvGraphicFramePr>
        <p:xfrm>
          <a:off x="4286248" y="3286124"/>
          <a:ext cx="4572000" cy="317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Gráfico"/>
          <p:cNvGraphicFramePr/>
          <p:nvPr/>
        </p:nvGraphicFramePr>
        <p:xfrm>
          <a:off x="357158" y="3286124"/>
          <a:ext cx="3714776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571</Words>
  <Application>Microsoft Office PowerPoint</Application>
  <PresentationFormat>Presentación en pantalla (4:3)</PresentationFormat>
  <Paragraphs>176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Diapositiva 2</vt:lpstr>
      <vt:lpstr>Planteo del problema</vt:lpstr>
      <vt:lpstr>Diapositiva 4</vt:lpstr>
      <vt:lpstr>Diapositiva 5</vt:lpstr>
      <vt:lpstr>Diseño Metodológico</vt:lpstr>
      <vt:lpstr>Diapositiva 7</vt:lpstr>
      <vt:lpstr>Tablas y gráficos</vt:lpstr>
      <vt:lpstr>Tabla : Nº de enfermeros en estudio, según antigüedad laboral. Hospital H. Notti. Mendoza 2014 </vt:lpstr>
      <vt:lpstr>Diapositiva 10</vt:lpstr>
      <vt:lpstr>Tabla de  conocimiento sobre ergonomía relacionado con la formación académica sobre el grupo entrevistado, en el Hospital Humberto Notti. </vt:lpstr>
      <vt:lpstr>Propuestas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16</cp:revision>
  <dcterms:created xsi:type="dcterms:W3CDTF">2015-12-14T02:20:13Z</dcterms:created>
  <dcterms:modified xsi:type="dcterms:W3CDTF">2015-12-15T11:10:25Z</dcterms:modified>
</cp:coreProperties>
</file>