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3" r:id="rId6"/>
    <p:sldId id="261" r:id="rId7"/>
    <p:sldId id="262" r:id="rId8"/>
    <p:sldId id="263" r:id="rId9"/>
    <p:sldId id="265" r:id="rId10"/>
    <p:sldId id="267" r:id="rId11"/>
    <p:sldId id="268" r:id="rId12"/>
    <p:sldId id="270" r:id="rId13"/>
    <p:sldId id="271" r:id="rId14"/>
    <p:sldId id="272" r:id="rId1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LORENA\Documents\TESIS%20FINAL\TABLA%20DE%20DESEMPE&#209;O.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LORENA\Documents\TESIS%20FINAL\fin%20fi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manualLayout>
          <c:layoutTarget val="inner"/>
          <c:xMode val="edge"/>
          <c:yMode val="edge"/>
          <c:x val="0.13476820251837537"/>
          <c:y val="0.18565981335666376"/>
          <c:w val="0.86521714997729149"/>
          <c:h val="0.49378353747448367"/>
        </c:manualLayout>
      </c:layout>
      <c:bar3DChart>
        <c:barDir val="col"/>
        <c:grouping val="clustered"/>
        <c:varyColors val="0"/>
        <c:ser>
          <c:idx val="0"/>
          <c:order val="0"/>
          <c:tx>
            <c:strRef>
              <c:f>Hoja1!$C$91</c:f>
              <c:strCache>
                <c:ptCount val="1"/>
                <c:pt idx="0">
                  <c:v>f%</c:v>
                </c:pt>
              </c:strCache>
            </c:strRef>
          </c:tx>
          <c:invertIfNegative val="0"/>
          <c:cat>
            <c:strRef>
              <c:f>Hoja1!$A$92:$A$96</c:f>
              <c:strCache>
                <c:ptCount val="5"/>
                <c:pt idx="0">
                  <c:v>No satisfactorio</c:v>
                </c:pt>
                <c:pt idx="1">
                  <c:v>Satisfactorio</c:v>
                </c:pt>
                <c:pt idx="2">
                  <c:v>Bueno</c:v>
                </c:pt>
                <c:pt idx="3">
                  <c:v>Muy bueno</c:v>
                </c:pt>
                <c:pt idx="4">
                  <c:v>Excelente</c:v>
                </c:pt>
              </c:strCache>
            </c:strRef>
          </c:cat>
          <c:val>
            <c:numRef>
              <c:f>Hoja1!$C$92:$C$96</c:f>
              <c:numCache>
                <c:formatCode>0%</c:formatCode>
                <c:ptCount val="5"/>
                <c:pt idx="0">
                  <c:v>8.0000000000000057E-2</c:v>
                </c:pt>
                <c:pt idx="1">
                  <c:v>0.13</c:v>
                </c:pt>
                <c:pt idx="2">
                  <c:v>0.23</c:v>
                </c:pt>
                <c:pt idx="3">
                  <c:v>0.45</c:v>
                </c:pt>
                <c:pt idx="4">
                  <c:v>0.11000000000000001</c:v>
                </c:pt>
              </c:numCache>
            </c:numRef>
          </c:val>
        </c:ser>
        <c:dLbls>
          <c:showLegendKey val="0"/>
          <c:showVal val="1"/>
          <c:showCatName val="0"/>
          <c:showSerName val="0"/>
          <c:showPercent val="0"/>
          <c:showBubbleSize val="0"/>
        </c:dLbls>
        <c:gapWidth val="75"/>
        <c:shape val="box"/>
        <c:axId val="64592896"/>
        <c:axId val="64598784"/>
        <c:axId val="0"/>
      </c:bar3DChart>
      <c:catAx>
        <c:axId val="64592896"/>
        <c:scaling>
          <c:orientation val="minMax"/>
        </c:scaling>
        <c:delete val="0"/>
        <c:axPos val="b"/>
        <c:majorTickMark val="none"/>
        <c:minorTickMark val="none"/>
        <c:tickLblPos val="nextTo"/>
        <c:txPr>
          <a:bodyPr/>
          <a:lstStyle/>
          <a:p>
            <a:pPr>
              <a:defRPr sz="1400"/>
            </a:pPr>
            <a:endParaRPr lang="es-AR"/>
          </a:p>
        </c:txPr>
        <c:crossAx val="64598784"/>
        <c:crosses val="autoZero"/>
        <c:auto val="1"/>
        <c:lblAlgn val="ctr"/>
        <c:lblOffset val="100"/>
        <c:noMultiLvlLbl val="0"/>
      </c:catAx>
      <c:valAx>
        <c:axId val="64598784"/>
        <c:scaling>
          <c:orientation val="minMax"/>
        </c:scaling>
        <c:delete val="0"/>
        <c:axPos val="l"/>
        <c:numFmt formatCode="0%" sourceLinked="1"/>
        <c:majorTickMark val="none"/>
        <c:minorTickMark val="none"/>
        <c:tickLblPos val="nextTo"/>
        <c:crossAx val="64592896"/>
        <c:crosses val="autoZero"/>
        <c:crossBetween val="between"/>
      </c:valAx>
    </c:plotArea>
    <c:legend>
      <c:legendPos val="t"/>
      <c:layout/>
      <c:overlay val="0"/>
      <c:txPr>
        <a:bodyPr/>
        <a:lstStyle/>
        <a:p>
          <a:pPr>
            <a:defRPr sz="2000"/>
          </a:pPr>
          <a:endParaRPr lang="es-AR"/>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manualLayout>
          <c:layoutTarget val="inner"/>
          <c:xMode val="edge"/>
          <c:yMode val="edge"/>
          <c:x val="0.13871774559560957"/>
          <c:y val="3.5075573414139846E-2"/>
          <c:w val="0.8650949256342968"/>
          <c:h val="0.68673009623797121"/>
        </c:manualLayout>
      </c:layout>
      <c:bar3DChart>
        <c:barDir val="col"/>
        <c:grouping val="clustered"/>
        <c:varyColors val="0"/>
        <c:ser>
          <c:idx val="0"/>
          <c:order val="0"/>
          <c:tx>
            <c:strRef>
              <c:f>Hoja4!$AQ$37</c:f>
              <c:strCache>
                <c:ptCount val="1"/>
                <c:pt idx="0">
                  <c:v>f%</c:v>
                </c:pt>
              </c:strCache>
            </c:strRef>
          </c:tx>
          <c:invertIfNegative val="0"/>
          <c:dLbls>
            <c:txPr>
              <a:bodyPr/>
              <a:lstStyle/>
              <a:p>
                <a:pPr>
                  <a:defRPr sz="1800"/>
                </a:pPr>
                <a:endParaRPr lang="es-AR"/>
              </a:p>
            </c:txPr>
            <c:showLegendKey val="0"/>
            <c:showVal val="1"/>
            <c:showCatName val="0"/>
            <c:showSerName val="0"/>
            <c:showPercent val="0"/>
            <c:showBubbleSize val="0"/>
            <c:showLeaderLines val="0"/>
          </c:dLbls>
          <c:cat>
            <c:strRef>
              <c:f>Hoja4!$AO$38:$AO$48</c:f>
              <c:strCache>
                <c:ptCount val="11"/>
                <c:pt idx="0">
                  <c:v>1</c:v>
                </c:pt>
                <c:pt idx="1">
                  <c:v>2</c:v>
                </c:pt>
                <c:pt idx="2">
                  <c:v>3</c:v>
                </c:pt>
                <c:pt idx="3">
                  <c:v>4</c:v>
                </c:pt>
                <c:pt idx="4">
                  <c:v>5</c:v>
                </c:pt>
                <c:pt idx="5">
                  <c:v>6</c:v>
                </c:pt>
                <c:pt idx="6">
                  <c:v>7</c:v>
                </c:pt>
                <c:pt idx="7">
                  <c:v>8</c:v>
                </c:pt>
                <c:pt idx="8">
                  <c:v>9</c:v>
                </c:pt>
                <c:pt idx="9">
                  <c:v>10</c:v>
                </c:pt>
                <c:pt idx="10">
                  <c:v>NC</c:v>
                </c:pt>
              </c:strCache>
            </c:strRef>
          </c:cat>
          <c:val>
            <c:numRef>
              <c:f>Hoja4!$AQ$38:$AQ$48</c:f>
              <c:numCache>
                <c:formatCode>0%</c:formatCode>
                <c:ptCount val="11"/>
                <c:pt idx="0">
                  <c:v>0</c:v>
                </c:pt>
                <c:pt idx="1">
                  <c:v>0</c:v>
                </c:pt>
                <c:pt idx="2">
                  <c:v>0</c:v>
                </c:pt>
                <c:pt idx="3">
                  <c:v>0</c:v>
                </c:pt>
                <c:pt idx="4">
                  <c:v>3.0000000000000002E-2</c:v>
                </c:pt>
                <c:pt idx="5">
                  <c:v>0.05</c:v>
                </c:pt>
                <c:pt idx="6">
                  <c:v>3.0000000000000002E-2</c:v>
                </c:pt>
                <c:pt idx="7">
                  <c:v>0.26</c:v>
                </c:pt>
                <c:pt idx="8">
                  <c:v>0.2100000000000001</c:v>
                </c:pt>
                <c:pt idx="9">
                  <c:v>0.2900000000000002</c:v>
                </c:pt>
                <c:pt idx="10">
                  <c:v>0.13</c:v>
                </c:pt>
              </c:numCache>
            </c:numRef>
          </c:val>
        </c:ser>
        <c:dLbls>
          <c:showLegendKey val="0"/>
          <c:showVal val="1"/>
          <c:showCatName val="0"/>
          <c:showSerName val="0"/>
          <c:showPercent val="0"/>
          <c:showBubbleSize val="0"/>
        </c:dLbls>
        <c:gapWidth val="75"/>
        <c:shape val="cylinder"/>
        <c:axId val="76737152"/>
        <c:axId val="78398976"/>
        <c:axId val="0"/>
      </c:bar3DChart>
      <c:catAx>
        <c:axId val="76737152"/>
        <c:scaling>
          <c:orientation val="minMax"/>
        </c:scaling>
        <c:delete val="0"/>
        <c:axPos val="b"/>
        <c:majorTickMark val="none"/>
        <c:minorTickMark val="none"/>
        <c:tickLblPos val="nextTo"/>
        <c:txPr>
          <a:bodyPr/>
          <a:lstStyle/>
          <a:p>
            <a:pPr>
              <a:defRPr sz="1800"/>
            </a:pPr>
            <a:endParaRPr lang="es-AR"/>
          </a:p>
        </c:txPr>
        <c:crossAx val="78398976"/>
        <c:crosses val="autoZero"/>
        <c:auto val="1"/>
        <c:lblAlgn val="ctr"/>
        <c:lblOffset val="100"/>
        <c:noMultiLvlLbl val="0"/>
      </c:catAx>
      <c:valAx>
        <c:axId val="78398976"/>
        <c:scaling>
          <c:orientation val="minMax"/>
        </c:scaling>
        <c:delete val="0"/>
        <c:axPos val="l"/>
        <c:numFmt formatCode="0%" sourceLinked="1"/>
        <c:majorTickMark val="none"/>
        <c:minorTickMark val="none"/>
        <c:tickLblPos val="nextTo"/>
        <c:txPr>
          <a:bodyPr/>
          <a:lstStyle/>
          <a:p>
            <a:pPr>
              <a:defRPr sz="1800"/>
            </a:pPr>
            <a:endParaRPr lang="es-AR"/>
          </a:p>
        </c:txPr>
        <c:crossAx val="76737152"/>
        <c:crosses val="autoZero"/>
        <c:crossBetween val="between"/>
      </c:valAx>
    </c:plotArea>
    <c:legend>
      <c:legendPos val="t"/>
      <c:layout/>
      <c:overlay val="0"/>
      <c:txPr>
        <a:bodyPr/>
        <a:lstStyle/>
        <a:p>
          <a:pPr>
            <a:defRPr sz="1800"/>
          </a:pPr>
          <a:endParaRPr lang="es-AR"/>
        </a:p>
      </c:txPr>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19" name="18 Marcador de pie de página"/>
          <p:cNvSpPr>
            <a:spLocks noGrp="1"/>
          </p:cNvSpPr>
          <p:nvPr>
            <p:ph type="ftr" sz="quarter" idx="11"/>
          </p:nvPr>
        </p:nvSpPr>
        <p:spPr/>
        <p:txBody>
          <a:bodyPr/>
          <a:lstStyle/>
          <a:p>
            <a:endParaRPr lang="es-AR"/>
          </a:p>
        </p:txBody>
      </p:sp>
      <p:sp>
        <p:nvSpPr>
          <p:cNvPr id="27" name="26 Marcador de número de diapositiva"/>
          <p:cNvSpPr>
            <a:spLocks noGrp="1"/>
          </p:cNvSpPr>
          <p:nvPr>
            <p:ph type="sldNum" sz="quarter" idx="12"/>
          </p:nvPr>
        </p:nvSpPr>
        <p:spPr/>
        <p:txBody>
          <a:bodyPr/>
          <a:lstStyle/>
          <a:p>
            <a:fld id="{EAAFD33C-5E4A-4173-8DA8-D9E28696D5B2}" type="slidenum">
              <a:rPr lang="es-AR" smtClean="0"/>
              <a:pPr/>
              <a:t>‹Nº›</a:t>
            </a:fld>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EAAFD33C-5E4A-4173-8DA8-D9E28696D5B2}" type="slidenum">
              <a:rPr lang="es-AR" smtClean="0"/>
              <a:pPr/>
              <a:t>‹Nº›</a:t>
            </a:fld>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EAAFD33C-5E4A-4173-8DA8-D9E28696D5B2}" type="slidenum">
              <a:rPr lang="es-AR" smtClean="0"/>
              <a:pPr/>
              <a:t>‹Nº›</a:t>
            </a:fld>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EAAFD33C-5E4A-4173-8DA8-D9E28696D5B2}" type="slidenum">
              <a:rPr lang="es-AR" smtClean="0"/>
              <a:pPr/>
              <a:t>‹Nº›</a:t>
            </a:fld>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EAAFD33C-5E4A-4173-8DA8-D9E28696D5B2}" type="slidenum">
              <a:rPr lang="es-AR" smtClean="0"/>
              <a:pPr/>
              <a:t>‹Nº›</a:t>
            </a:fld>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EAAFD33C-5E4A-4173-8DA8-D9E28696D5B2}" type="slidenum">
              <a:rPr lang="es-AR" smtClean="0"/>
              <a:pPr/>
              <a:t>‹Nº›</a:t>
            </a:fld>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EAAFD33C-5E4A-4173-8DA8-D9E28696D5B2}" type="slidenum">
              <a:rPr lang="es-AR" smtClean="0"/>
              <a:pPr/>
              <a:t>‹Nº›</a:t>
            </a:fld>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EAAFD33C-5E4A-4173-8DA8-D9E28696D5B2}" type="slidenum">
              <a:rPr lang="es-AR" smtClean="0"/>
              <a:pPr/>
              <a:t>‹Nº›</a:t>
            </a:fld>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EAAFD33C-5E4A-4173-8DA8-D9E28696D5B2}" type="slidenum">
              <a:rPr lang="es-AR" smtClean="0"/>
              <a:pPr/>
              <a:t>‹Nº›</a:t>
            </a:fld>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EAAFD33C-5E4A-4173-8DA8-D9E28696D5B2}" type="slidenum">
              <a:rPr lang="es-AR" smtClean="0"/>
              <a:pPr/>
              <a:t>‹Nº›</a:t>
            </a:fld>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4737A58-E11C-4D82-B7E2-BCC2B4FE5040}" type="datetimeFigureOut">
              <a:rPr lang="es-AR" smtClean="0"/>
              <a:pPr/>
              <a:t>28/07/2015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a:xfrm>
            <a:off x="8077200" y="6356350"/>
            <a:ext cx="609600" cy="365125"/>
          </a:xfrm>
        </p:spPr>
        <p:txBody>
          <a:bodyPr/>
          <a:lstStyle/>
          <a:p>
            <a:fld id="{EAAFD33C-5E4A-4173-8DA8-D9E28696D5B2}" type="slidenum">
              <a:rPr lang="es-AR" smtClean="0"/>
              <a:pPr/>
              <a:t>‹Nº›</a:t>
            </a:fld>
            <a:endParaRPr lang="es-AR"/>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4737A58-E11C-4D82-B7E2-BCC2B4FE5040}" type="datetimeFigureOut">
              <a:rPr lang="es-AR" smtClean="0"/>
              <a:pPr/>
              <a:t>28/07/2015</a:t>
            </a:fld>
            <a:endParaRPr lang="es-AR"/>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AR"/>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AAFD33C-5E4A-4173-8DA8-D9E28696D5B2}" type="slidenum">
              <a:rPr lang="es-AR" smtClean="0"/>
              <a:pPr/>
              <a:t>‹Nº›</a:t>
            </a:fld>
            <a:endParaRPr lang="es-AR"/>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2357430"/>
            <a:ext cx="8929718" cy="3429024"/>
          </a:xfrm>
        </p:spPr>
        <p:txBody>
          <a:bodyPr>
            <a:normAutofit fontScale="90000"/>
          </a:bodyPr>
          <a:lstStyle/>
          <a:p>
            <a:pPr algn="ctr"/>
            <a:r>
              <a:rPr lang="es-AR" sz="3200" b="0" dirty="0" smtClean="0">
                <a:solidFill>
                  <a:schemeClr val="tx1">
                    <a:lumMod val="50000"/>
                    <a:lumOff val="50000"/>
                  </a:schemeClr>
                </a:solidFill>
                <a:latin typeface="Algerian" pitchFamily="82" charset="0"/>
              </a:rPr>
              <a:t>DESEMPEÑO, VOCACIÓN Y PERFIL PROFESIONAL DE LAS ENFERMERAS/OS  QUE TRABAJAN EN EL HOSPITAL MALARGÜE</a:t>
            </a:r>
            <a:r>
              <a:rPr lang="es-AR" sz="2200" dirty="0" smtClean="0">
                <a:solidFill>
                  <a:schemeClr val="tx1">
                    <a:lumMod val="50000"/>
                    <a:lumOff val="50000"/>
                  </a:schemeClr>
                </a:solidFill>
                <a:latin typeface="Algerian" pitchFamily="82" charset="0"/>
              </a:rPr>
              <a:t>.</a:t>
            </a:r>
            <a:r>
              <a:rPr lang="es-AR" sz="2200" dirty="0" smtClean="0">
                <a:solidFill>
                  <a:schemeClr val="tx1">
                    <a:lumMod val="50000"/>
                    <a:lumOff val="50000"/>
                  </a:schemeClr>
                </a:solidFill>
              </a:rPr>
              <a:t/>
            </a:r>
            <a:br>
              <a:rPr lang="es-AR" sz="2200" dirty="0" smtClean="0">
                <a:solidFill>
                  <a:schemeClr val="tx1">
                    <a:lumMod val="50000"/>
                    <a:lumOff val="50000"/>
                  </a:schemeClr>
                </a:solidFill>
              </a:rPr>
            </a:br>
            <a:r>
              <a:rPr lang="es-AR" sz="2200" dirty="0" smtClean="0">
                <a:solidFill>
                  <a:schemeClr val="tx1">
                    <a:lumMod val="50000"/>
                    <a:lumOff val="50000"/>
                  </a:schemeClr>
                </a:solidFill>
              </a:rPr>
              <a:t> </a:t>
            </a:r>
            <a:br>
              <a:rPr lang="es-AR" sz="2200" dirty="0" smtClean="0">
                <a:solidFill>
                  <a:schemeClr val="tx1">
                    <a:lumMod val="50000"/>
                    <a:lumOff val="50000"/>
                  </a:schemeClr>
                </a:solidFill>
              </a:rPr>
            </a:br>
            <a:r>
              <a:rPr lang="es-AR" sz="2200" dirty="0" smtClean="0">
                <a:solidFill>
                  <a:schemeClr val="tx1">
                    <a:lumMod val="50000"/>
                    <a:lumOff val="50000"/>
                  </a:schemeClr>
                </a:solidFill>
              </a:rPr>
              <a:t>(Estudio Descriptivo de corte transversal, realizado en el Personal de enfermería que trabaja en el Hospital de la Ciudad de Malargüe, </a:t>
            </a:r>
            <a:br>
              <a:rPr lang="es-AR" sz="2200" dirty="0" smtClean="0">
                <a:solidFill>
                  <a:schemeClr val="tx1">
                    <a:lumMod val="50000"/>
                    <a:lumOff val="50000"/>
                  </a:schemeClr>
                </a:solidFill>
              </a:rPr>
            </a:br>
            <a:r>
              <a:rPr lang="es-AR" sz="2200" dirty="0" smtClean="0">
                <a:solidFill>
                  <a:schemeClr val="tx1">
                    <a:lumMod val="50000"/>
                    <a:lumOff val="50000"/>
                  </a:schemeClr>
                </a:solidFill>
              </a:rPr>
              <a:t>En el periodo Marzo- Mayo de 2015)</a:t>
            </a:r>
            <a:r>
              <a:rPr lang="es-AR" sz="2200" dirty="0" smtClean="0"/>
              <a:t/>
            </a:r>
            <a:br>
              <a:rPr lang="es-AR" sz="2200" dirty="0" smtClean="0"/>
            </a:br>
            <a:endParaRPr lang="es-AR" b="0" dirty="0">
              <a:solidFill>
                <a:schemeClr val="tx1"/>
              </a:solidFill>
            </a:endParaRPr>
          </a:p>
        </p:txBody>
      </p:sp>
      <p:sp>
        <p:nvSpPr>
          <p:cNvPr id="3" name="2 Subtítulo"/>
          <p:cNvSpPr>
            <a:spLocks noGrp="1"/>
          </p:cNvSpPr>
          <p:nvPr>
            <p:ph type="subTitle" idx="1"/>
          </p:nvPr>
        </p:nvSpPr>
        <p:spPr>
          <a:xfrm>
            <a:off x="533400" y="0"/>
            <a:ext cx="7967690" cy="1500174"/>
          </a:xfrm>
        </p:spPr>
        <p:txBody>
          <a:bodyPr>
            <a:normAutofit/>
          </a:bodyPr>
          <a:lstStyle/>
          <a:p>
            <a:pPr algn="ctr"/>
            <a:r>
              <a:rPr lang="es-ES" sz="1800" dirty="0" smtClean="0"/>
              <a:t>UNIVERSIDAD NACIONAL DE CUYO</a:t>
            </a:r>
            <a:endParaRPr lang="es-AR" sz="1800" dirty="0" smtClean="0"/>
          </a:p>
          <a:p>
            <a:pPr algn="ctr"/>
            <a:r>
              <a:rPr lang="es-ES" sz="1800" dirty="0" smtClean="0"/>
              <a:t> FACULTAD DE CIENCIAS MÉDICAS</a:t>
            </a:r>
            <a:endParaRPr lang="es-AR" sz="1800" dirty="0" smtClean="0"/>
          </a:p>
          <a:p>
            <a:pPr algn="ctr"/>
            <a:r>
              <a:rPr lang="es-ES" sz="1800" dirty="0" smtClean="0"/>
              <a:t>         CICLO DE LICENCIATURA EN ENFERMERÍA.</a:t>
            </a:r>
            <a:endParaRPr lang="es-AR" sz="1800" dirty="0" smtClean="0"/>
          </a:p>
          <a:p>
            <a:pPr algn="ctr"/>
            <a:r>
              <a:rPr lang="es-ES" sz="1800" dirty="0" smtClean="0"/>
              <a:t>SEDE: MALARGÜE.</a:t>
            </a:r>
            <a:endParaRPr lang="es-AR" sz="1800" dirty="0" smtClean="0"/>
          </a:p>
          <a:p>
            <a:pPr algn="ctr"/>
            <a:endParaRPr lang="es-AR" dirty="0"/>
          </a:p>
        </p:txBody>
      </p:sp>
      <p:pic>
        <p:nvPicPr>
          <p:cNvPr id="4" name="3 Imagen"/>
          <p:cNvPicPr/>
          <p:nvPr/>
        </p:nvPicPr>
        <p:blipFill>
          <a:blip r:embed="rId2"/>
          <a:srcRect/>
          <a:stretch>
            <a:fillRect/>
          </a:stretch>
        </p:blipFill>
        <p:spPr bwMode="auto">
          <a:xfrm>
            <a:off x="7715272" y="214290"/>
            <a:ext cx="1143008" cy="1000132"/>
          </a:xfrm>
          <a:prstGeom prst="rect">
            <a:avLst/>
          </a:prstGeom>
          <a:solidFill>
            <a:srgbClr val="FFFFFF">
              <a:alpha val="0"/>
            </a:srgbClr>
          </a:solidFill>
          <a:ln w="9525">
            <a:noFill/>
            <a:miter lim="800000"/>
            <a:headEnd/>
            <a:tailEnd/>
          </a:ln>
        </p:spPr>
      </p:pic>
      <p:sp>
        <p:nvSpPr>
          <p:cNvPr id="5" name="4 CuadroTexto"/>
          <p:cNvSpPr txBox="1"/>
          <p:nvPr/>
        </p:nvSpPr>
        <p:spPr>
          <a:xfrm>
            <a:off x="6715140" y="5286388"/>
            <a:ext cx="184731" cy="369332"/>
          </a:xfrm>
          <a:prstGeom prst="rect">
            <a:avLst/>
          </a:prstGeom>
          <a:noFill/>
        </p:spPr>
        <p:txBody>
          <a:bodyPr wrap="none" rtlCol="0">
            <a:spAutoFit/>
          </a:bodyPr>
          <a:lstStyle/>
          <a:p>
            <a:endParaRPr lang="es-AR" dirty="0"/>
          </a:p>
        </p:txBody>
      </p:sp>
      <p:sp>
        <p:nvSpPr>
          <p:cNvPr id="6" name="5 CuadroTexto"/>
          <p:cNvSpPr txBox="1"/>
          <p:nvPr/>
        </p:nvSpPr>
        <p:spPr>
          <a:xfrm>
            <a:off x="5715008" y="5429264"/>
            <a:ext cx="2786082" cy="923330"/>
          </a:xfrm>
          <a:prstGeom prst="rect">
            <a:avLst/>
          </a:prstGeom>
          <a:noFill/>
        </p:spPr>
        <p:txBody>
          <a:bodyPr wrap="square" rtlCol="0">
            <a:spAutoFit/>
          </a:bodyPr>
          <a:lstStyle/>
          <a:p>
            <a:r>
              <a:rPr lang="es-AR" b="1" dirty="0" smtClean="0"/>
              <a:t>AUTORAS:</a:t>
            </a:r>
          </a:p>
          <a:p>
            <a:r>
              <a:rPr lang="es-AR" b="1" dirty="0" smtClean="0"/>
              <a:t>LÓPEZ IRIS,</a:t>
            </a:r>
          </a:p>
          <a:p>
            <a:r>
              <a:rPr lang="es-AR" b="1" dirty="0" smtClean="0"/>
              <a:t>NAVARRO LORENA.</a:t>
            </a:r>
            <a:endParaRPr lang="es-AR" b="1" dirty="0"/>
          </a:p>
        </p:txBody>
      </p:sp>
      <p:sp>
        <p:nvSpPr>
          <p:cNvPr id="7" name="6 CuadroTexto"/>
          <p:cNvSpPr txBox="1"/>
          <p:nvPr/>
        </p:nvSpPr>
        <p:spPr>
          <a:xfrm>
            <a:off x="0" y="6500834"/>
            <a:ext cx="9144000" cy="369332"/>
          </a:xfrm>
          <a:prstGeom prst="rect">
            <a:avLst/>
          </a:prstGeom>
          <a:noFill/>
        </p:spPr>
        <p:txBody>
          <a:bodyPr wrap="square" rtlCol="0">
            <a:spAutoFit/>
          </a:bodyPr>
          <a:lstStyle/>
          <a:p>
            <a:pPr algn="ctr"/>
            <a:r>
              <a:rPr lang="es-AR" dirty="0"/>
              <a:t>M</a:t>
            </a:r>
            <a:r>
              <a:rPr lang="es-AR" dirty="0" smtClean="0"/>
              <a:t>alargüe, 8 de agosto de 2015. </a:t>
            </a:r>
            <a:endParaRPr lang="es-AR"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42984"/>
          </a:xfrm>
        </p:spPr>
        <p:txBody>
          <a:bodyPr>
            <a:normAutofit/>
          </a:bodyPr>
          <a:lstStyle/>
          <a:p>
            <a:r>
              <a:rPr lang="es-AR" sz="3200" b="1" dirty="0" smtClean="0">
                <a:latin typeface="Algerian" pitchFamily="82" charset="0"/>
              </a:rPr>
              <a:t>TABLA Y GRAFICO DE VOCACIÓN Y PERFIL: MEDICINA Y CIENCIAS DE LA SALUD.</a:t>
            </a:r>
            <a:endParaRPr lang="es-AR" sz="3200" b="1" dirty="0">
              <a:latin typeface="Algerian" pitchFamily="82" charset="0"/>
            </a:endParaRPr>
          </a:p>
        </p:txBody>
      </p:sp>
      <p:graphicFrame>
        <p:nvGraphicFramePr>
          <p:cNvPr id="6" name="5 Tabla"/>
          <p:cNvGraphicFramePr>
            <a:graphicFrameLocks noGrp="1"/>
          </p:cNvGraphicFramePr>
          <p:nvPr/>
        </p:nvGraphicFramePr>
        <p:xfrm>
          <a:off x="214282" y="1066757"/>
          <a:ext cx="3143272" cy="5303520"/>
        </p:xfrm>
        <a:graphic>
          <a:graphicData uri="http://schemas.openxmlformats.org/drawingml/2006/table">
            <a:tbl>
              <a:tblPr/>
              <a:tblGrid>
                <a:gridCol w="1347133"/>
                <a:gridCol w="718471"/>
                <a:gridCol w="1077668"/>
              </a:tblGrid>
              <a:tr h="0">
                <a:tc>
                  <a:txBody>
                    <a:bodyPr/>
                    <a:lstStyle/>
                    <a:p>
                      <a:pPr algn="l">
                        <a:lnSpc>
                          <a:spcPct val="150000"/>
                        </a:lnSpc>
                        <a:spcAft>
                          <a:spcPts val="0"/>
                        </a:spcAft>
                      </a:pPr>
                      <a:r>
                        <a:rPr lang="es-AR" sz="1600" b="1" dirty="0">
                          <a:solidFill>
                            <a:srgbClr val="000000"/>
                          </a:solidFill>
                          <a:latin typeface="Arial"/>
                          <a:ea typeface="Times New Roman"/>
                        </a:rPr>
                        <a:t>PUNTAJE</a:t>
                      </a:r>
                      <a:endParaRPr lang="es-AR" sz="1600" b="1"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a:lnSpc>
                          <a:spcPct val="150000"/>
                        </a:lnSpc>
                        <a:spcAft>
                          <a:spcPts val="0"/>
                        </a:spcAft>
                      </a:pPr>
                      <a:r>
                        <a:rPr lang="es-AR" sz="1600" b="1" dirty="0">
                          <a:solidFill>
                            <a:srgbClr val="000000"/>
                          </a:solidFill>
                          <a:latin typeface="Arial"/>
                          <a:ea typeface="Times New Roman"/>
                        </a:rPr>
                        <a:t>fa</a:t>
                      </a:r>
                      <a:endParaRPr lang="es-AR" sz="1600" b="1"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ctr">
                        <a:lnSpc>
                          <a:spcPct val="150000"/>
                        </a:lnSpc>
                        <a:spcAft>
                          <a:spcPts val="0"/>
                        </a:spcAft>
                      </a:pPr>
                      <a:r>
                        <a:rPr lang="es-AR" sz="1600" b="1" dirty="0">
                          <a:solidFill>
                            <a:srgbClr val="000000"/>
                          </a:solidFill>
                          <a:latin typeface="Arial"/>
                          <a:ea typeface="Times New Roman"/>
                        </a:rPr>
                        <a:t>f%</a:t>
                      </a:r>
                      <a:endParaRPr lang="es-AR" sz="1600" b="1"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r">
                        <a:lnSpc>
                          <a:spcPct val="150000"/>
                        </a:lnSpc>
                        <a:spcAft>
                          <a:spcPts val="0"/>
                        </a:spcAft>
                      </a:pPr>
                      <a:r>
                        <a:rPr lang="es-AR" sz="1800" dirty="0">
                          <a:solidFill>
                            <a:srgbClr val="000000"/>
                          </a:solidFill>
                          <a:latin typeface="Arial"/>
                          <a:ea typeface="Times New Roman"/>
                        </a:rPr>
                        <a:t>1</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a:solidFill>
                            <a:srgbClr val="000000"/>
                          </a:solidFill>
                          <a:latin typeface="Arial"/>
                          <a:ea typeface="Times New Roman"/>
                        </a:rPr>
                        <a:t>0</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a:solidFill>
                            <a:srgbClr val="000000"/>
                          </a:solidFill>
                          <a:latin typeface="Arial"/>
                          <a:ea typeface="Times New Roman"/>
                        </a:rPr>
                        <a:t>0%</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r">
                        <a:lnSpc>
                          <a:spcPct val="150000"/>
                        </a:lnSpc>
                        <a:spcAft>
                          <a:spcPts val="0"/>
                        </a:spcAft>
                      </a:pPr>
                      <a:r>
                        <a:rPr lang="es-AR" sz="1800">
                          <a:solidFill>
                            <a:srgbClr val="000000"/>
                          </a:solidFill>
                          <a:latin typeface="Arial"/>
                          <a:ea typeface="Times New Roman"/>
                        </a:rPr>
                        <a:t>2</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0</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a:solidFill>
                            <a:srgbClr val="000000"/>
                          </a:solidFill>
                          <a:latin typeface="Arial"/>
                          <a:ea typeface="Times New Roman"/>
                        </a:rPr>
                        <a:t>0%</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r">
                        <a:lnSpc>
                          <a:spcPct val="150000"/>
                        </a:lnSpc>
                        <a:spcAft>
                          <a:spcPts val="0"/>
                        </a:spcAft>
                      </a:pPr>
                      <a:r>
                        <a:rPr lang="es-AR" sz="1800">
                          <a:solidFill>
                            <a:srgbClr val="000000"/>
                          </a:solidFill>
                          <a:latin typeface="Arial"/>
                          <a:ea typeface="Times New Roman"/>
                        </a:rPr>
                        <a:t>3</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0</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a:solidFill>
                            <a:srgbClr val="000000"/>
                          </a:solidFill>
                          <a:latin typeface="Arial"/>
                          <a:ea typeface="Times New Roman"/>
                        </a:rPr>
                        <a:t>0%</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r">
                        <a:lnSpc>
                          <a:spcPct val="150000"/>
                        </a:lnSpc>
                        <a:spcAft>
                          <a:spcPts val="0"/>
                        </a:spcAft>
                      </a:pPr>
                      <a:r>
                        <a:rPr lang="es-AR" sz="1800">
                          <a:solidFill>
                            <a:srgbClr val="000000"/>
                          </a:solidFill>
                          <a:latin typeface="Arial"/>
                          <a:ea typeface="Times New Roman"/>
                        </a:rPr>
                        <a:t>4</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0</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a:solidFill>
                            <a:srgbClr val="000000"/>
                          </a:solidFill>
                          <a:latin typeface="Arial"/>
                          <a:ea typeface="Times New Roman"/>
                        </a:rPr>
                        <a:t>0%</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r">
                        <a:lnSpc>
                          <a:spcPct val="150000"/>
                        </a:lnSpc>
                        <a:spcAft>
                          <a:spcPts val="0"/>
                        </a:spcAft>
                      </a:pPr>
                      <a:r>
                        <a:rPr lang="es-AR" sz="1800">
                          <a:solidFill>
                            <a:srgbClr val="000000"/>
                          </a:solidFill>
                          <a:latin typeface="Arial"/>
                          <a:ea typeface="Times New Roman"/>
                        </a:rPr>
                        <a:t>5</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1</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3%</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r">
                        <a:lnSpc>
                          <a:spcPct val="150000"/>
                        </a:lnSpc>
                        <a:spcAft>
                          <a:spcPts val="0"/>
                        </a:spcAft>
                      </a:pPr>
                      <a:r>
                        <a:rPr lang="es-AR" sz="1800">
                          <a:solidFill>
                            <a:srgbClr val="000000"/>
                          </a:solidFill>
                          <a:latin typeface="Arial"/>
                          <a:ea typeface="Times New Roman"/>
                        </a:rPr>
                        <a:t>6</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2</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5%</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r">
                        <a:lnSpc>
                          <a:spcPct val="150000"/>
                        </a:lnSpc>
                        <a:spcAft>
                          <a:spcPts val="0"/>
                        </a:spcAft>
                      </a:pPr>
                      <a:r>
                        <a:rPr lang="es-AR" sz="1800">
                          <a:solidFill>
                            <a:srgbClr val="000000"/>
                          </a:solidFill>
                          <a:latin typeface="Arial"/>
                          <a:ea typeface="Times New Roman"/>
                        </a:rPr>
                        <a:t>7</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a:solidFill>
                            <a:srgbClr val="000000"/>
                          </a:solidFill>
                          <a:latin typeface="Arial"/>
                          <a:ea typeface="Times New Roman"/>
                        </a:rPr>
                        <a:t>1</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3%</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r">
                        <a:lnSpc>
                          <a:spcPct val="150000"/>
                        </a:lnSpc>
                        <a:spcAft>
                          <a:spcPts val="0"/>
                        </a:spcAft>
                      </a:pPr>
                      <a:r>
                        <a:rPr lang="es-AR" sz="1800">
                          <a:solidFill>
                            <a:srgbClr val="000000"/>
                          </a:solidFill>
                          <a:latin typeface="Arial"/>
                          <a:ea typeface="Times New Roman"/>
                        </a:rPr>
                        <a:t>8</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10</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26%</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r">
                        <a:lnSpc>
                          <a:spcPct val="150000"/>
                        </a:lnSpc>
                        <a:spcAft>
                          <a:spcPts val="0"/>
                        </a:spcAft>
                      </a:pPr>
                      <a:r>
                        <a:rPr lang="es-AR" sz="1800">
                          <a:solidFill>
                            <a:srgbClr val="000000"/>
                          </a:solidFill>
                          <a:latin typeface="Arial"/>
                          <a:ea typeface="Times New Roman"/>
                        </a:rPr>
                        <a:t>9</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8</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21%</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r">
                        <a:lnSpc>
                          <a:spcPct val="150000"/>
                        </a:lnSpc>
                        <a:spcAft>
                          <a:spcPts val="0"/>
                        </a:spcAft>
                      </a:pPr>
                      <a:r>
                        <a:rPr lang="es-AR" sz="1800">
                          <a:solidFill>
                            <a:srgbClr val="000000"/>
                          </a:solidFill>
                          <a:latin typeface="Arial"/>
                          <a:ea typeface="Times New Roman"/>
                        </a:rPr>
                        <a:t>10</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11</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29%</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60501">
                <a:tc>
                  <a:txBody>
                    <a:bodyPr/>
                    <a:lstStyle/>
                    <a:p>
                      <a:pPr algn="l">
                        <a:lnSpc>
                          <a:spcPct val="150000"/>
                        </a:lnSpc>
                        <a:spcAft>
                          <a:spcPts val="0"/>
                        </a:spcAft>
                      </a:pPr>
                      <a:r>
                        <a:rPr lang="es-AR" sz="1800">
                          <a:solidFill>
                            <a:srgbClr val="000000"/>
                          </a:solidFill>
                          <a:latin typeface="Arial"/>
                          <a:ea typeface="Times New Roman"/>
                        </a:rPr>
                        <a:t>NC</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a:solidFill>
                            <a:srgbClr val="000000"/>
                          </a:solidFill>
                          <a:latin typeface="Arial"/>
                          <a:ea typeface="Times New Roman"/>
                        </a:rPr>
                        <a:t>5</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13%</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307759">
                <a:tc>
                  <a:txBody>
                    <a:bodyPr/>
                    <a:lstStyle/>
                    <a:p>
                      <a:pPr algn="l">
                        <a:lnSpc>
                          <a:spcPct val="150000"/>
                        </a:lnSpc>
                        <a:spcAft>
                          <a:spcPts val="0"/>
                        </a:spcAft>
                      </a:pPr>
                      <a:r>
                        <a:rPr lang="es-AR" sz="1800">
                          <a:solidFill>
                            <a:srgbClr val="000000"/>
                          </a:solidFill>
                          <a:latin typeface="Arial"/>
                          <a:ea typeface="Times New Roman"/>
                        </a:rPr>
                        <a:t>TOTAL</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a:solidFill>
                            <a:srgbClr val="000000"/>
                          </a:solidFill>
                          <a:latin typeface="Arial"/>
                          <a:ea typeface="Times New Roman"/>
                        </a:rPr>
                        <a:t>38</a:t>
                      </a:r>
                      <a:endParaRPr lang="es-AR" sz="180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lnSpc>
                          <a:spcPct val="150000"/>
                        </a:lnSpc>
                        <a:spcAft>
                          <a:spcPts val="0"/>
                        </a:spcAft>
                      </a:pPr>
                      <a:r>
                        <a:rPr lang="es-AR" sz="1800" dirty="0">
                          <a:solidFill>
                            <a:srgbClr val="000000"/>
                          </a:solidFill>
                          <a:latin typeface="Arial"/>
                          <a:ea typeface="Times New Roman"/>
                        </a:rPr>
                        <a:t>100%</a:t>
                      </a:r>
                      <a:endParaRPr lang="es-AR" sz="1800" dirty="0">
                        <a:latin typeface="Calibri"/>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bl>
          </a:graphicData>
        </a:graphic>
      </p:graphicFrame>
      <p:graphicFrame>
        <p:nvGraphicFramePr>
          <p:cNvPr id="7" name="17 Gráfico"/>
          <p:cNvGraphicFramePr/>
          <p:nvPr/>
        </p:nvGraphicFramePr>
        <p:xfrm>
          <a:off x="3857620" y="1285860"/>
          <a:ext cx="5072098" cy="4214842"/>
        </p:xfrm>
        <a:graphic>
          <a:graphicData uri="http://schemas.openxmlformats.org/drawingml/2006/chart">
            <c:chart xmlns:c="http://schemas.openxmlformats.org/drawingml/2006/chart" xmlns:r="http://schemas.openxmlformats.org/officeDocument/2006/relationships" r:id="rId2"/>
          </a:graphicData>
        </a:graphic>
      </p:graphicFrame>
      <p:sp>
        <p:nvSpPr>
          <p:cNvPr id="5" name="4 CuadroTexto"/>
          <p:cNvSpPr txBox="1"/>
          <p:nvPr/>
        </p:nvSpPr>
        <p:spPr>
          <a:xfrm>
            <a:off x="4929190" y="5000636"/>
            <a:ext cx="2714644" cy="461665"/>
          </a:xfrm>
          <a:prstGeom prst="rect">
            <a:avLst/>
          </a:prstGeom>
          <a:noFill/>
        </p:spPr>
        <p:txBody>
          <a:bodyPr wrap="square" rtlCol="0">
            <a:spAutoFit/>
          </a:bodyPr>
          <a:lstStyle/>
          <a:p>
            <a:r>
              <a:rPr lang="es-AR" sz="2400" b="1" dirty="0" smtClean="0"/>
              <a:t>COMENTARIOS…</a:t>
            </a:r>
            <a:endParaRPr lang="es-AR" sz="2400" b="1" dirty="0"/>
          </a:p>
        </p:txBody>
      </p:sp>
      <p:sp>
        <p:nvSpPr>
          <p:cNvPr id="8" name="7 CuadroTexto"/>
          <p:cNvSpPr txBox="1"/>
          <p:nvPr/>
        </p:nvSpPr>
        <p:spPr>
          <a:xfrm>
            <a:off x="214282" y="6286520"/>
            <a:ext cx="8929718" cy="923330"/>
          </a:xfrm>
          <a:prstGeom prst="rect">
            <a:avLst/>
          </a:prstGeom>
          <a:noFill/>
        </p:spPr>
        <p:txBody>
          <a:bodyPr wrap="square" rtlCol="0">
            <a:spAutoFit/>
          </a:bodyPr>
          <a:lstStyle/>
          <a:p>
            <a:r>
              <a:rPr lang="es-AR" dirty="0" smtClean="0"/>
              <a:t>Fuente: Datos obtenidos del resultado de  la encuesta del Test vocacional psicotécnico obtenida on-line (http.//www.psicoténicostest.com/default.asp). </a:t>
            </a:r>
          </a:p>
          <a:p>
            <a:endParaRPr lang="es-AR"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1000132"/>
          </a:xfrm>
        </p:spPr>
        <p:txBody>
          <a:bodyPr>
            <a:normAutofit fontScale="90000"/>
          </a:bodyPr>
          <a:lstStyle/>
          <a:p>
            <a:r>
              <a:rPr lang="es-AR" sz="3800" b="1" dirty="0" smtClean="0">
                <a:latin typeface="Algerian" pitchFamily="82" charset="0"/>
              </a:rPr>
              <a:t>ANALISIS BIVARIADO: TABLA DE DESEMPEÑO – ANTIGÜEDAD LABORAL.</a:t>
            </a:r>
            <a:endParaRPr lang="es-AR" sz="3800" b="1" dirty="0">
              <a:latin typeface="Algerian" pitchFamily="82" charset="0"/>
            </a:endParaRPr>
          </a:p>
        </p:txBody>
      </p:sp>
      <p:graphicFrame>
        <p:nvGraphicFramePr>
          <p:cNvPr id="5" name="4 Tabla"/>
          <p:cNvGraphicFramePr>
            <a:graphicFrameLocks noGrp="1"/>
          </p:cNvGraphicFramePr>
          <p:nvPr/>
        </p:nvGraphicFramePr>
        <p:xfrm>
          <a:off x="1000100" y="1785926"/>
          <a:ext cx="7215237" cy="3505200"/>
        </p:xfrm>
        <a:graphic>
          <a:graphicData uri="http://schemas.openxmlformats.org/drawingml/2006/table">
            <a:tbl>
              <a:tblPr/>
              <a:tblGrid>
                <a:gridCol w="1733072"/>
                <a:gridCol w="1273277"/>
                <a:gridCol w="1273277"/>
                <a:gridCol w="725060"/>
                <a:gridCol w="1149487"/>
                <a:gridCol w="1061064"/>
              </a:tblGrid>
              <a:tr h="154940">
                <a:tc>
                  <a:txBody>
                    <a:bodyPr/>
                    <a:lstStyle/>
                    <a:p>
                      <a:pPr>
                        <a:lnSpc>
                          <a:spcPct val="115000"/>
                        </a:lnSpc>
                        <a:spcAft>
                          <a:spcPts val="0"/>
                        </a:spcAft>
                      </a:pPr>
                      <a:r>
                        <a:rPr lang="es-AR" sz="2000" b="1" dirty="0">
                          <a:solidFill>
                            <a:srgbClr val="000000"/>
                          </a:solidFill>
                          <a:latin typeface="Arial"/>
                          <a:ea typeface="Times New Roman"/>
                          <a:cs typeface="Times New Roman"/>
                        </a:rPr>
                        <a:t>Calificación</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No</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8DB3E2"/>
                    </a:solidFill>
                  </a:tcPr>
                </a:tc>
                <a:tc>
                  <a:txBody>
                    <a:bodyPr/>
                    <a:lstStyle/>
                    <a:p>
                      <a:pPr>
                        <a:lnSpc>
                          <a:spcPct val="115000"/>
                        </a:lnSpc>
                        <a:spcAft>
                          <a:spcPts val="0"/>
                        </a:spcAft>
                      </a:pPr>
                      <a:r>
                        <a:rPr lang="es-AR" sz="2000" b="1" dirty="0">
                          <a:solidFill>
                            <a:srgbClr val="000000"/>
                          </a:solidFill>
                          <a:latin typeface="Arial"/>
                          <a:ea typeface="Times New Roman"/>
                          <a:cs typeface="Times New Roman"/>
                        </a:rPr>
                        <a:t>Satisfactorio</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Bueno</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Muy Bueno</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Excelente</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8DB3E2"/>
                    </a:solidFill>
                  </a:tcPr>
                </a:tc>
              </a:tr>
              <a:tr h="190500">
                <a:tc>
                  <a:txBody>
                    <a:bodyPr/>
                    <a:lstStyle/>
                    <a:p>
                      <a:pPr>
                        <a:lnSpc>
                          <a:spcPct val="115000"/>
                        </a:lnSpc>
                        <a:spcAft>
                          <a:spcPts val="0"/>
                        </a:spcAft>
                      </a:pPr>
                      <a:r>
                        <a:rPr lang="es-AR" sz="2000" b="1">
                          <a:solidFill>
                            <a:srgbClr val="000000"/>
                          </a:solidFill>
                          <a:latin typeface="Arial"/>
                          <a:ea typeface="Times New Roman"/>
                          <a:cs typeface="Times New Roman"/>
                        </a:rPr>
                        <a:t>Antigüedad</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6D9F1"/>
                    </a:solidFill>
                  </a:tcPr>
                </a:tc>
                <a:tc>
                  <a:txBody>
                    <a:bodyPr/>
                    <a:lstStyle/>
                    <a:p>
                      <a:pPr>
                        <a:lnSpc>
                          <a:spcPct val="115000"/>
                        </a:lnSpc>
                        <a:spcAft>
                          <a:spcPts val="0"/>
                        </a:spcAft>
                      </a:pPr>
                      <a:r>
                        <a:rPr lang="es-AR" sz="2000" b="1" dirty="0">
                          <a:solidFill>
                            <a:srgbClr val="000000"/>
                          </a:solidFill>
                          <a:latin typeface="Arial"/>
                          <a:ea typeface="Times New Roman"/>
                          <a:cs typeface="Times New Roman"/>
                        </a:rPr>
                        <a:t>Satisfactorio</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 </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 </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 </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 </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8DB3E2"/>
                    </a:solidFill>
                  </a:tcPr>
                </a:tc>
              </a:tr>
              <a:tr h="190500">
                <a:tc>
                  <a:txBody>
                    <a:bodyPr/>
                    <a:lstStyle/>
                    <a:p>
                      <a:pPr>
                        <a:lnSpc>
                          <a:spcPct val="115000"/>
                        </a:lnSpc>
                        <a:spcAft>
                          <a:spcPts val="0"/>
                        </a:spcAft>
                      </a:pPr>
                      <a:r>
                        <a:rPr lang="es-AR" sz="2000" b="1">
                          <a:solidFill>
                            <a:srgbClr val="000000"/>
                          </a:solidFill>
                          <a:latin typeface="Arial"/>
                          <a:ea typeface="Times New Roman"/>
                          <a:cs typeface="Times New Roman"/>
                        </a:rPr>
                        <a:t>Laboral</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6D9F1"/>
                    </a:solidFill>
                  </a:tcPr>
                </a:tc>
                <a:tc>
                  <a:txBody>
                    <a:bodyPr/>
                    <a:lstStyle/>
                    <a:p>
                      <a:pPr>
                        <a:lnSpc>
                          <a:spcPct val="115000"/>
                        </a:lnSpc>
                        <a:spcAft>
                          <a:spcPts val="0"/>
                        </a:spcAft>
                      </a:pPr>
                      <a:r>
                        <a:rPr lang="es-AR" sz="2000" b="1" dirty="0">
                          <a:solidFill>
                            <a:srgbClr val="000000"/>
                          </a:solidFill>
                          <a:latin typeface="Arial"/>
                          <a:ea typeface="Times New Roman"/>
                          <a:cs typeface="Times New Roman"/>
                        </a:rPr>
                        <a:t>(0-30)</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s-AR" sz="2000" b="1" dirty="0">
                          <a:solidFill>
                            <a:srgbClr val="000000"/>
                          </a:solidFill>
                          <a:latin typeface="Arial"/>
                          <a:ea typeface="Times New Roman"/>
                          <a:cs typeface="Times New Roman"/>
                        </a:rPr>
                        <a:t>(31-39)</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(40-48)</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(49-57)</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s-AR" sz="2000" b="1">
                          <a:solidFill>
                            <a:srgbClr val="000000"/>
                          </a:solidFill>
                          <a:latin typeface="Arial"/>
                          <a:ea typeface="Times New Roman"/>
                          <a:cs typeface="Times New Roman"/>
                        </a:rPr>
                        <a:t>(58-65)</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190500">
                <a:tc>
                  <a:txBody>
                    <a:bodyPr/>
                    <a:lstStyle/>
                    <a:p>
                      <a:pPr>
                        <a:lnSpc>
                          <a:spcPct val="115000"/>
                        </a:lnSpc>
                        <a:spcAft>
                          <a:spcPts val="0"/>
                        </a:spcAft>
                      </a:pPr>
                      <a:r>
                        <a:rPr lang="es-AR" sz="2000" b="1">
                          <a:solidFill>
                            <a:srgbClr val="000000"/>
                          </a:solidFill>
                          <a:latin typeface="Arial"/>
                          <a:ea typeface="Times New Roman"/>
                          <a:cs typeface="Times New Roman"/>
                        </a:rPr>
                        <a:t>(0-10)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1</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3</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7</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14</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1</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190500">
                <a:tc>
                  <a:txBody>
                    <a:bodyPr/>
                    <a:lstStyle/>
                    <a:p>
                      <a:pPr>
                        <a:lnSpc>
                          <a:spcPct val="115000"/>
                        </a:lnSpc>
                        <a:spcAft>
                          <a:spcPts val="0"/>
                        </a:spcAft>
                      </a:pPr>
                      <a:r>
                        <a:rPr lang="es-AR" sz="2000" b="1">
                          <a:solidFill>
                            <a:srgbClr val="000000"/>
                          </a:solidFill>
                          <a:latin typeface="Arial"/>
                          <a:ea typeface="Times New Roman"/>
                          <a:cs typeface="Times New Roman"/>
                        </a:rPr>
                        <a:t>(11-20)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1</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3</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0</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190500">
                <a:tc>
                  <a:txBody>
                    <a:bodyPr/>
                    <a:lstStyle/>
                    <a:p>
                      <a:pPr>
                        <a:lnSpc>
                          <a:spcPct val="115000"/>
                        </a:lnSpc>
                        <a:spcAft>
                          <a:spcPts val="0"/>
                        </a:spcAft>
                      </a:pPr>
                      <a:r>
                        <a:rPr lang="es-AR" sz="2000" b="1">
                          <a:solidFill>
                            <a:srgbClr val="000000"/>
                          </a:solidFill>
                          <a:latin typeface="Arial"/>
                          <a:ea typeface="Times New Roman"/>
                          <a:cs typeface="Times New Roman"/>
                        </a:rPr>
                        <a:t>(21-30)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3</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1</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1</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3</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190500">
                <a:tc>
                  <a:txBody>
                    <a:bodyPr/>
                    <a:lstStyle/>
                    <a:p>
                      <a:pPr>
                        <a:lnSpc>
                          <a:spcPct val="115000"/>
                        </a:lnSpc>
                        <a:spcAft>
                          <a:spcPts val="0"/>
                        </a:spcAft>
                      </a:pPr>
                      <a:r>
                        <a:rPr lang="es-AR" sz="2000" b="1">
                          <a:solidFill>
                            <a:srgbClr val="000000"/>
                          </a:solidFill>
                          <a:latin typeface="Arial"/>
                          <a:ea typeface="Times New Roman"/>
                          <a:cs typeface="Times New Roman"/>
                        </a:rPr>
                        <a:t>(+30)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0</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0</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bl>
          </a:graphicData>
        </a:graphic>
      </p:graphicFrame>
      <p:sp>
        <p:nvSpPr>
          <p:cNvPr id="4" name="3 CuadroTexto"/>
          <p:cNvSpPr txBox="1"/>
          <p:nvPr/>
        </p:nvSpPr>
        <p:spPr>
          <a:xfrm>
            <a:off x="642910" y="5857892"/>
            <a:ext cx="7643866" cy="923330"/>
          </a:xfrm>
          <a:prstGeom prst="rect">
            <a:avLst/>
          </a:prstGeom>
          <a:noFill/>
        </p:spPr>
        <p:txBody>
          <a:bodyPr wrap="square" rtlCol="0">
            <a:spAutoFit/>
          </a:bodyPr>
          <a:lstStyle/>
          <a:p>
            <a:r>
              <a:rPr lang="es-AR" dirty="0" smtClean="0"/>
              <a:t>Fuente: Datos obtenidos mediante el formulario de Desempeño Laboral (Manual de Calidad), analizado por las autoras del estudio.</a:t>
            </a:r>
          </a:p>
          <a:p>
            <a:endParaRPr lang="es-AR"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4290"/>
            <a:ext cx="8229600" cy="1071570"/>
          </a:xfrm>
        </p:spPr>
        <p:txBody>
          <a:bodyPr/>
          <a:lstStyle/>
          <a:p>
            <a:r>
              <a:rPr lang="es-AR" sz="5400" b="1" dirty="0" smtClean="0">
                <a:latin typeface="Algerian" pitchFamily="82" charset="0"/>
              </a:rPr>
              <a:t>COMENTARIOS…</a:t>
            </a:r>
            <a:endParaRPr lang="es-AR" dirty="0"/>
          </a:p>
        </p:txBody>
      </p:sp>
      <p:sp>
        <p:nvSpPr>
          <p:cNvPr id="3" name="2 Marcador de contenido"/>
          <p:cNvSpPr>
            <a:spLocks noGrp="1"/>
          </p:cNvSpPr>
          <p:nvPr>
            <p:ph idx="1"/>
          </p:nvPr>
        </p:nvSpPr>
        <p:spPr>
          <a:xfrm>
            <a:off x="457200" y="1785926"/>
            <a:ext cx="8229600" cy="4538674"/>
          </a:xfrm>
        </p:spPr>
        <p:txBody>
          <a:bodyPr>
            <a:normAutofit/>
          </a:bodyPr>
          <a:lstStyle/>
          <a:p>
            <a:pPr lvl="0">
              <a:buNone/>
            </a:pPr>
            <a:r>
              <a:rPr lang="es-AR" sz="2800" dirty="0" smtClean="0"/>
              <a:t>Del análisis de las variables:</a:t>
            </a:r>
          </a:p>
          <a:p>
            <a:r>
              <a:rPr lang="es-AR" sz="2800" dirty="0" smtClean="0"/>
              <a:t> de antigüedad laboral y desempeño profesional de los enfermeros del Hospital Malargüe, se pone de manifiesto que a mayor antigüedad menor desempeño laboral.</a:t>
            </a:r>
          </a:p>
          <a:p>
            <a:pPr lvl="0"/>
            <a:r>
              <a:rPr lang="es-AR" sz="2800" dirty="0" smtClean="0"/>
              <a:t>de Desempeño Laboral, vocación y perfil profesional, podemos decir que se obtiene un mayor desempeño cuando el empleado tiene vocación de servicio y perfil para la tarea en la cual se desempeña.</a:t>
            </a:r>
          </a:p>
          <a:p>
            <a:endParaRPr lang="es-AR"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928670"/>
          </a:xfrm>
        </p:spPr>
        <p:txBody>
          <a:bodyPr>
            <a:normAutofit/>
          </a:bodyPr>
          <a:lstStyle/>
          <a:p>
            <a:r>
              <a:rPr lang="es-AR" sz="3800" b="1" dirty="0" smtClean="0">
                <a:latin typeface="Algerian" pitchFamily="82" charset="0"/>
              </a:rPr>
              <a:t>RECOMENDACIONES</a:t>
            </a:r>
            <a:endParaRPr lang="es-AR" sz="3800" b="1" dirty="0">
              <a:latin typeface="Algerian" pitchFamily="82" charset="0"/>
            </a:endParaRPr>
          </a:p>
        </p:txBody>
      </p:sp>
      <p:sp>
        <p:nvSpPr>
          <p:cNvPr id="3" name="2 Marcador de contenido"/>
          <p:cNvSpPr>
            <a:spLocks noGrp="1"/>
          </p:cNvSpPr>
          <p:nvPr>
            <p:ph idx="1"/>
          </p:nvPr>
        </p:nvSpPr>
        <p:spPr>
          <a:xfrm>
            <a:off x="142844" y="1000108"/>
            <a:ext cx="8543956" cy="5324492"/>
          </a:xfrm>
        </p:spPr>
        <p:txBody>
          <a:bodyPr>
            <a:normAutofit lnSpcReduction="10000"/>
          </a:bodyPr>
          <a:lstStyle/>
          <a:p>
            <a:pPr lvl="0"/>
            <a:r>
              <a:rPr lang="es-AR" sz="3000" b="1" dirty="0" smtClean="0"/>
              <a:t>Test vocacional…. </a:t>
            </a:r>
          </a:p>
          <a:p>
            <a:pPr lvl="0"/>
            <a:r>
              <a:rPr lang="es-AR" sz="3000" b="1" dirty="0" smtClean="0"/>
              <a:t>Reclutamiento en periodos de 6 meses, mediante el adiestramiento…</a:t>
            </a:r>
          </a:p>
          <a:p>
            <a:pPr lvl="0"/>
            <a:r>
              <a:rPr lang="es-AR" sz="3000" b="1" dirty="0" smtClean="0"/>
              <a:t>Evaluación de Desempeño periódicamente..</a:t>
            </a:r>
          </a:p>
          <a:p>
            <a:pPr lvl="0"/>
            <a:r>
              <a:rPr lang="es-AR" sz="3000" b="1" dirty="0" smtClean="0"/>
              <a:t>Incentivación a los enfermeros a desarrollar sus aptitudes y actitudes, según su perfil…</a:t>
            </a:r>
          </a:p>
          <a:p>
            <a:pPr lvl="0"/>
            <a:r>
              <a:rPr lang="es-AR" sz="3000" b="1" dirty="0" smtClean="0"/>
              <a:t>Realización de un estudio, que indique las causas por las cuales se ve afectado el Desempeño laboral...</a:t>
            </a:r>
          </a:p>
          <a:p>
            <a:pPr lvl="0"/>
            <a:r>
              <a:rPr lang="es-AR" sz="3000" b="1" dirty="0" smtClean="0"/>
              <a:t>Fortalecer la comunicación interpersonal e interdisciplinaria de todos los servicios….</a:t>
            </a:r>
          </a:p>
          <a:p>
            <a:endParaRPr lang="es-AR" dirty="0" smtClean="0"/>
          </a:p>
          <a:p>
            <a:endParaRPr lang="es-AR"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imagenes de vocacion\instrumento.jpg"/>
          <p:cNvPicPr>
            <a:picLocks noChangeAspect="1" noChangeArrowheads="1"/>
          </p:cNvPicPr>
          <p:nvPr/>
        </p:nvPicPr>
        <p:blipFill>
          <a:blip r:embed="rId2">
            <a:duotone>
              <a:schemeClr val="accent2">
                <a:shade val="45000"/>
                <a:satMod val="135000"/>
              </a:schemeClr>
              <a:prstClr val="white"/>
            </a:duotone>
            <a:lum bright="15000" contrast="10000"/>
          </a:blip>
          <a:srcRect/>
          <a:stretch>
            <a:fillRect/>
          </a:stretch>
        </p:blipFill>
        <p:spPr bwMode="auto">
          <a:xfrm>
            <a:off x="1428728" y="2571744"/>
            <a:ext cx="6305550" cy="39433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2 CuadroTexto"/>
          <p:cNvSpPr txBox="1"/>
          <p:nvPr/>
        </p:nvSpPr>
        <p:spPr>
          <a:xfrm>
            <a:off x="928662" y="357166"/>
            <a:ext cx="7643866" cy="1754326"/>
          </a:xfrm>
          <a:prstGeom prst="rect">
            <a:avLst/>
          </a:prstGeom>
          <a:noFill/>
        </p:spPr>
        <p:txBody>
          <a:bodyPr wrap="square" rtlCol="0">
            <a:spAutoFit/>
          </a:bodyPr>
          <a:lstStyle/>
          <a:p>
            <a:r>
              <a:rPr lang="es-AR" sz="5400" b="1" dirty="0" smtClean="0">
                <a:latin typeface="Algerian" pitchFamily="82" charset="0"/>
              </a:rPr>
              <a:t>MUCHAS GRACIAS POR SU ATENCIÓN!!!!</a:t>
            </a:r>
            <a:endParaRPr lang="es-AR" sz="5400" b="1" dirty="0">
              <a:latin typeface="Algerian" pitchFamily="82" charset="0"/>
            </a:endParaRP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928670"/>
          </a:xfrm>
        </p:spPr>
        <p:txBody>
          <a:bodyPr/>
          <a:lstStyle/>
          <a:p>
            <a:pPr algn="ctr"/>
            <a:r>
              <a:rPr lang="es-AR" b="1" dirty="0" smtClean="0">
                <a:latin typeface="Algerian" pitchFamily="82" charset="0"/>
              </a:rPr>
              <a:t>INTRODUCCION</a:t>
            </a:r>
            <a:endParaRPr lang="es-AR" b="1" dirty="0">
              <a:latin typeface="Algerian" pitchFamily="82" charset="0"/>
            </a:endParaRPr>
          </a:p>
        </p:txBody>
      </p:sp>
      <p:sp>
        <p:nvSpPr>
          <p:cNvPr id="3" name="2 Marcador de contenido"/>
          <p:cNvSpPr>
            <a:spLocks noGrp="1"/>
          </p:cNvSpPr>
          <p:nvPr>
            <p:ph idx="1"/>
          </p:nvPr>
        </p:nvSpPr>
        <p:spPr>
          <a:xfrm>
            <a:off x="0" y="1071546"/>
            <a:ext cx="9144000" cy="5253054"/>
          </a:xfrm>
        </p:spPr>
        <p:txBody>
          <a:bodyPr>
            <a:normAutofit/>
          </a:bodyPr>
          <a:lstStyle/>
          <a:p>
            <a:pPr algn="ctr">
              <a:buNone/>
            </a:pPr>
            <a:r>
              <a:rPr lang="es-AR" sz="3200" b="1" dirty="0" smtClean="0"/>
              <a:t>   EN TODA INSTITUCIÓN DE SALUD, SE BUSCA MEJORAR LA CALIDAD DE LOS SERVICIOS DE ENFERMERÍA.</a:t>
            </a:r>
          </a:p>
          <a:p>
            <a:pPr algn="ctr">
              <a:buNone/>
            </a:pPr>
            <a:r>
              <a:rPr lang="es-AR" sz="3200" b="1" dirty="0" smtClean="0"/>
              <a:t> ES POR ESO QUE NOS PLANTEAMOS: QUE TAN RELEVANTE SERIA QUE UN ENFERMERO EN SU DESEMPEÑO TENGA VOCACIÓN Y PERFIL PROFESIONAL.</a:t>
            </a:r>
            <a:endParaRPr lang="es-AR" sz="2800" dirty="0">
              <a:latin typeface="Algerian" pitchFamily="82" charset="0"/>
            </a:endParaRPr>
          </a:p>
        </p:txBody>
      </p:sp>
      <p:pic>
        <p:nvPicPr>
          <p:cNvPr id="1026" name="Picture 2" descr="C:\Users\LORENA\Documents\imagenes de vocacion\lampara.jpg"/>
          <p:cNvPicPr>
            <a:picLocks noChangeAspect="1" noChangeArrowheads="1"/>
          </p:cNvPicPr>
          <p:nvPr/>
        </p:nvPicPr>
        <p:blipFill>
          <a:blip r:embed="rId2"/>
          <a:srcRect/>
          <a:stretch>
            <a:fillRect/>
          </a:stretch>
        </p:blipFill>
        <p:spPr bwMode="auto">
          <a:xfrm>
            <a:off x="3000364" y="4572007"/>
            <a:ext cx="2662243" cy="2285993"/>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28604"/>
            <a:ext cx="8229600" cy="1071570"/>
          </a:xfrm>
        </p:spPr>
        <p:txBody>
          <a:bodyPr/>
          <a:lstStyle/>
          <a:p>
            <a:r>
              <a:rPr lang="es-AR" dirty="0" smtClean="0">
                <a:latin typeface="Algerian" pitchFamily="82" charset="0"/>
              </a:rPr>
              <a:t>PROBLEMA</a:t>
            </a:r>
            <a:endParaRPr lang="es-AR" dirty="0">
              <a:latin typeface="Algerian" pitchFamily="82" charset="0"/>
            </a:endParaRPr>
          </a:p>
        </p:txBody>
      </p:sp>
      <p:sp>
        <p:nvSpPr>
          <p:cNvPr id="3" name="2 Marcador de contenido"/>
          <p:cNvSpPr>
            <a:spLocks noGrp="1"/>
          </p:cNvSpPr>
          <p:nvPr>
            <p:ph idx="1"/>
          </p:nvPr>
        </p:nvSpPr>
        <p:spPr>
          <a:xfrm>
            <a:off x="457200" y="1935480"/>
            <a:ext cx="8229600" cy="4708230"/>
          </a:xfrm>
        </p:spPr>
        <p:txBody>
          <a:bodyPr>
            <a:normAutofit/>
          </a:bodyPr>
          <a:lstStyle/>
          <a:p>
            <a:pPr algn="ctr">
              <a:buNone/>
            </a:pPr>
            <a:r>
              <a:rPr lang="es-AR" sz="3600" b="1" dirty="0" smtClean="0"/>
              <a:t>¿Los enfermeros del Hospital Malargüe tienen vocación de servicio, perfil profesional al momento de desempeñarse dentro de su ámbito laboral? </a:t>
            </a:r>
          </a:p>
          <a:p>
            <a:pPr algn="ctr">
              <a:buNone/>
            </a:pPr>
            <a:r>
              <a:rPr lang="es-AR" sz="3600" b="1" dirty="0" smtClean="0"/>
              <a:t>Malargüe, Mendoza, marzo a mayo 2015</a:t>
            </a:r>
          </a:p>
          <a:p>
            <a:pPr>
              <a:buNone/>
            </a:pPr>
            <a:endParaRPr lang="es-AR" sz="4000" dirty="0" smtClean="0"/>
          </a:p>
          <a:p>
            <a:pPr>
              <a:buNone/>
            </a:pPr>
            <a:endParaRPr lang="es-AR" dirty="0"/>
          </a:p>
        </p:txBody>
      </p:sp>
      <p:pic>
        <p:nvPicPr>
          <p:cNvPr id="2050" name="Picture 2" descr="C:\Users\LORENA\Documents\imagenes de vocacion\perf.jpg"/>
          <p:cNvPicPr>
            <a:picLocks noChangeAspect="1" noChangeArrowheads="1"/>
          </p:cNvPicPr>
          <p:nvPr/>
        </p:nvPicPr>
        <p:blipFill>
          <a:blip r:embed="rId2"/>
          <a:srcRect/>
          <a:stretch>
            <a:fillRect/>
          </a:stretch>
        </p:blipFill>
        <p:spPr bwMode="auto">
          <a:xfrm>
            <a:off x="5357818" y="285728"/>
            <a:ext cx="2928937" cy="142875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4290"/>
            <a:ext cx="8229600" cy="1071570"/>
          </a:xfrm>
        </p:spPr>
        <p:txBody>
          <a:bodyPr/>
          <a:lstStyle/>
          <a:p>
            <a:r>
              <a:rPr lang="es-AR" b="1" dirty="0" smtClean="0">
                <a:latin typeface="Algerian" pitchFamily="82" charset="0"/>
              </a:rPr>
              <a:t>OBJETIVOS</a:t>
            </a:r>
            <a:endParaRPr lang="es-AR" b="1" dirty="0">
              <a:latin typeface="Algerian" pitchFamily="82" charset="0"/>
            </a:endParaRPr>
          </a:p>
        </p:txBody>
      </p:sp>
      <p:sp>
        <p:nvSpPr>
          <p:cNvPr id="3" name="2 Marcador de contenido"/>
          <p:cNvSpPr>
            <a:spLocks noGrp="1"/>
          </p:cNvSpPr>
          <p:nvPr>
            <p:ph idx="1"/>
          </p:nvPr>
        </p:nvSpPr>
        <p:spPr>
          <a:xfrm>
            <a:off x="142844" y="1428736"/>
            <a:ext cx="8786874" cy="5429264"/>
          </a:xfrm>
        </p:spPr>
        <p:txBody>
          <a:bodyPr>
            <a:normAutofit fontScale="85000" lnSpcReduction="10000"/>
          </a:bodyPr>
          <a:lstStyle/>
          <a:p>
            <a:pPr>
              <a:buNone/>
            </a:pPr>
            <a:r>
              <a:rPr lang="es-AR" b="1" dirty="0" smtClean="0"/>
              <a:t>OBJETIVO GENERAL</a:t>
            </a:r>
            <a:endParaRPr lang="es-AR" dirty="0" smtClean="0"/>
          </a:p>
          <a:p>
            <a:r>
              <a:rPr lang="es-AR" sz="2800" b="1" dirty="0" smtClean="0"/>
              <a:t>Determinar el desempeño, vocación y perfil profesional de las enfermeras/os que trabajan en los diferentes Servicios del Hospital Malargüe.</a:t>
            </a:r>
          </a:p>
          <a:p>
            <a:pPr>
              <a:buNone/>
            </a:pPr>
            <a:r>
              <a:rPr lang="es-AR" sz="2800" b="1" dirty="0" smtClean="0"/>
              <a:t>OBJETIVOS ESPECÍFICOS</a:t>
            </a:r>
          </a:p>
          <a:p>
            <a:r>
              <a:rPr lang="es-AR" sz="2800" b="1" dirty="0" smtClean="0"/>
              <a:t>Determinar mediante el análisis del formulario de evaluación de Desempeño, extraído del (manual de calidad) completado por los jefes de servicios el desempeño laboral de las/os enfermeras/os profesionales que trabajan en el Hospital Malargüe.</a:t>
            </a:r>
          </a:p>
          <a:p>
            <a:r>
              <a:rPr lang="es-AR" sz="2800" b="1" dirty="0" smtClean="0"/>
              <a:t>Analizar mediante un test vocacional si  las/los enfermeras/os, que trabajan en los  servicios de Pediatría, Neonatología, Maternidad, Clínica, UTI, Guardia, Traslado y Consultorios externos, del Hospital Malargüe tienen vocación de servicio y perfil profesional.</a:t>
            </a:r>
          </a:p>
          <a:p>
            <a:pPr>
              <a:buNone/>
            </a:pPr>
            <a:endParaRPr lang="es-AR" dirty="0" smtClean="0"/>
          </a:p>
          <a:p>
            <a:endParaRPr lang="es-AR"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4290"/>
            <a:ext cx="8229600" cy="714380"/>
          </a:xfrm>
        </p:spPr>
        <p:txBody>
          <a:bodyPr>
            <a:normAutofit/>
          </a:bodyPr>
          <a:lstStyle/>
          <a:p>
            <a:pPr algn="ctr"/>
            <a:r>
              <a:rPr lang="es-AR" sz="3800" b="1" dirty="0" smtClean="0">
                <a:latin typeface="Algerian" pitchFamily="82" charset="0"/>
              </a:rPr>
              <a:t>MARCO TEORICO</a:t>
            </a:r>
            <a:endParaRPr lang="es-AR" sz="3800" b="1" dirty="0">
              <a:latin typeface="Algerian" pitchFamily="82" charset="0"/>
            </a:endParaRPr>
          </a:p>
        </p:txBody>
      </p:sp>
      <p:pic>
        <p:nvPicPr>
          <p:cNvPr id="5122" name="Picture 2" descr="E:\imagenes de vocacion\la manera.jpg"/>
          <p:cNvPicPr>
            <a:picLocks noGrp="1" noChangeAspect="1" noChangeArrowheads="1"/>
          </p:cNvPicPr>
          <p:nvPr>
            <p:ph idx="1"/>
          </p:nvPr>
        </p:nvPicPr>
        <p:blipFill>
          <a:blip r:embed="rId2"/>
          <a:srcRect/>
          <a:stretch>
            <a:fillRect/>
          </a:stretch>
        </p:blipFill>
        <p:spPr bwMode="auto">
          <a:xfrm>
            <a:off x="3214678" y="3429000"/>
            <a:ext cx="2808676" cy="2779721"/>
          </a:xfrm>
          <a:prstGeom prst="rect">
            <a:avLst/>
          </a:prstGeom>
          <a:noFill/>
        </p:spPr>
      </p:pic>
      <p:sp>
        <p:nvSpPr>
          <p:cNvPr id="5" name="4 Elipse"/>
          <p:cNvSpPr/>
          <p:nvPr/>
        </p:nvSpPr>
        <p:spPr>
          <a:xfrm>
            <a:off x="6500826" y="785794"/>
            <a:ext cx="1857388" cy="10715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5 Elipse"/>
          <p:cNvSpPr/>
          <p:nvPr/>
        </p:nvSpPr>
        <p:spPr>
          <a:xfrm>
            <a:off x="1000100" y="785794"/>
            <a:ext cx="1857388" cy="10715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3786182" y="857232"/>
            <a:ext cx="1857388" cy="10715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12 CuadroTexto"/>
          <p:cNvSpPr txBox="1"/>
          <p:nvPr/>
        </p:nvSpPr>
        <p:spPr>
          <a:xfrm>
            <a:off x="571472" y="2571744"/>
            <a:ext cx="2643206" cy="646331"/>
          </a:xfrm>
          <a:prstGeom prst="rect">
            <a:avLst/>
          </a:prstGeom>
          <a:solidFill>
            <a:schemeClr val="accent1">
              <a:lumMod val="60000"/>
              <a:lumOff val="40000"/>
            </a:schemeClr>
          </a:solidFill>
        </p:spPr>
        <p:txBody>
          <a:bodyPr wrap="square" rtlCol="0">
            <a:spAutoFit/>
          </a:bodyPr>
          <a:lstStyle/>
          <a:p>
            <a:r>
              <a:rPr lang="es-AR" b="1" dirty="0" smtClean="0"/>
              <a:t>EVALUACIÓN DE DESEMPEÑO</a:t>
            </a:r>
            <a:endParaRPr lang="es-AR" b="1" dirty="0"/>
          </a:p>
        </p:txBody>
      </p:sp>
      <p:sp>
        <p:nvSpPr>
          <p:cNvPr id="14" name="13 CuadroTexto"/>
          <p:cNvSpPr txBox="1"/>
          <p:nvPr/>
        </p:nvSpPr>
        <p:spPr>
          <a:xfrm>
            <a:off x="4000496" y="2500306"/>
            <a:ext cx="1357322" cy="369332"/>
          </a:xfrm>
          <a:prstGeom prst="rect">
            <a:avLst/>
          </a:prstGeom>
          <a:solidFill>
            <a:schemeClr val="accent1">
              <a:lumMod val="60000"/>
              <a:lumOff val="40000"/>
            </a:schemeClr>
          </a:solidFill>
        </p:spPr>
        <p:txBody>
          <a:bodyPr wrap="square" rtlCol="0">
            <a:spAutoFit/>
          </a:bodyPr>
          <a:lstStyle/>
          <a:p>
            <a:r>
              <a:rPr lang="es-AR" b="1" dirty="0" smtClean="0"/>
              <a:t>ETAPAS</a:t>
            </a:r>
            <a:endParaRPr lang="es-AR" b="1" dirty="0"/>
          </a:p>
        </p:txBody>
      </p:sp>
      <p:sp>
        <p:nvSpPr>
          <p:cNvPr id="16" name="15 CuadroTexto"/>
          <p:cNvSpPr txBox="1"/>
          <p:nvPr/>
        </p:nvSpPr>
        <p:spPr>
          <a:xfrm>
            <a:off x="1000100" y="2071678"/>
            <a:ext cx="1857388" cy="369332"/>
          </a:xfrm>
          <a:prstGeom prst="rect">
            <a:avLst/>
          </a:prstGeom>
          <a:solidFill>
            <a:schemeClr val="accent1">
              <a:lumMod val="60000"/>
              <a:lumOff val="40000"/>
            </a:schemeClr>
          </a:solidFill>
        </p:spPr>
        <p:txBody>
          <a:bodyPr wrap="square" rtlCol="0">
            <a:spAutoFit/>
          </a:bodyPr>
          <a:lstStyle/>
          <a:p>
            <a:r>
              <a:rPr lang="es-AR" b="1" dirty="0" smtClean="0"/>
              <a:t>DEFINICÍON</a:t>
            </a:r>
            <a:endParaRPr lang="es-AR" b="1" dirty="0"/>
          </a:p>
        </p:txBody>
      </p:sp>
      <p:sp>
        <p:nvSpPr>
          <p:cNvPr id="17" name="16 CuadroTexto"/>
          <p:cNvSpPr txBox="1"/>
          <p:nvPr/>
        </p:nvSpPr>
        <p:spPr>
          <a:xfrm>
            <a:off x="6500826" y="1928802"/>
            <a:ext cx="1785950" cy="369332"/>
          </a:xfrm>
          <a:prstGeom prst="rect">
            <a:avLst/>
          </a:prstGeom>
          <a:solidFill>
            <a:schemeClr val="accent1">
              <a:lumMod val="60000"/>
              <a:lumOff val="40000"/>
            </a:schemeClr>
          </a:solidFill>
        </p:spPr>
        <p:txBody>
          <a:bodyPr wrap="square" rtlCol="0">
            <a:spAutoFit/>
          </a:bodyPr>
          <a:lstStyle/>
          <a:p>
            <a:r>
              <a:rPr lang="es-AR" b="1" dirty="0" smtClean="0"/>
              <a:t>DEFINICÍON</a:t>
            </a:r>
            <a:endParaRPr lang="es-AR" b="1" dirty="0"/>
          </a:p>
        </p:txBody>
      </p:sp>
      <p:sp>
        <p:nvSpPr>
          <p:cNvPr id="18" name="17 CuadroTexto"/>
          <p:cNvSpPr txBox="1"/>
          <p:nvPr/>
        </p:nvSpPr>
        <p:spPr>
          <a:xfrm>
            <a:off x="3786182" y="2000240"/>
            <a:ext cx="1785950" cy="369332"/>
          </a:xfrm>
          <a:prstGeom prst="rect">
            <a:avLst/>
          </a:prstGeom>
          <a:solidFill>
            <a:schemeClr val="accent1">
              <a:lumMod val="60000"/>
              <a:lumOff val="40000"/>
            </a:schemeClr>
          </a:solidFill>
        </p:spPr>
        <p:txBody>
          <a:bodyPr wrap="square" rtlCol="0">
            <a:spAutoFit/>
          </a:bodyPr>
          <a:lstStyle/>
          <a:p>
            <a:r>
              <a:rPr lang="es-AR" b="1" dirty="0" smtClean="0"/>
              <a:t>DEFINICÍON</a:t>
            </a:r>
            <a:endParaRPr lang="es-AR" b="1" dirty="0"/>
          </a:p>
        </p:txBody>
      </p:sp>
      <p:sp>
        <p:nvSpPr>
          <p:cNvPr id="19" name="18 CuadroTexto"/>
          <p:cNvSpPr txBox="1"/>
          <p:nvPr/>
        </p:nvSpPr>
        <p:spPr>
          <a:xfrm>
            <a:off x="1214414" y="1071546"/>
            <a:ext cx="1714512" cy="369332"/>
          </a:xfrm>
          <a:prstGeom prst="rect">
            <a:avLst/>
          </a:prstGeom>
          <a:noFill/>
        </p:spPr>
        <p:txBody>
          <a:bodyPr wrap="square" rtlCol="0">
            <a:spAutoFit/>
          </a:bodyPr>
          <a:lstStyle/>
          <a:p>
            <a:r>
              <a:rPr lang="es-AR" b="1" dirty="0" smtClean="0"/>
              <a:t>DESEMPEÑO</a:t>
            </a:r>
            <a:endParaRPr lang="es-AR" b="1" dirty="0"/>
          </a:p>
        </p:txBody>
      </p:sp>
      <p:sp>
        <p:nvSpPr>
          <p:cNvPr id="20" name="19 CuadroTexto"/>
          <p:cNvSpPr txBox="1"/>
          <p:nvPr/>
        </p:nvSpPr>
        <p:spPr>
          <a:xfrm>
            <a:off x="3929058" y="1142984"/>
            <a:ext cx="1643074" cy="369332"/>
          </a:xfrm>
          <a:prstGeom prst="rect">
            <a:avLst/>
          </a:prstGeom>
          <a:noFill/>
        </p:spPr>
        <p:txBody>
          <a:bodyPr wrap="square" rtlCol="0">
            <a:spAutoFit/>
          </a:bodyPr>
          <a:lstStyle/>
          <a:p>
            <a:r>
              <a:rPr lang="es-AR" b="1" dirty="0" smtClean="0"/>
              <a:t>VOCACIÓN</a:t>
            </a:r>
            <a:endParaRPr lang="es-AR" b="1" dirty="0"/>
          </a:p>
        </p:txBody>
      </p:sp>
      <p:sp>
        <p:nvSpPr>
          <p:cNvPr id="21" name="20 CuadroTexto"/>
          <p:cNvSpPr txBox="1"/>
          <p:nvPr/>
        </p:nvSpPr>
        <p:spPr>
          <a:xfrm>
            <a:off x="6715140" y="1285860"/>
            <a:ext cx="1500198" cy="369332"/>
          </a:xfrm>
          <a:prstGeom prst="rect">
            <a:avLst/>
          </a:prstGeom>
          <a:noFill/>
        </p:spPr>
        <p:txBody>
          <a:bodyPr wrap="square" rtlCol="0">
            <a:spAutoFit/>
          </a:bodyPr>
          <a:lstStyle/>
          <a:p>
            <a:r>
              <a:rPr lang="es-AR" dirty="0" smtClean="0"/>
              <a:t>    </a:t>
            </a:r>
            <a:r>
              <a:rPr lang="es-AR" b="1" dirty="0" smtClean="0"/>
              <a:t>PERFIL</a:t>
            </a:r>
            <a:endParaRPr lang="es-AR" b="1" dirty="0"/>
          </a:p>
        </p:txBody>
      </p:sp>
      <p:pic>
        <p:nvPicPr>
          <p:cNvPr id="5123" name="Picture 3" descr="E:\imagenes de vocacion\voc6.jpg"/>
          <p:cNvPicPr>
            <a:picLocks noChangeAspect="1" noChangeArrowheads="1"/>
          </p:cNvPicPr>
          <p:nvPr/>
        </p:nvPicPr>
        <p:blipFill>
          <a:blip r:embed="rId3"/>
          <a:srcRect/>
          <a:stretch>
            <a:fillRect/>
          </a:stretch>
        </p:blipFill>
        <p:spPr bwMode="auto">
          <a:xfrm>
            <a:off x="0" y="3500438"/>
            <a:ext cx="3071810" cy="3071810"/>
          </a:xfrm>
          <a:prstGeom prst="rect">
            <a:avLst/>
          </a:prstGeom>
          <a:noFill/>
        </p:spPr>
      </p:pic>
      <p:pic>
        <p:nvPicPr>
          <p:cNvPr id="5124" name="Picture 4" descr="E:\imagenes de vocacion\voc8.jpg"/>
          <p:cNvPicPr>
            <a:picLocks noChangeAspect="1" noChangeArrowheads="1"/>
          </p:cNvPicPr>
          <p:nvPr/>
        </p:nvPicPr>
        <p:blipFill>
          <a:blip r:embed="rId4"/>
          <a:srcRect/>
          <a:stretch>
            <a:fillRect/>
          </a:stretch>
        </p:blipFill>
        <p:spPr bwMode="auto">
          <a:xfrm>
            <a:off x="6143636" y="3071810"/>
            <a:ext cx="3000364" cy="3286148"/>
          </a:xfrm>
          <a:prstGeom prst="rect">
            <a:avLst/>
          </a:prstGeom>
          <a:noFill/>
        </p:spPr>
      </p:pic>
      <p:sp>
        <p:nvSpPr>
          <p:cNvPr id="25" name="24 Flecha abajo"/>
          <p:cNvSpPr/>
          <p:nvPr/>
        </p:nvSpPr>
        <p:spPr>
          <a:xfrm>
            <a:off x="4643438" y="1785926"/>
            <a:ext cx="71438" cy="285752"/>
          </a:xfrm>
          <a:prstGeom prst="downArrow">
            <a:avLst/>
          </a:prstGeom>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6" name="25 Flecha abajo"/>
          <p:cNvSpPr/>
          <p:nvPr/>
        </p:nvSpPr>
        <p:spPr>
          <a:xfrm>
            <a:off x="4643438" y="2285992"/>
            <a:ext cx="71438" cy="285752"/>
          </a:xfrm>
          <a:prstGeom prst="downArrow">
            <a:avLst/>
          </a:prstGeom>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7" name="26 Flecha abajo"/>
          <p:cNvSpPr/>
          <p:nvPr/>
        </p:nvSpPr>
        <p:spPr>
          <a:xfrm>
            <a:off x="7358082" y="1714488"/>
            <a:ext cx="71438" cy="285752"/>
          </a:xfrm>
          <a:prstGeom prst="downArrow">
            <a:avLst/>
          </a:prstGeom>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8" name="27 Flecha abajo"/>
          <p:cNvSpPr/>
          <p:nvPr/>
        </p:nvSpPr>
        <p:spPr>
          <a:xfrm>
            <a:off x="1857356" y="2357430"/>
            <a:ext cx="71438" cy="285752"/>
          </a:xfrm>
          <a:prstGeom prst="downArrow">
            <a:avLst/>
          </a:prstGeom>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9" name="28 Flecha abajo"/>
          <p:cNvSpPr/>
          <p:nvPr/>
        </p:nvSpPr>
        <p:spPr>
          <a:xfrm>
            <a:off x="1857356" y="1785926"/>
            <a:ext cx="71438" cy="285752"/>
          </a:xfrm>
          <a:prstGeom prst="downArrow">
            <a:avLst/>
          </a:prstGeom>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0" name="29 Flecha izquierda y derecha"/>
          <p:cNvSpPr/>
          <p:nvPr/>
        </p:nvSpPr>
        <p:spPr>
          <a:xfrm>
            <a:off x="3071802" y="1214422"/>
            <a:ext cx="571504" cy="21431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2" name="31 Flecha izquierda y derecha"/>
          <p:cNvSpPr/>
          <p:nvPr/>
        </p:nvSpPr>
        <p:spPr>
          <a:xfrm>
            <a:off x="5786446" y="1214422"/>
            <a:ext cx="571504" cy="21431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42852"/>
            <a:ext cx="8229600" cy="857256"/>
          </a:xfrm>
        </p:spPr>
        <p:txBody>
          <a:bodyPr>
            <a:normAutofit/>
          </a:bodyPr>
          <a:lstStyle/>
          <a:p>
            <a:r>
              <a:rPr lang="es-AR" sz="3800" b="1" dirty="0" smtClean="0">
                <a:latin typeface="Algerian" pitchFamily="82" charset="0"/>
              </a:rPr>
              <a:t>CAPITULO II: DISEÑO METODOLOGICO</a:t>
            </a:r>
            <a:endParaRPr lang="es-AR" sz="3800" b="1" dirty="0">
              <a:latin typeface="Algerian" pitchFamily="82" charset="0"/>
            </a:endParaRPr>
          </a:p>
        </p:txBody>
      </p:sp>
      <p:sp>
        <p:nvSpPr>
          <p:cNvPr id="3" name="2 Marcador de contenido"/>
          <p:cNvSpPr>
            <a:spLocks noGrp="1"/>
          </p:cNvSpPr>
          <p:nvPr>
            <p:ph idx="1"/>
          </p:nvPr>
        </p:nvSpPr>
        <p:spPr>
          <a:xfrm>
            <a:off x="0" y="1214422"/>
            <a:ext cx="8686800" cy="5110178"/>
          </a:xfrm>
        </p:spPr>
        <p:txBody>
          <a:bodyPr>
            <a:normAutofit fontScale="92500" lnSpcReduction="10000"/>
          </a:bodyPr>
          <a:lstStyle/>
          <a:p>
            <a:r>
              <a:rPr lang="es-ES" b="1" dirty="0" smtClean="0"/>
              <a:t>Tipo de estudio</a:t>
            </a:r>
            <a:endParaRPr lang="es-AR" dirty="0" smtClean="0"/>
          </a:p>
          <a:p>
            <a:pPr>
              <a:buNone/>
            </a:pPr>
            <a:r>
              <a:rPr lang="es-AR" dirty="0" smtClean="0"/>
              <a:t>Es un estudio Descriptivo de Tipo Transversal.</a:t>
            </a:r>
          </a:p>
          <a:p>
            <a:r>
              <a:rPr lang="es-ES" b="1" dirty="0" smtClean="0"/>
              <a:t>Área de estudio</a:t>
            </a:r>
            <a:endParaRPr lang="es-AR" dirty="0" smtClean="0"/>
          </a:p>
          <a:p>
            <a:pPr>
              <a:buNone/>
            </a:pPr>
            <a:r>
              <a:rPr lang="es-ES" dirty="0" smtClean="0"/>
              <a:t>    El Área de estudio estuvo circunscripta al personal de enfermería que se encontraba trabajando en el Hospital Malargüe en el momento de realizarse el estudio.</a:t>
            </a:r>
            <a:endParaRPr lang="es-AR" dirty="0" smtClean="0"/>
          </a:p>
          <a:p>
            <a:r>
              <a:rPr lang="es-ES" b="1" dirty="0" smtClean="0"/>
              <a:t>Universo</a:t>
            </a:r>
            <a:endParaRPr lang="es-AR" dirty="0" smtClean="0"/>
          </a:p>
          <a:p>
            <a:pPr>
              <a:buNone/>
            </a:pPr>
            <a:r>
              <a:rPr lang="es-AR" dirty="0" smtClean="0"/>
              <a:t>Todos los enfermeros que trabajen en el Hospital Malargüe, en los Servicios de Clínica Médica, Pediatría y Neonatología, Maternidad, Guardia, Consultorio Externo, UTI y Traslado. </a:t>
            </a:r>
          </a:p>
          <a:p>
            <a:r>
              <a:rPr lang="es-ES" b="1" dirty="0" smtClean="0"/>
              <a:t>Muestra</a:t>
            </a:r>
            <a:endParaRPr lang="es-AR" dirty="0" smtClean="0"/>
          </a:p>
          <a:p>
            <a:pPr>
              <a:buNone/>
            </a:pPr>
            <a:r>
              <a:rPr lang="es-AR" dirty="0" smtClean="0"/>
              <a:t>Debido a que el universo utilizado es de 70 enfermeros, no se trabajo con técnica de muestreo.</a:t>
            </a:r>
          </a:p>
          <a:p>
            <a:endParaRPr lang="es-AR"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214422"/>
          </a:xfrm>
        </p:spPr>
        <p:txBody>
          <a:bodyPr>
            <a:normAutofit/>
          </a:bodyPr>
          <a:lstStyle/>
          <a:p>
            <a:pPr algn="ctr"/>
            <a:r>
              <a:rPr lang="es-AR" sz="3800" b="1" dirty="0" smtClean="0">
                <a:latin typeface="Algerian" pitchFamily="82" charset="0"/>
              </a:rPr>
              <a:t>CRITERIOS DE INCLUSION Y UNIDAD DE ANALISIS</a:t>
            </a:r>
            <a:endParaRPr lang="es-AR" sz="3800" b="1" dirty="0">
              <a:latin typeface="Algerian" pitchFamily="82" charset="0"/>
            </a:endParaRPr>
          </a:p>
        </p:txBody>
      </p:sp>
      <p:sp>
        <p:nvSpPr>
          <p:cNvPr id="3" name="2 Marcador de contenido"/>
          <p:cNvSpPr>
            <a:spLocks noGrp="1"/>
          </p:cNvSpPr>
          <p:nvPr>
            <p:ph idx="1"/>
          </p:nvPr>
        </p:nvSpPr>
        <p:spPr>
          <a:xfrm>
            <a:off x="0" y="1142984"/>
            <a:ext cx="9144000" cy="5715016"/>
          </a:xfrm>
        </p:spPr>
        <p:txBody>
          <a:bodyPr>
            <a:noAutofit/>
          </a:bodyPr>
          <a:lstStyle/>
          <a:p>
            <a:pPr>
              <a:buNone/>
            </a:pPr>
            <a:r>
              <a:rPr lang="es-ES" sz="2000" b="1" dirty="0" smtClean="0"/>
              <a:t>Unidad de análisis:</a:t>
            </a:r>
            <a:endParaRPr lang="es-AR" sz="2000" dirty="0" smtClean="0"/>
          </a:p>
          <a:p>
            <a:pPr>
              <a:buNone/>
            </a:pPr>
            <a:r>
              <a:rPr lang="es-ES" sz="2000" dirty="0" smtClean="0"/>
              <a:t>Cada enfermera  y enfermero que se desempeñó en el Hospital Malargüe.</a:t>
            </a:r>
            <a:endParaRPr lang="es-AR" sz="2000" dirty="0" smtClean="0"/>
          </a:p>
          <a:p>
            <a:pPr>
              <a:buNone/>
            </a:pPr>
            <a:r>
              <a:rPr lang="es-ES" sz="2000" b="1" dirty="0" smtClean="0"/>
              <a:t>Criterio de inclusión y exclusión: </a:t>
            </a:r>
            <a:endParaRPr lang="es-AR" sz="2000" dirty="0" smtClean="0"/>
          </a:p>
          <a:p>
            <a:pPr>
              <a:buNone/>
            </a:pPr>
            <a:r>
              <a:rPr lang="es-ES" sz="2000" dirty="0" smtClean="0"/>
              <a:t>Incluidos:</a:t>
            </a:r>
            <a:r>
              <a:rPr lang="es-AR" sz="2000" dirty="0" smtClean="0"/>
              <a:t> </a:t>
            </a:r>
            <a:r>
              <a:rPr lang="es-ES" sz="2000" dirty="0" smtClean="0"/>
              <a:t>Todos los enfermeras /os que se encuentren trabajando  en el momento de la presentación de las herramientas (periodo: 15-03-15 al 15-05-15) y tengan un periodo de adaptación  mayor a tres meses dentro del servicio en el que se desempeñan.</a:t>
            </a:r>
            <a:endParaRPr lang="es-AR" sz="2000" dirty="0" smtClean="0"/>
          </a:p>
          <a:p>
            <a:pPr>
              <a:buNone/>
            </a:pPr>
            <a:r>
              <a:rPr lang="es-ES" sz="2000" dirty="0" smtClean="0"/>
              <a:t>Excluidos del siguiente estudio:</a:t>
            </a:r>
            <a:endParaRPr lang="es-AR" sz="2000" dirty="0" smtClean="0"/>
          </a:p>
          <a:p>
            <a:pPr>
              <a:buNone/>
            </a:pPr>
            <a:r>
              <a:rPr lang="es-ES" sz="2000" dirty="0" smtClean="0"/>
              <a:t>1. Jefa del Departamento de Enfermería; </a:t>
            </a:r>
            <a:endParaRPr lang="es-AR" sz="2000" dirty="0" smtClean="0"/>
          </a:p>
          <a:p>
            <a:pPr>
              <a:buNone/>
            </a:pPr>
            <a:r>
              <a:rPr lang="es-ES" sz="2000" dirty="0" smtClean="0"/>
              <a:t>2. Enfermeras/os que en el momento de la puesta en práctica de las herramientas, se encuentren con parte médico, psiquiátrico o licencias anual reglamentaria o especiales.</a:t>
            </a:r>
            <a:endParaRPr lang="es-AR" sz="2000" dirty="0" smtClean="0"/>
          </a:p>
          <a:p>
            <a:pPr>
              <a:buNone/>
            </a:pPr>
            <a:r>
              <a:rPr lang="es-ES" sz="2000" dirty="0" smtClean="0"/>
              <a:t>3. Enfermeras/os cuyo  periodo de antigüedad en el  Servicio en el que se desempeñan, sea menor a tres meses; </a:t>
            </a:r>
            <a:endParaRPr lang="es-AR" sz="2000" dirty="0" smtClean="0"/>
          </a:p>
          <a:p>
            <a:pPr>
              <a:buNone/>
            </a:pPr>
            <a:r>
              <a:rPr lang="es-ES" sz="2000" dirty="0" smtClean="0"/>
              <a:t>4. Profesoras de la carrera de Licenciatura de Enfermería (UNCuyo) Sede Malargüe que trabajan en el Hospital Malargüe;</a:t>
            </a:r>
            <a:endParaRPr lang="es-AR" sz="2000" dirty="0" smtClean="0"/>
          </a:p>
          <a:p>
            <a:pPr>
              <a:buNone/>
            </a:pPr>
            <a:r>
              <a:rPr lang="es-ES" sz="2000" dirty="0" smtClean="0"/>
              <a:t>5. Y las alumnas autoras de esta investigación.</a:t>
            </a:r>
            <a:endParaRPr lang="es-AR" sz="2000" dirty="0" smtClean="0"/>
          </a:p>
          <a:p>
            <a:pPr>
              <a:buNone/>
            </a:pPr>
            <a:r>
              <a:rPr lang="es-ES" sz="2000" dirty="0" smtClean="0"/>
              <a:t> </a:t>
            </a:r>
            <a:endParaRPr lang="es-AR" sz="2000" dirty="0" smtClean="0"/>
          </a:p>
          <a:p>
            <a:pPr>
              <a:buNone/>
            </a:pPr>
            <a:r>
              <a:rPr lang="es-ES" sz="2000" dirty="0" smtClean="0"/>
              <a:t> </a:t>
            </a:r>
            <a:endParaRPr lang="es-AR" sz="2000" dirty="0" smtClean="0"/>
          </a:p>
          <a:p>
            <a:endParaRPr lang="es-AR" sz="2000"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571612"/>
          </a:xfrm>
        </p:spPr>
        <p:txBody>
          <a:bodyPr>
            <a:normAutofit fontScale="90000"/>
          </a:bodyPr>
          <a:lstStyle/>
          <a:p>
            <a:pPr algn="ctr"/>
            <a:r>
              <a:rPr lang="es-AR" sz="4800" dirty="0" smtClean="0"/>
              <a:t/>
            </a:r>
            <a:br>
              <a:rPr lang="es-AR" sz="4800" dirty="0" smtClean="0"/>
            </a:br>
            <a:r>
              <a:rPr lang="es-ES" sz="5400" b="1" dirty="0" smtClean="0">
                <a:latin typeface="Algerian" pitchFamily="82" charset="0"/>
              </a:rPr>
              <a:t> </a:t>
            </a:r>
            <a:r>
              <a:rPr lang="es-ES" sz="4000" b="1" dirty="0" smtClean="0">
                <a:latin typeface="Algerian" pitchFamily="82" charset="0"/>
              </a:rPr>
              <a:t>CAPITULO III PLAN DE RECOLECCIÓN, PROCESAMIENTO Y ANÁLISIS DE DATOS</a:t>
            </a:r>
            <a:endParaRPr lang="es-AR" sz="4000" dirty="0"/>
          </a:p>
        </p:txBody>
      </p:sp>
      <p:sp>
        <p:nvSpPr>
          <p:cNvPr id="3" name="2 Marcador de contenido"/>
          <p:cNvSpPr>
            <a:spLocks noGrp="1"/>
          </p:cNvSpPr>
          <p:nvPr>
            <p:ph idx="1"/>
          </p:nvPr>
        </p:nvSpPr>
        <p:spPr>
          <a:xfrm>
            <a:off x="0" y="1935480"/>
            <a:ext cx="9144000" cy="4922520"/>
          </a:xfrm>
        </p:spPr>
        <p:txBody>
          <a:bodyPr/>
          <a:lstStyle/>
          <a:p>
            <a:pPr>
              <a:buNone/>
            </a:pPr>
            <a:r>
              <a:rPr lang="es-AR" b="1" dirty="0" smtClean="0"/>
              <a:t>TECNICA E INSTRUMENTO:</a:t>
            </a:r>
          </a:p>
          <a:p>
            <a:pPr>
              <a:buNone/>
            </a:pPr>
            <a:r>
              <a:rPr lang="es-AR" sz="2800" b="1" dirty="0" smtClean="0"/>
              <a:t>1-Desempeño Laboral: </a:t>
            </a:r>
            <a:r>
              <a:rPr lang="es-AR" sz="2800" dirty="0" smtClean="0"/>
              <a:t>se </a:t>
            </a:r>
            <a:r>
              <a:rPr lang="es-AR" sz="2800" dirty="0" smtClean="0"/>
              <a:t>evaluó mediante </a:t>
            </a:r>
            <a:r>
              <a:rPr lang="es-AR" sz="2800" dirty="0" smtClean="0"/>
              <a:t>el</a:t>
            </a:r>
            <a:r>
              <a:rPr lang="es-AR" sz="2800" dirty="0" smtClean="0"/>
              <a:t> </a:t>
            </a:r>
            <a:r>
              <a:rPr lang="es-AR" sz="2800" dirty="0" smtClean="0"/>
              <a:t>Formulario de Desempeño Laboral, extraído del Programa Nacional de Garantía de Calidad de la Atención Médica: Normas de Organización (Resolución Ministerial N°194/95)</a:t>
            </a:r>
          </a:p>
          <a:p>
            <a:pPr>
              <a:buNone/>
            </a:pPr>
            <a:r>
              <a:rPr lang="es-AR" sz="2800" b="1" dirty="0" smtClean="0"/>
              <a:t>2-Vocación y perfil: </a:t>
            </a:r>
            <a:r>
              <a:rPr lang="es-AR" sz="2800" dirty="0"/>
              <a:t>s</a:t>
            </a:r>
            <a:r>
              <a:rPr lang="es-AR" sz="2800" dirty="0" smtClean="0"/>
              <a:t>e </a:t>
            </a:r>
            <a:r>
              <a:rPr lang="es-AR" sz="2800" dirty="0" smtClean="0"/>
              <a:t>obtuvieron los </a:t>
            </a:r>
            <a:r>
              <a:rPr lang="es-AR" sz="2800" smtClean="0"/>
              <a:t>resultados </a:t>
            </a:r>
            <a:r>
              <a:rPr lang="es-AR" sz="2800" smtClean="0"/>
              <a:t>a </a:t>
            </a:r>
            <a:r>
              <a:rPr lang="es-AR" sz="2800" dirty="0" smtClean="0"/>
              <a:t>través de un test psicotécnico que consta de 98 preguntas dicotómicas cerradas (si-no) que evalúan 7 orientaciones </a:t>
            </a:r>
            <a:r>
              <a:rPr lang="es-AR" sz="2800" dirty="0" smtClean="0"/>
              <a:t>profesionales</a:t>
            </a:r>
            <a:r>
              <a:rPr lang="es-AR" dirty="0" smtClean="0"/>
              <a:t>.</a:t>
            </a:r>
            <a:endParaRPr lang="es-AR"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4290"/>
            <a:ext cx="8229600" cy="1928826"/>
          </a:xfrm>
        </p:spPr>
        <p:txBody>
          <a:bodyPr>
            <a:normAutofit fontScale="90000"/>
          </a:bodyPr>
          <a:lstStyle/>
          <a:p>
            <a:r>
              <a:rPr lang="es-AR" sz="3800" b="1" dirty="0" smtClean="0">
                <a:latin typeface="Algerian" pitchFamily="82" charset="0"/>
              </a:rPr>
              <a:t>TABLAS, GRAFICOS Y ANALISIS DE DATOS : ANÁLISIS UNIVARIADO. DESEMPEÑO LABORAL:</a:t>
            </a:r>
            <a:br>
              <a:rPr lang="es-AR" sz="3800" b="1" dirty="0" smtClean="0">
                <a:latin typeface="Algerian" pitchFamily="82" charset="0"/>
              </a:rPr>
            </a:br>
            <a:endParaRPr lang="es-AR" sz="3800" b="1" dirty="0">
              <a:latin typeface="Algerian" pitchFamily="82" charset="0"/>
            </a:endParaRPr>
          </a:p>
        </p:txBody>
      </p:sp>
      <p:graphicFrame>
        <p:nvGraphicFramePr>
          <p:cNvPr id="6" name="5 Gráfico"/>
          <p:cNvGraphicFramePr/>
          <p:nvPr/>
        </p:nvGraphicFramePr>
        <p:xfrm>
          <a:off x="4500562" y="1714488"/>
          <a:ext cx="4857752" cy="388557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6 Tabla"/>
          <p:cNvGraphicFramePr>
            <a:graphicFrameLocks noGrp="1"/>
          </p:cNvGraphicFramePr>
          <p:nvPr/>
        </p:nvGraphicFramePr>
        <p:xfrm>
          <a:off x="428596" y="1643050"/>
          <a:ext cx="3929059" cy="3545004"/>
        </p:xfrm>
        <a:graphic>
          <a:graphicData uri="http://schemas.openxmlformats.org/drawingml/2006/table">
            <a:tbl>
              <a:tblPr/>
              <a:tblGrid>
                <a:gridCol w="1540468"/>
                <a:gridCol w="1038518"/>
                <a:gridCol w="1350073"/>
              </a:tblGrid>
              <a:tr h="473994">
                <a:tc>
                  <a:txBody>
                    <a:bodyPr/>
                    <a:lstStyle/>
                    <a:p>
                      <a:pPr algn="l">
                        <a:lnSpc>
                          <a:spcPct val="115000"/>
                        </a:lnSpc>
                        <a:spcAft>
                          <a:spcPts val="0"/>
                        </a:spcAft>
                      </a:pPr>
                      <a:r>
                        <a:rPr lang="es-AR" sz="2000" b="1" dirty="0">
                          <a:solidFill>
                            <a:srgbClr val="000000"/>
                          </a:solidFill>
                          <a:latin typeface="Arial"/>
                          <a:ea typeface="Times New Roman"/>
                          <a:cs typeface="Times New Roman"/>
                        </a:rPr>
                        <a:t>Calificación</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ctr">
                        <a:lnSpc>
                          <a:spcPct val="115000"/>
                        </a:lnSpc>
                        <a:spcAft>
                          <a:spcPts val="0"/>
                        </a:spcAft>
                      </a:pPr>
                      <a:r>
                        <a:rPr lang="es-AR" sz="2000" b="1" dirty="0">
                          <a:solidFill>
                            <a:srgbClr val="000000"/>
                          </a:solidFill>
                          <a:latin typeface="Arial"/>
                          <a:ea typeface="Times New Roman"/>
                          <a:cs typeface="Times New Roman"/>
                        </a:rPr>
                        <a:t>fa</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ctr">
                        <a:lnSpc>
                          <a:spcPct val="115000"/>
                        </a:lnSpc>
                        <a:spcAft>
                          <a:spcPts val="0"/>
                        </a:spcAft>
                      </a:pPr>
                      <a:r>
                        <a:rPr lang="es-AR" sz="2000" b="1">
                          <a:solidFill>
                            <a:srgbClr val="000000"/>
                          </a:solidFill>
                          <a:latin typeface="Arial"/>
                          <a:ea typeface="Times New Roman"/>
                          <a:cs typeface="Times New Roman"/>
                        </a:rPr>
                        <a:t>f%</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473994">
                <a:tc>
                  <a:txBody>
                    <a:bodyPr/>
                    <a:lstStyle/>
                    <a:p>
                      <a:pPr algn="l">
                        <a:lnSpc>
                          <a:spcPct val="115000"/>
                        </a:lnSpc>
                        <a:spcAft>
                          <a:spcPts val="0"/>
                        </a:spcAft>
                      </a:pPr>
                      <a:r>
                        <a:rPr lang="es-AR" sz="2000" dirty="0">
                          <a:solidFill>
                            <a:srgbClr val="000000"/>
                          </a:solidFill>
                          <a:latin typeface="Arial"/>
                          <a:ea typeface="Times New Roman"/>
                          <a:cs typeface="Times New Roman"/>
                        </a:rPr>
                        <a:t>No satisfactorio</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3</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8%</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473994">
                <a:tc>
                  <a:txBody>
                    <a:bodyPr/>
                    <a:lstStyle/>
                    <a:p>
                      <a:pPr algn="l">
                        <a:lnSpc>
                          <a:spcPct val="115000"/>
                        </a:lnSpc>
                        <a:spcAft>
                          <a:spcPts val="0"/>
                        </a:spcAft>
                      </a:pPr>
                      <a:r>
                        <a:rPr lang="es-AR" sz="2000">
                          <a:solidFill>
                            <a:srgbClr val="000000"/>
                          </a:solidFill>
                          <a:latin typeface="Arial"/>
                          <a:ea typeface="Times New Roman"/>
                          <a:cs typeface="Times New Roman"/>
                        </a:rPr>
                        <a:t>Satisfactorio</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5</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13%</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473994">
                <a:tc>
                  <a:txBody>
                    <a:bodyPr/>
                    <a:lstStyle/>
                    <a:p>
                      <a:pPr algn="l">
                        <a:lnSpc>
                          <a:spcPct val="115000"/>
                        </a:lnSpc>
                        <a:spcAft>
                          <a:spcPts val="0"/>
                        </a:spcAft>
                      </a:pPr>
                      <a:r>
                        <a:rPr lang="es-AR" sz="2000">
                          <a:solidFill>
                            <a:srgbClr val="000000"/>
                          </a:solidFill>
                          <a:latin typeface="Arial"/>
                          <a:ea typeface="Times New Roman"/>
                          <a:cs typeface="Times New Roman"/>
                        </a:rPr>
                        <a:t>Bueno</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9</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23%</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473994">
                <a:tc>
                  <a:txBody>
                    <a:bodyPr/>
                    <a:lstStyle/>
                    <a:p>
                      <a:pPr algn="l">
                        <a:lnSpc>
                          <a:spcPct val="115000"/>
                        </a:lnSpc>
                        <a:spcAft>
                          <a:spcPts val="0"/>
                        </a:spcAft>
                      </a:pPr>
                      <a:r>
                        <a:rPr lang="es-AR" sz="2000" dirty="0">
                          <a:solidFill>
                            <a:srgbClr val="000000"/>
                          </a:solidFill>
                          <a:latin typeface="Arial"/>
                          <a:ea typeface="Times New Roman"/>
                          <a:cs typeface="Times New Roman"/>
                        </a:rPr>
                        <a:t>Muy bueno</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17</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45%</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473994">
                <a:tc>
                  <a:txBody>
                    <a:bodyPr/>
                    <a:lstStyle/>
                    <a:p>
                      <a:pPr algn="l">
                        <a:lnSpc>
                          <a:spcPct val="115000"/>
                        </a:lnSpc>
                        <a:spcAft>
                          <a:spcPts val="0"/>
                        </a:spcAft>
                      </a:pPr>
                      <a:r>
                        <a:rPr lang="es-AR" sz="2000">
                          <a:solidFill>
                            <a:srgbClr val="000000"/>
                          </a:solidFill>
                          <a:latin typeface="Arial"/>
                          <a:ea typeface="Times New Roman"/>
                          <a:cs typeface="Times New Roman"/>
                        </a:rPr>
                        <a:t>Excelente</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4</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11%</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r h="473994">
                <a:tc>
                  <a:txBody>
                    <a:bodyPr/>
                    <a:lstStyle/>
                    <a:p>
                      <a:pPr algn="l">
                        <a:lnSpc>
                          <a:spcPct val="115000"/>
                        </a:lnSpc>
                        <a:spcAft>
                          <a:spcPts val="0"/>
                        </a:spcAft>
                      </a:pPr>
                      <a:r>
                        <a:rPr lang="es-AR" sz="2000" dirty="0">
                          <a:solidFill>
                            <a:srgbClr val="000000"/>
                          </a:solidFill>
                          <a:latin typeface="Arial"/>
                          <a:ea typeface="Times New Roman"/>
                          <a:cs typeface="Times New Roman"/>
                        </a:rPr>
                        <a:t>TOTAL</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a:txBody>
                    <a:bodyPr/>
                    <a:lstStyle/>
                    <a:p>
                      <a:pPr algn="r">
                        <a:lnSpc>
                          <a:spcPct val="115000"/>
                        </a:lnSpc>
                        <a:spcAft>
                          <a:spcPts val="0"/>
                        </a:spcAft>
                      </a:pPr>
                      <a:r>
                        <a:rPr lang="es-AR" sz="2000">
                          <a:solidFill>
                            <a:srgbClr val="000000"/>
                          </a:solidFill>
                          <a:latin typeface="Arial"/>
                          <a:ea typeface="Times New Roman"/>
                          <a:cs typeface="Times New Roman"/>
                        </a:rPr>
                        <a:t>38</a:t>
                      </a:r>
                      <a:endParaRPr lang="es-AR" sz="200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r">
                        <a:lnSpc>
                          <a:spcPct val="115000"/>
                        </a:lnSpc>
                        <a:spcAft>
                          <a:spcPts val="0"/>
                        </a:spcAft>
                      </a:pPr>
                      <a:r>
                        <a:rPr lang="es-AR" sz="2000" dirty="0">
                          <a:solidFill>
                            <a:srgbClr val="000000"/>
                          </a:solidFill>
                          <a:latin typeface="Arial"/>
                          <a:ea typeface="Times New Roman"/>
                          <a:cs typeface="Times New Roman"/>
                        </a:rPr>
                        <a:t>100%</a:t>
                      </a:r>
                      <a:endParaRPr lang="es-AR" sz="2000" dirty="0">
                        <a:latin typeface="Calibri"/>
                        <a:ea typeface="Times New Roman"/>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r>
            </a:tbl>
          </a:graphicData>
        </a:graphic>
      </p:graphicFrame>
      <p:sp>
        <p:nvSpPr>
          <p:cNvPr id="5" name="4 CuadroTexto"/>
          <p:cNvSpPr txBox="1"/>
          <p:nvPr/>
        </p:nvSpPr>
        <p:spPr>
          <a:xfrm>
            <a:off x="5072066" y="6027003"/>
            <a:ext cx="2857520" cy="830997"/>
          </a:xfrm>
          <a:prstGeom prst="rect">
            <a:avLst/>
          </a:prstGeom>
          <a:noFill/>
        </p:spPr>
        <p:txBody>
          <a:bodyPr wrap="square" rtlCol="0">
            <a:spAutoFit/>
          </a:bodyPr>
          <a:lstStyle/>
          <a:p>
            <a:endParaRPr lang="es-AR" sz="2400" b="1" dirty="0" smtClean="0"/>
          </a:p>
          <a:p>
            <a:r>
              <a:rPr lang="es-AR" sz="2400" b="1" dirty="0" smtClean="0"/>
              <a:t>COMENTARIOS….</a:t>
            </a:r>
            <a:endParaRPr lang="es-AR" sz="2400" b="1" dirty="0"/>
          </a:p>
        </p:txBody>
      </p:sp>
      <p:sp>
        <p:nvSpPr>
          <p:cNvPr id="14339" name="Rectangle 3"/>
          <p:cNvSpPr>
            <a:spLocks noChangeArrowheads="1"/>
          </p:cNvSpPr>
          <p:nvPr/>
        </p:nvSpPr>
        <p:spPr bwMode="auto">
          <a:xfrm>
            <a:off x="214282" y="5643578"/>
            <a:ext cx="1146468"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1800" b="0" i="0" u="none" strike="noStrike" cap="none" normalizeH="0" baseline="0" dirty="0" smtClean="0">
                <a:ln>
                  <a:noFill/>
                </a:ln>
                <a:solidFill>
                  <a:schemeClr val="tx1"/>
                </a:solidFill>
                <a:effectLst/>
                <a:latin typeface="Arial" pitchFamily="34" charset="0"/>
                <a:cs typeface="Arial" pitchFamily="34" charset="0"/>
              </a:rPr>
              <a:t>               </a:t>
            </a:r>
          </a:p>
        </p:txBody>
      </p:sp>
      <p:sp>
        <p:nvSpPr>
          <p:cNvPr id="11" name="10 CuadroTexto"/>
          <p:cNvSpPr txBox="1"/>
          <p:nvPr/>
        </p:nvSpPr>
        <p:spPr>
          <a:xfrm>
            <a:off x="214282" y="5857892"/>
            <a:ext cx="3714776" cy="369332"/>
          </a:xfrm>
          <a:prstGeom prst="rect">
            <a:avLst/>
          </a:prstGeom>
          <a:noFill/>
        </p:spPr>
        <p:txBody>
          <a:bodyPr wrap="square" rtlCol="0">
            <a:spAutoFit/>
          </a:bodyPr>
          <a:lstStyle/>
          <a:p>
            <a:endParaRPr lang="es-AR" dirty="0"/>
          </a:p>
        </p:txBody>
      </p:sp>
      <p:sp>
        <p:nvSpPr>
          <p:cNvPr id="17" name="16 Rectángulo"/>
          <p:cNvSpPr/>
          <p:nvPr/>
        </p:nvSpPr>
        <p:spPr>
          <a:xfrm>
            <a:off x="0" y="5380672"/>
            <a:ext cx="4572000" cy="1477328"/>
          </a:xfrm>
          <a:prstGeom prst="rect">
            <a:avLst/>
          </a:prstGeom>
        </p:spPr>
        <p:txBody>
          <a:bodyPr>
            <a:spAutoFit/>
          </a:bodyPr>
          <a:lstStyle/>
          <a:p>
            <a:pPr lvl="0" algn="just" fontAlgn="base">
              <a:spcBef>
                <a:spcPct val="0"/>
              </a:spcBef>
              <a:spcAft>
                <a:spcPct val="0"/>
              </a:spcAft>
            </a:pPr>
            <a:r>
              <a:rPr lang="es-AR" dirty="0" smtClean="0">
                <a:latin typeface="Arial" pitchFamily="34" charset="0"/>
                <a:cs typeface="Arial" pitchFamily="34" charset="0"/>
              </a:rPr>
              <a:t>Fuente: Datos obtenidos mediante formulario de desempeño (Programa Nacional de Garantía de Calidad  de la Atención Medica) Res. 194/95, utilizado por las autoras del estudio.                </a:t>
            </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508</TotalTime>
  <Words>981</Words>
  <Application>Microsoft Office PowerPoint</Application>
  <PresentationFormat>Presentación en pantalla (4:3)</PresentationFormat>
  <Paragraphs>180</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Flujo</vt:lpstr>
      <vt:lpstr>DESEMPEÑO, VOCACIÓN Y PERFIL PROFESIONAL DE LAS ENFERMERAS/OS  QUE TRABAJAN EN EL HOSPITAL MALARGÜE.   (Estudio Descriptivo de corte transversal, realizado en el Personal de enfermería que trabaja en el Hospital de la Ciudad de Malargüe,  En el periodo Marzo- Mayo de 2015) </vt:lpstr>
      <vt:lpstr>INTRODUCCION</vt:lpstr>
      <vt:lpstr>PROBLEMA</vt:lpstr>
      <vt:lpstr>OBJETIVOS</vt:lpstr>
      <vt:lpstr>MARCO TEORICO</vt:lpstr>
      <vt:lpstr>CAPITULO II: DISEÑO METODOLOGICO</vt:lpstr>
      <vt:lpstr>CRITERIOS DE INCLUSION Y UNIDAD DE ANALISIS</vt:lpstr>
      <vt:lpstr>  CAPITULO III PLAN DE RECOLECCIÓN, PROCESAMIENTO Y ANÁLISIS DE DATOS</vt:lpstr>
      <vt:lpstr>TABLAS, GRAFICOS Y ANALISIS DE DATOS : ANÁLISIS UNIVARIADO. DESEMPEÑO LABORAL: </vt:lpstr>
      <vt:lpstr>TABLA Y GRAFICO DE VOCACIÓN Y PERFIL: MEDICINA Y CIENCIAS DE LA SALUD.</vt:lpstr>
      <vt:lpstr>ANALISIS BIVARIADO: TABLA DE DESEMPEÑO – ANTIGÜEDAD LABORAL.</vt:lpstr>
      <vt:lpstr>COMENTARIOS…</vt:lpstr>
      <vt:lpstr>RECOMENDACIONES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DESEMPEÑO, VOCACIÓN Y PERFIL PROFESIONAL DE LAS ENFERMERAS/OS  QUE TRABAJAN EN EL HOSPITAL MALARGÜE.   (Estudio Descriptivo de corte transversal, realizado en el Personal de enfermería que trabaja en el Hospital de la Ciudad de Malargüe,  En el periodo Marzo- Mayo de 2015) AUTORAS:  LOPEZ IRIS, LORNA NAVARRO</dc:title>
  <dc:creator>LORENA</dc:creator>
  <cp:lastModifiedBy>Betania</cp:lastModifiedBy>
  <cp:revision>71</cp:revision>
  <dcterms:created xsi:type="dcterms:W3CDTF">2015-07-22T23:01:24Z</dcterms:created>
  <dcterms:modified xsi:type="dcterms:W3CDTF">2015-07-28T16:45:13Z</dcterms:modified>
</cp:coreProperties>
</file>