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Hoja_de_c_lculo_de_Microsoft_Excel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3.bin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SEXO</a:t>
            </a:r>
          </a:p>
        </c:rich>
      </c:tx>
      <c:layout>
        <c:manualLayout>
          <c:xMode val="edge"/>
          <c:yMode val="edge"/>
          <c:x val="0.43724070376370416"/>
          <c:y val="3.463203463203463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8.9524168330633314E-2"/>
          <c:y val="0.19106793468998193"/>
          <c:w val="0.78590179352580924"/>
          <c:h val="0.6892166083406240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FR</c:v>
                </c:pt>
              </c:strCache>
            </c:strRef>
          </c:tx>
          <c:invertIfNegative val="0"/>
          <c:dLbls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Hoja1!$A$2:$A$3</c:f>
              <c:strCache>
                <c:ptCount val="2"/>
                <c:pt idx="0">
                  <c:v>FEMENINO</c:v>
                </c:pt>
                <c:pt idx="1">
                  <c:v>MASCULINO</c:v>
                </c:pt>
              </c:strCache>
            </c:strRef>
          </c:cat>
          <c:val>
            <c:numRef>
              <c:f>Hoja1!$B$2:$B$3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2520576"/>
        <c:axId val="139918720"/>
      </c:barChart>
      <c:catAx>
        <c:axId val="132520576"/>
        <c:scaling>
          <c:orientation val="minMax"/>
        </c:scaling>
        <c:delete val="0"/>
        <c:axPos val="b"/>
        <c:majorTickMark val="out"/>
        <c:minorTickMark val="none"/>
        <c:tickLblPos val="nextTo"/>
        <c:crossAx val="139918720"/>
        <c:crosses val="autoZero"/>
        <c:auto val="1"/>
        <c:lblAlgn val="ctr"/>
        <c:lblOffset val="100"/>
        <c:noMultiLvlLbl val="0"/>
      </c:catAx>
      <c:valAx>
        <c:axId val="139918720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2520576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EDAD</a:t>
            </a:r>
          </a:p>
        </c:rich>
      </c:tx>
      <c:layout>
        <c:manualLayout>
          <c:xMode val="edge"/>
          <c:yMode val="edge"/>
          <c:x val="0.44379378807157294"/>
          <c:y val="5.5555555555555552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Hoja1!$J$1</c:f>
              <c:strCache>
                <c:ptCount val="1"/>
                <c:pt idx="0">
                  <c:v>FR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Hoja1!$I$2:$I$6</c:f>
              <c:strCache>
                <c:ptCount val="5"/>
                <c:pt idx="0">
                  <c:v>MENOS DE 20 AÑOS</c:v>
                </c:pt>
                <c:pt idx="1">
                  <c:v>DE 21 A 35 AÑOS</c:v>
                </c:pt>
                <c:pt idx="2">
                  <c:v>DE 36 A 50 AÑOS</c:v>
                </c:pt>
                <c:pt idx="3">
                  <c:v>DE 51 A 65 AÑOS</c:v>
                </c:pt>
                <c:pt idx="4">
                  <c:v>DE 66 O MÁS</c:v>
                </c:pt>
              </c:strCache>
            </c:strRef>
          </c:cat>
          <c:val>
            <c:numRef>
              <c:f>Hoja1!$J$2:$J$6</c:f>
              <c:numCache>
                <c:formatCode>0%</c:formatCode>
                <c:ptCount val="5"/>
                <c:pt idx="0">
                  <c:v>0</c:v>
                </c:pt>
                <c:pt idx="1">
                  <c:v>0.3</c:v>
                </c:pt>
                <c:pt idx="2">
                  <c:v>0.45</c:v>
                </c:pt>
                <c:pt idx="3">
                  <c:v>0.15</c:v>
                </c:pt>
                <c:pt idx="4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5036928"/>
        <c:axId val="135038464"/>
        <c:axId val="0"/>
      </c:bar3DChart>
      <c:catAx>
        <c:axId val="135036928"/>
        <c:scaling>
          <c:orientation val="minMax"/>
        </c:scaling>
        <c:delete val="0"/>
        <c:axPos val="b"/>
        <c:majorTickMark val="out"/>
        <c:minorTickMark val="none"/>
        <c:tickLblPos val="nextTo"/>
        <c:crossAx val="135038464"/>
        <c:crosses val="autoZero"/>
        <c:auto val="1"/>
        <c:lblAlgn val="ctr"/>
        <c:lblOffset val="100"/>
        <c:noMultiLvlLbl val="0"/>
      </c:catAx>
      <c:valAx>
        <c:axId val="13503846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35036928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NIVEL DE INSTRUCCIÓN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6775432482704368"/>
          <c:y val="0.17248119769782141"/>
          <c:w val="0.65802449693788279"/>
          <c:h val="0.6896912365121026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Hoja1!$M$1</c:f>
              <c:strCache>
                <c:ptCount val="1"/>
                <c:pt idx="0">
                  <c:v>FR</c:v>
                </c:pt>
              </c:strCache>
            </c:strRef>
          </c:tx>
          <c:spPr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8100000" scaled="0"/>
            </a:gradFill>
          </c:spPr>
          <c:invertIfNegative val="0"/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Hoja1!$L$2:$L$7</c:f>
              <c:strCache>
                <c:ptCount val="6"/>
                <c:pt idx="0">
                  <c:v>PR. INCOMPLETA</c:v>
                </c:pt>
                <c:pt idx="1">
                  <c:v>PR. COMPLETA</c:v>
                </c:pt>
                <c:pt idx="2">
                  <c:v>SECUN. INCOMPLETO</c:v>
                </c:pt>
                <c:pt idx="3">
                  <c:v>SECUN. COMPLETO</c:v>
                </c:pt>
                <c:pt idx="4">
                  <c:v>NIVEL SUPERIOR</c:v>
                </c:pt>
                <c:pt idx="5">
                  <c:v>SIN ESCOLARIDAD</c:v>
                </c:pt>
              </c:strCache>
            </c:strRef>
          </c:cat>
          <c:val>
            <c:numRef>
              <c:f>Hoja1!$M$2:$M$7</c:f>
              <c:numCache>
                <c:formatCode>0%</c:formatCode>
                <c:ptCount val="6"/>
                <c:pt idx="0">
                  <c:v>0.15</c:v>
                </c:pt>
                <c:pt idx="1">
                  <c:v>0.2</c:v>
                </c:pt>
                <c:pt idx="2">
                  <c:v>0.35</c:v>
                </c:pt>
                <c:pt idx="3">
                  <c:v>0.05</c:v>
                </c:pt>
                <c:pt idx="4">
                  <c:v>0.15</c:v>
                </c:pt>
                <c:pt idx="5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6293376"/>
        <c:axId val="216294912"/>
      </c:barChart>
      <c:catAx>
        <c:axId val="216293376"/>
        <c:scaling>
          <c:orientation val="minMax"/>
        </c:scaling>
        <c:delete val="0"/>
        <c:axPos val="l"/>
        <c:majorTickMark val="out"/>
        <c:minorTickMark val="none"/>
        <c:tickLblPos val="nextTo"/>
        <c:crossAx val="216294912"/>
        <c:crosses val="autoZero"/>
        <c:auto val="1"/>
        <c:lblAlgn val="ctr"/>
        <c:lblOffset val="100"/>
        <c:noMultiLvlLbl val="0"/>
      </c:catAx>
      <c:valAx>
        <c:axId val="21629491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216293376"/>
        <c:crosses val="autoZero"/>
        <c:crossBetween val="between"/>
      </c:valAx>
      <c:spPr>
        <a:noFill/>
      </c:spPr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EXPERIENCIAS</a:t>
            </a:r>
            <a:r>
              <a:rPr lang="es-AR" sz="1200" baseline="0" dirty="0">
                <a:latin typeface="Arial" pitchFamily="34" charset="0"/>
                <a:cs typeface="Arial" pitchFamily="34" charset="0"/>
              </a:rPr>
              <a:t> PREVIAS EN CUIDADO DE PACIENTES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3152592592592594"/>
          <c:y val="3.4042553191489362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1"/>
        <c:ser>
          <c:idx val="0"/>
          <c:order val="0"/>
          <c:spPr>
            <a:gradFill flip="none" rotWithShape="1">
              <a:gsLst>
                <a:gs pos="0">
                  <a:srgbClr val="5E9EFF"/>
                </a:gs>
                <a:gs pos="39999">
                  <a:srgbClr val="85C2FF"/>
                </a:gs>
                <a:gs pos="70000">
                  <a:srgbClr val="C4D6EB"/>
                </a:gs>
                <a:gs pos="100000">
                  <a:srgbClr val="FFEBFA"/>
                </a:gs>
              </a:gsLst>
              <a:lin ang="8100000" scaled="1"/>
              <a:tileRect/>
            </a:gra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Hoja1!$O$4:$O$5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Hoja1!$P$4:$P$5</c:f>
              <c:numCache>
                <c:formatCode>0%</c:formatCode>
                <c:ptCount val="2"/>
                <c:pt idx="0">
                  <c:v>0.6</c:v>
                </c:pt>
                <c:pt idx="1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gapDepth val="55"/>
        <c:shape val="box"/>
        <c:axId val="65030400"/>
        <c:axId val="134189056"/>
        <c:axId val="0"/>
      </c:bar3DChart>
      <c:catAx>
        <c:axId val="65030400"/>
        <c:scaling>
          <c:orientation val="minMax"/>
        </c:scaling>
        <c:delete val="0"/>
        <c:axPos val="b"/>
        <c:majorTickMark val="none"/>
        <c:minorTickMark val="none"/>
        <c:tickLblPos val="nextTo"/>
        <c:crossAx val="134189056"/>
        <c:crosses val="autoZero"/>
        <c:auto val="1"/>
        <c:lblAlgn val="ctr"/>
        <c:lblOffset val="100"/>
        <c:noMultiLvlLbl val="0"/>
      </c:catAx>
      <c:valAx>
        <c:axId val="13418905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6503040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1"/>
    </mc:Choice>
    <mc:Fallback>
      <c:style val="1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TIEMPO EN EL DESEMPEÑO DEL ROL DE CUIDADOR</a:t>
            </a:r>
          </a:p>
        </c:rich>
      </c:tx>
      <c:layout>
        <c:manualLayout>
          <c:xMode val="edge"/>
          <c:yMode val="edge"/>
          <c:x val="0.12837441387242324"/>
          <c:y val="3.4934497816593885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Hoja1!$R$2:$R$5</c:f>
              <c:strCache>
                <c:ptCount val="4"/>
                <c:pt idx="0">
                  <c:v>DE 0 A 1 AÑO</c:v>
                </c:pt>
                <c:pt idx="1">
                  <c:v>DE 2 A 3 AÑOS</c:v>
                </c:pt>
                <c:pt idx="2">
                  <c:v>DE  4 A 5 AÑOS</c:v>
                </c:pt>
                <c:pt idx="3">
                  <c:v>MAS DE 5 AÑOS</c:v>
                </c:pt>
              </c:strCache>
            </c:strRef>
          </c:cat>
          <c:val>
            <c:numRef>
              <c:f>Hoja1!$S$2:$S$5</c:f>
              <c:numCache>
                <c:formatCode>0%</c:formatCode>
                <c:ptCount val="4"/>
                <c:pt idx="0">
                  <c:v>0.5</c:v>
                </c:pt>
                <c:pt idx="1">
                  <c:v>0.3</c:v>
                </c:pt>
                <c:pt idx="2">
                  <c:v>0.05</c:v>
                </c:pt>
                <c:pt idx="3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65344"/>
        <c:axId val="42971904"/>
        <c:axId val="0"/>
      </c:bar3DChart>
      <c:catAx>
        <c:axId val="14265344"/>
        <c:scaling>
          <c:orientation val="minMax"/>
        </c:scaling>
        <c:delete val="0"/>
        <c:axPos val="b"/>
        <c:majorTickMark val="none"/>
        <c:minorTickMark val="none"/>
        <c:tickLblPos val="nextTo"/>
        <c:crossAx val="42971904"/>
        <c:crosses val="autoZero"/>
        <c:auto val="1"/>
        <c:lblAlgn val="ctr"/>
        <c:lblOffset val="100"/>
        <c:noMultiLvlLbl val="0"/>
      </c:catAx>
      <c:valAx>
        <c:axId val="4297190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crossAx val="14265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15"/>
    </mc:Choice>
    <mc:Fallback>
      <c:style val="15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HS.</a:t>
            </a:r>
            <a:r>
              <a:rPr lang="es-AR" sz="1200" baseline="0" dirty="0">
                <a:latin typeface="Arial" pitchFamily="34" charset="0"/>
                <a:cs typeface="Arial" pitchFamily="34" charset="0"/>
              </a:rPr>
              <a:t> A CARGO DE LOS CUIDADOS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9278148852083143"/>
          <c:y val="3.2258064516129031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bar"/>
        <c:grouping val="clustered"/>
        <c:varyColors val="0"/>
        <c:ser>
          <c:idx val="0"/>
          <c:order val="0"/>
          <c:invertIfNegative val="0"/>
          <c:cat>
            <c:strRef>
              <c:f>Hoja1!$X$17:$X$19</c:f>
              <c:strCache>
                <c:ptCount val="3"/>
                <c:pt idx="0">
                  <c:v>DE 1 A 4 HS.</c:v>
                </c:pt>
                <c:pt idx="1">
                  <c:v>DE 5 A 8 HS.</c:v>
                </c:pt>
                <c:pt idx="2">
                  <c:v>DE 9 A 12 HS</c:v>
                </c:pt>
              </c:strCache>
            </c:strRef>
          </c:cat>
          <c:val>
            <c:numRef>
              <c:f>Hoja1!$Y$17:$Y$19</c:f>
              <c:numCache>
                <c:formatCode>0%</c:formatCode>
                <c:ptCount val="3"/>
                <c:pt idx="0">
                  <c:v>0</c:v>
                </c:pt>
                <c:pt idx="1">
                  <c:v>0.2</c:v>
                </c:pt>
                <c:pt idx="2">
                  <c:v>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38679808"/>
        <c:axId val="138683136"/>
        <c:axId val="0"/>
      </c:bar3DChart>
      <c:catAx>
        <c:axId val="138679808"/>
        <c:scaling>
          <c:orientation val="minMax"/>
        </c:scaling>
        <c:delete val="0"/>
        <c:axPos val="l"/>
        <c:majorTickMark val="none"/>
        <c:minorTickMark val="none"/>
        <c:tickLblPos val="nextTo"/>
        <c:crossAx val="138683136"/>
        <c:crosses val="autoZero"/>
        <c:auto val="1"/>
        <c:lblAlgn val="ctr"/>
        <c:lblOffset val="100"/>
        <c:noMultiLvlLbl val="0"/>
      </c:catAx>
      <c:valAx>
        <c:axId val="138683136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13867980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PROBLEMAS</a:t>
            </a:r>
            <a:r>
              <a:rPr lang="es-AR" sz="1200" baseline="0" dirty="0">
                <a:latin typeface="Arial" pitchFamily="34" charset="0"/>
                <a:cs typeface="Arial" pitchFamily="34" charset="0"/>
              </a:rPr>
              <a:t> EN EL DESEMPEÑO DEL ROL</a:t>
            </a:r>
            <a:endParaRPr lang="es-AR" sz="1200" dirty="0">
              <a:latin typeface="Arial" pitchFamily="34" charset="0"/>
              <a:cs typeface="Arial" pitchFamily="34" charset="0"/>
            </a:endParaRPr>
          </a:p>
        </c:rich>
      </c:tx>
      <c:layout/>
      <c:overlay val="0"/>
    </c:title>
    <c:autoTitleDeleted val="0"/>
    <c:plotArea>
      <c:layout/>
      <c:doughnut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Hoja1!$AN$3:$AN$4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Hoja1!$AO$3:$AO$4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74F-4FE9-99F8-8BFB94F3CDC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31"/>
    </mc:Choice>
    <mc:Fallback>
      <c:style val="31"/>
    </mc:Fallback>
  </mc:AlternateContent>
  <c:chart>
    <c:title>
      <c:tx>
        <c:rich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r>
              <a:rPr lang="es-AR" sz="1200" dirty="0">
                <a:latin typeface="Arial" pitchFamily="34" charset="0"/>
                <a:cs typeface="Arial" pitchFamily="34" charset="0"/>
              </a:rPr>
              <a:t>SINTOMAS ASOCIADOS</a:t>
            </a:r>
          </a:p>
        </c:rich>
      </c:tx>
      <c:layout>
        <c:manualLayout>
          <c:xMode val="edge"/>
          <c:yMode val="edge"/>
          <c:x val="0.31782633420822437"/>
          <c:y val="4.1666666666666664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0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307-40C1-BF5F-DFCBA39C937B}"/>
              </c:ext>
            </c:extLst>
          </c:dPt>
          <c:dPt>
            <c:idx val="1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307-40C1-BF5F-DFCBA39C937B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307-40C1-BF5F-DFCBA39C937B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Hoja1!$AK$23:$AK$26</c:f>
              <c:strCache>
                <c:ptCount val="4"/>
                <c:pt idx="0">
                  <c:v>DE 1 A 3</c:v>
                </c:pt>
                <c:pt idx="1">
                  <c:v>DE 4 A 6</c:v>
                </c:pt>
                <c:pt idx="2">
                  <c:v>DE 7 A 9</c:v>
                </c:pt>
                <c:pt idx="3">
                  <c:v>10 Ó MAS</c:v>
                </c:pt>
              </c:strCache>
            </c:strRef>
          </c:cat>
          <c:val>
            <c:numRef>
              <c:f>Hoja1!$AL$23:$AL$26</c:f>
              <c:numCache>
                <c:formatCode>0%</c:formatCode>
                <c:ptCount val="4"/>
                <c:pt idx="0">
                  <c:v>0.8</c:v>
                </c:pt>
                <c:pt idx="1">
                  <c:v>0.15</c:v>
                </c:pt>
                <c:pt idx="2">
                  <c:v>0.05</c:v>
                </c:pt>
                <c:pt idx="3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307-40C1-BF5F-DFCBA39C937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PERSONAS</a:t>
            </a:r>
            <a:r>
              <a:rPr lang="en-US" baseline="0" dirty="0"/>
              <a:t> QUE NO PRESENTAN PROBLEMAS RELACIONADO CON CANTIDAD DE HS 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Hoja1!$M$80:$N$80</c:f>
              <c:strCache>
                <c:ptCount val="2"/>
                <c:pt idx="0">
                  <c:v>NO</c:v>
                </c:pt>
                <c:pt idx="1">
                  <c:v>FR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20F-4626-AFB2-65D541212F6F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20F-4626-AFB2-65D541212F6F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20F-4626-AFB2-65D541212F6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AR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Hoja1!$O$77:$Q$77</c:f>
              <c:strCache>
                <c:ptCount val="3"/>
                <c:pt idx="0">
                  <c:v>1 A 4</c:v>
                </c:pt>
                <c:pt idx="1">
                  <c:v>5 A 8</c:v>
                </c:pt>
                <c:pt idx="2">
                  <c:v>9 A 12</c:v>
                </c:pt>
              </c:strCache>
            </c:strRef>
          </c:cat>
          <c:val>
            <c:numRef>
              <c:f>Hoja1!$O$80:$Q$80</c:f>
              <c:numCache>
                <c:formatCode>General</c:formatCode>
                <c:ptCount val="3"/>
                <c:pt idx="0">
                  <c:v>0</c:v>
                </c:pt>
                <c:pt idx="1">
                  <c:v>5</c:v>
                </c:pt>
                <c:pt idx="2">
                  <c:v>40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20F-4626-AFB2-65D541212F6F}"/>
            </c:ext>
          </c:extLst>
        </c:ser>
        <c:ser>
          <c:idx val="1"/>
          <c:order val="1"/>
          <c:tx>
            <c:strRef>
              <c:f>Hoja1!$M$81:$N$81</c:f>
              <c:strCache>
                <c:ptCount val="2"/>
                <c:pt idx="0">
                  <c:v>NO</c:v>
                </c:pt>
                <c:pt idx="1">
                  <c:v>FR%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8-920F-4626-AFB2-65D541212F6F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A-920F-4626-AFB2-65D541212F6F}"/>
              </c:ext>
            </c:extLst>
          </c:dPt>
          <c:dPt>
            <c:idx val="2"/>
            <c:bubble3D val="0"/>
            <c:spPr>
              <a:solidFill>
                <a:schemeClr val="accent1">
                  <a:tint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C-920F-4626-AFB2-65D541212F6F}"/>
              </c:ext>
            </c:extLst>
          </c:dPt>
          <c:cat>
            <c:strRef>
              <c:f>Hoja1!$O$77:$Q$77</c:f>
              <c:strCache>
                <c:ptCount val="3"/>
                <c:pt idx="0">
                  <c:v>1 A 4</c:v>
                </c:pt>
                <c:pt idx="1">
                  <c:v>5 A 8</c:v>
                </c:pt>
                <c:pt idx="2">
                  <c:v>9 A 12</c:v>
                </c:pt>
              </c:strCache>
            </c:strRef>
          </c:cat>
          <c:val>
            <c:numRef>
              <c:f>Hoja1!$O$81:$Q$81</c:f>
              <c:numCache>
                <c:formatCode>0.00%</c:formatCode>
                <c:ptCount val="3"/>
                <c:pt idx="0">
                  <c:v>0</c:v>
                </c:pt>
                <c:pt idx="1">
                  <c:v>0.1111</c:v>
                </c:pt>
                <c:pt idx="2">
                  <c:v>0.88880000000000003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D-920F-4626-AFB2-65D541212F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5EC345-C8FD-4BB3-800A-4D9E70CBFD36}" type="doc">
      <dgm:prSet loTypeId="urn:microsoft.com/office/officeart/2005/8/layout/vList5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AR"/>
        </a:p>
      </dgm:t>
    </dgm:pt>
    <dgm:pt modelId="{FAAE57C5-88C6-4B41-A4D0-D5CAED997CD1}">
      <dgm:prSet phldrT="[Texto]"/>
      <dgm:spPr/>
      <dgm:t>
        <a:bodyPr/>
        <a:lstStyle/>
        <a:p>
          <a:r>
            <a:rPr lang="es-ES" dirty="0" smtClean="0"/>
            <a:t>AUTORES:</a:t>
          </a:r>
          <a:endParaRPr lang="es-AR" dirty="0"/>
        </a:p>
      </dgm:t>
    </dgm:pt>
    <dgm:pt modelId="{389C03B3-410A-4318-B625-4F6F6F1F510B}" type="parTrans" cxnId="{5065EA21-804C-4560-B326-3939530F1AA2}">
      <dgm:prSet/>
      <dgm:spPr/>
      <dgm:t>
        <a:bodyPr/>
        <a:lstStyle/>
        <a:p>
          <a:endParaRPr lang="es-AR"/>
        </a:p>
      </dgm:t>
    </dgm:pt>
    <dgm:pt modelId="{5FBF28D7-67B2-4F8A-89BC-BEAC004F0ECD}" type="sibTrans" cxnId="{5065EA21-804C-4560-B326-3939530F1AA2}">
      <dgm:prSet/>
      <dgm:spPr/>
      <dgm:t>
        <a:bodyPr/>
        <a:lstStyle/>
        <a:p>
          <a:endParaRPr lang="es-AR"/>
        </a:p>
      </dgm:t>
    </dgm:pt>
    <dgm:pt modelId="{7459315E-AC61-41F1-8B16-D1DD82A89343}">
      <dgm:prSet phldrT="[Texto]"/>
      <dgm:spPr/>
      <dgm:t>
        <a:bodyPr/>
        <a:lstStyle/>
        <a:p>
          <a:r>
            <a:rPr lang="es-ES" dirty="0" smtClean="0"/>
            <a:t>GALLARDO PAOLA</a:t>
          </a:r>
          <a:endParaRPr lang="es-AR" dirty="0"/>
        </a:p>
      </dgm:t>
    </dgm:pt>
    <dgm:pt modelId="{C6A71D9D-26AF-47EE-83ED-CFB37C779186}" type="parTrans" cxnId="{229D3C4D-9367-43EF-8DEC-72BF04471826}">
      <dgm:prSet/>
      <dgm:spPr/>
      <dgm:t>
        <a:bodyPr/>
        <a:lstStyle/>
        <a:p>
          <a:endParaRPr lang="es-AR"/>
        </a:p>
      </dgm:t>
    </dgm:pt>
    <dgm:pt modelId="{300EE88A-5A88-46F5-B935-7CB00C359C5D}" type="sibTrans" cxnId="{229D3C4D-9367-43EF-8DEC-72BF04471826}">
      <dgm:prSet/>
      <dgm:spPr/>
      <dgm:t>
        <a:bodyPr/>
        <a:lstStyle/>
        <a:p>
          <a:endParaRPr lang="es-AR"/>
        </a:p>
      </dgm:t>
    </dgm:pt>
    <dgm:pt modelId="{068B89AE-2322-4AAE-A680-876B70F13715}">
      <dgm:prSet phldrT="[Texto]"/>
      <dgm:spPr/>
      <dgm:t>
        <a:bodyPr/>
        <a:lstStyle/>
        <a:p>
          <a:r>
            <a:rPr lang="es-ES" dirty="0" smtClean="0"/>
            <a:t>ROJAS MARIANA</a:t>
          </a:r>
          <a:endParaRPr lang="es-AR" dirty="0"/>
        </a:p>
      </dgm:t>
    </dgm:pt>
    <dgm:pt modelId="{FE134152-7A19-4ED6-885C-3B6FFD55A309}" type="parTrans" cxnId="{F435EC87-9D30-4B12-818B-3D2CD3008632}">
      <dgm:prSet/>
      <dgm:spPr/>
      <dgm:t>
        <a:bodyPr/>
        <a:lstStyle/>
        <a:p>
          <a:endParaRPr lang="es-AR"/>
        </a:p>
      </dgm:t>
    </dgm:pt>
    <dgm:pt modelId="{7056BD43-F4B3-4E69-A3B4-A1B7914DF8F1}" type="sibTrans" cxnId="{F435EC87-9D30-4B12-818B-3D2CD3008632}">
      <dgm:prSet/>
      <dgm:spPr/>
      <dgm:t>
        <a:bodyPr/>
        <a:lstStyle/>
        <a:p>
          <a:endParaRPr lang="es-AR"/>
        </a:p>
      </dgm:t>
    </dgm:pt>
    <dgm:pt modelId="{05571844-E418-44B4-9B48-A48E89EB6AFA}" type="pres">
      <dgm:prSet presAssocID="{AE5EC345-C8FD-4BB3-800A-4D9E70CBFD36}" presName="Name0" presStyleCnt="0">
        <dgm:presLayoutVars>
          <dgm:dir/>
          <dgm:animLvl val="lvl"/>
          <dgm:resizeHandles val="exact"/>
        </dgm:presLayoutVars>
      </dgm:prSet>
      <dgm:spPr/>
    </dgm:pt>
    <dgm:pt modelId="{36A1CC47-3A80-4F61-9BB8-0E1CAF622360}" type="pres">
      <dgm:prSet presAssocID="{FAAE57C5-88C6-4B41-A4D0-D5CAED997CD1}" presName="linNode" presStyleCnt="0"/>
      <dgm:spPr/>
    </dgm:pt>
    <dgm:pt modelId="{3116DF46-4D4F-4098-A353-8352B586AD36}" type="pres">
      <dgm:prSet presAssocID="{FAAE57C5-88C6-4B41-A4D0-D5CAED997CD1}" presName="parentText" presStyleLbl="node1" presStyleIdx="0" presStyleCnt="1" custLinFactNeighborX="6290" custLinFactNeighborY="25497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F3D7CC3-BB3A-4727-A7B6-08AFEACB29E1}" type="pres">
      <dgm:prSet presAssocID="{FAAE57C5-88C6-4B41-A4D0-D5CAED997CD1}" presName="descendantText" presStyleLbl="alignAccFollowNode1" presStyleIdx="0" presStyleCnt="1" custScaleX="127815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B2C54523-F633-4C87-8540-B52A5A731202}" type="presOf" srcId="{7459315E-AC61-41F1-8B16-D1DD82A89343}" destId="{CF3D7CC3-BB3A-4727-A7B6-08AFEACB29E1}" srcOrd="0" destOrd="0" presId="urn:microsoft.com/office/officeart/2005/8/layout/vList5"/>
    <dgm:cxn modelId="{229D3C4D-9367-43EF-8DEC-72BF04471826}" srcId="{FAAE57C5-88C6-4B41-A4D0-D5CAED997CD1}" destId="{7459315E-AC61-41F1-8B16-D1DD82A89343}" srcOrd="0" destOrd="0" parTransId="{C6A71D9D-26AF-47EE-83ED-CFB37C779186}" sibTransId="{300EE88A-5A88-46F5-B935-7CB00C359C5D}"/>
    <dgm:cxn modelId="{89363F96-D35B-41CC-91FF-96D959624C57}" type="presOf" srcId="{068B89AE-2322-4AAE-A680-876B70F13715}" destId="{CF3D7CC3-BB3A-4727-A7B6-08AFEACB29E1}" srcOrd="0" destOrd="1" presId="urn:microsoft.com/office/officeart/2005/8/layout/vList5"/>
    <dgm:cxn modelId="{453C11A0-041D-478E-BBED-E761C17A736A}" type="presOf" srcId="{AE5EC345-C8FD-4BB3-800A-4D9E70CBFD36}" destId="{05571844-E418-44B4-9B48-A48E89EB6AFA}" srcOrd="0" destOrd="0" presId="urn:microsoft.com/office/officeart/2005/8/layout/vList5"/>
    <dgm:cxn modelId="{7538099E-2983-42C0-AEC5-C6FA8A72E110}" type="presOf" srcId="{FAAE57C5-88C6-4B41-A4D0-D5CAED997CD1}" destId="{3116DF46-4D4F-4098-A353-8352B586AD36}" srcOrd="0" destOrd="0" presId="urn:microsoft.com/office/officeart/2005/8/layout/vList5"/>
    <dgm:cxn modelId="{5065EA21-804C-4560-B326-3939530F1AA2}" srcId="{AE5EC345-C8FD-4BB3-800A-4D9E70CBFD36}" destId="{FAAE57C5-88C6-4B41-A4D0-D5CAED997CD1}" srcOrd="0" destOrd="0" parTransId="{389C03B3-410A-4318-B625-4F6F6F1F510B}" sibTransId="{5FBF28D7-67B2-4F8A-89BC-BEAC004F0ECD}"/>
    <dgm:cxn modelId="{F435EC87-9D30-4B12-818B-3D2CD3008632}" srcId="{FAAE57C5-88C6-4B41-A4D0-D5CAED997CD1}" destId="{068B89AE-2322-4AAE-A680-876B70F13715}" srcOrd="1" destOrd="0" parTransId="{FE134152-7A19-4ED6-885C-3B6FFD55A309}" sibTransId="{7056BD43-F4B3-4E69-A3B4-A1B7914DF8F1}"/>
    <dgm:cxn modelId="{677E5644-BD4F-4BF3-9202-C462451EFCE5}" type="presParOf" srcId="{05571844-E418-44B4-9B48-A48E89EB6AFA}" destId="{36A1CC47-3A80-4F61-9BB8-0E1CAF622360}" srcOrd="0" destOrd="0" presId="urn:microsoft.com/office/officeart/2005/8/layout/vList5"/>
    <dgm:cxn modelId="{CFE8BA82-818E-4BC9-9607-5E513F5140BE}" type="presParOf" srcId="{36A1CC47-3A80-4F61-9BB8-0E1CAF622360}" destId="{3116DF46-4D4F-4098-A353-8352B586AD36}" srcOrd="0" destOrd="0" presId="urn:microsoft.com/office/officeart/2005/8/layout/vList5"/>
    <dgm:cxn modelId="{2293DC7F-70D8-46C0-9637-D7FC0BCAD783}" type="presParOf" srcId="{36A1CC47-3A80-4F61-9BB8-0E1CAF622360}" destId="{CF3D7CC3-BB3A-4727-A7B6-08AFEACB29E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3D7CC3-BB3A-4727-A7B6-08AFEACB29E1}">
      <dsp:nvSpPr>
        <dsp:cNvPr id="0" name=""/>
        <dsp:cNvSpPr/>
      </dsp:nvSpPr>
      <dsp:spPr>
        <a:xfrm rot="5400000">
          <a:off x="3940373" y="-1770707"/>
          <a:ext cx="903744" cy="4671095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300" kern="1200" dirty="0" smtClean="0"/>
            <a:t>GALLARDO PAOLA</a:t>
          </a:r>
          <a:endParaRPr lang="es-A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" sz="2300" kern="1200" dirty="0" smtClean="0"/>
            <a:t>ROJAS MARIANA</a:t>
          </a:r>
          <a:endParaRPr lang="es-AR" sz="2300" kern="1200" dirty="0"/>
        </a:p>
      </dsp:txBody>
      <dsp:txXfrm rot="-5400000">
        <a:off x="2056698" y="157085"/>
        <a:ext cx="4626978" cy="815510"/>
      </dsp:txXfrm>
    </dsp:sp>
    <dsp:sp modelId="{3116DF46-4D4F-4098-A353-8352B586AD36}">
      <dsp:nvSpPr>
        <dsp:cNvPr id="0" name=""/>
        <dsp:cNvSpPr/>
      </dsp:nvSpPr>
      <dsp:spPr>
        <a:xfrm>
          <a:off x="230871" y="0"/>
          <a:ext cx="2055698" cy="112968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200" kern="1200" dirty="0" smtClean="0"/>
            <a:t>AUTORES:</a:t>
          </a:r>
          <a:endParaRPr lang="es-AR" sz="3200" kern="1200" dirty="0"/>
        </a:p>
      </dsp:txBody>
      <dsp:txXfrm>
        <a:off x="286017" y="55146"/>
        <a:ext cx="1945406" cy="10193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94578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88889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9425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6154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9315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63749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99227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75639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1118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296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920148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2AD98-D566-4651-B3D9-89698F770172}" type="datetimeFigureOut">
              <a:rPr lang="es-AR" smtClean="0"/>
              <a:t>24/02/2016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6F3D1-18D2-4AA9-9A7E-FC80788B410C}" type="slidenum">
              <a:rPr lang="es-AR" smtClean="0"/>
              <a:t>‹Nº›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576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 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b="1" dirty="0" smtClean="0"/>
              <a:t> </a:t>
            </a: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dirty="0" smtClean="0"/>
              <a:t>TEMA: «EL ROL DEL CUIDADOR EN EL ADULTO MAYOR</a:t>
            </a:r>
            <a:br>
              <a:rPr lang="es-AR" dirty="0" smtClean="0"/>
            </a:br>
            <a:endParaRPr lang="es-AR" dirty="0"/>
          </a:p>
        </p:txBody>
      </p:sp>
      <p:graphicFrame>
        <p:nvGraphicFramePr>
          <p:cNvPr id="6" name="5 Diagrama"/>
          <p:cNvGraphicFramePr/>
          <p:nvPr>
            <p:extLst>
              <p:ext uri="{D42A27DB-BD31-4B8C-83A1-F6EECF244321}">
                <p14:modId xmlns:p14="http://schemas.microsoft.com/office/powerpoint/2010/main" val="4129323172"/>
              </p:ext>
            </p:extLst>
          </p:nvPr>
        </p:nvGraphicFramePr>
        <p:xfrm>
          <a:off x="1221011" y="4725144"/>
          <a:ext cx="6728792" cy="1129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1 Imagen" descr="Uncuyo.jpg"/>
          <p:cNvPicPr/>
          <p:nvPr/>
        </p:nvPicPr>
        <p:blipFill>
          <a:blip r:embed="rId7"/>
          <a:stretch>
            <a:fillRect/>
          </a:stretch>
        </p:blipFill>
        <p:spPr>
          <a:xfrm>
            <a:off x="611560" y="548680"/>
            <a:ext cx="1367790" cy="1590675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787598"/>
            <a:ext cx="5614987" cy="1112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841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333347787"/>
              </p:ext>
            </p:extLst>
          </p:nvPr>
        </p:nvGraphicFramePr>
        <p:xfrm>
          <a:off x="251520" y="2060848"/>
          <a:ext cx="4286250" cy="232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1369353159"/>
              </p:ext>
            </p:extLst>
          </p:nvPr>
        </p:nvGraphicFramePr>
        <p:xfrm>
          <a:off x="4572000" y="206084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07018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2296" y="476672"/>
            <a:ext cx="5399405" cy="2699385"/>
          </a:xfrm>
          <a:prstGeom prst="rect">
            <a:avLst/>
          </a:prstGeom>
          <a:noFill/>
        </p:spPr>
      </p:pic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79897707"/>
              </p:ext>
            </p:extLst>
          </p:nvPr>
        </p:nvGraphicFramePr>
        <p:xfrm>
          <a:off x="1872296" y="3176057"/>
          <a:ext cx="2699385" cy="2519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4 Image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176057"/>
            <a:ext cx="2712720" cy="25361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559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67544" y="548680"/>
            <a:ext cx="806489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800" dirty="0" smtClean="0"/>
              <a:t>DISCUSIÓN: Según los datos obtenidos las </a:t>
            </a:r>
            <a:r>
              <a:rPr lang="es-ES" sz="2800" dirty="0"/>
              <a:t>personas que cumplen funciones como cuidador no tienen </a:t>
            </a:r>
            <a:r>
              <a:rPr lang="es-ES" sz="2800" dirty="0" smtClean="0"/>
              <a:t>conocimientos </a:t>
            </a:r>
            <a:r>
              <a:rPr lang="es-ES" sz="2800" dirty="0"/>
              <a:t>sobre la patología que cursa el paciente ni las necesidades a satisfacer de los mismos. Debido a que existen otras barreras como lo son: bajo nivel de escolaridad, sexo (en su mayoría mujeres) y la edad de los </a:t>
            </a:r>
            <a:r>
              <a:rPr lang="es-ES" sz="2800" dirty="0" smtClean="0"/>
              <a:t>cuidadores; </a:t>
            </a:r>
            <a:r>
              <a:rPr lang="es-ES" sz="2800" dirty="0"/>
              <a:t>además de la escasa experiencia</a:t>
            </a:r>
            <a:r>
              <a:rPr lang="es-ES" sz="2800" dirty="0" smtClean="0"/>
              <a:t>.</a:t>
            </a:r>
          </a:p>
          <a:p>
            <a:pPr algn="just"/>
            <a:r>
              <a:rPr lang="es-ES" sz="2800" dirty="0" smtClean="0"/>
              <a:t>PROPUESTAS: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s-ES" sz="2800" dirty="0" smtClean="0"/>
              <a:t>Promover e incentivar la capacitación de los cuidadores</a:t>
            </a:r>
            <a:r>
              <a:rPr lang="es-AR" sz="2800" dirty="0" smtClean="0"/>
              <a:t>, estimulando a interiorizarse en los cuidados que debe recibir el paciente según su patología.</a:t>
            </a:r>
          </a:p>
        </p:txBody>
      </p:sp>
    </p:spTree>
    <p:extLst>
      <p:ext uri="{BB962C8B-B14F-4D97-AF65-F5344CB8AC3E}">
        <p14:creationId xmlns:p14="http://schemas.microsoft.com/office/powerpoint/2010/main" val="60499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INTRODUCCIÓN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800" dirty="0" smtClean="0"/>
              <a:t>SE PRETENDE CON EL SIGUIENTE ESTUDIO IDENTIFICAR LAS CARACTERISTICAS Y LOS CONOCIMIENTOS QUE POSEE EL CUIDADOR,</a:t>
            </a:r>
            <a:r>
              <a:rPr lang="es-AR" sz="2800" dirty="0" smtClean="0"/>
              <a:t> TOMANDO COMO EJE EL ROL QUE CUMPLE EL MISMO Y DE ÉSTA MANERA, PROPONER SOLUCIONES QUE LLEVEN A MEJORAR LA CALIDAD DE ATENCIÓN.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14748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PLANTEO DEL PROBLEMA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s-ES" sz="2800" dirty="0" smtClean="0"/>
              <a:t>¿ QUE ROL CUMPLE EL CUIDADOR A CARGO, EN PACIENTES ADULTOS MAYORES INTERNADOS EN CLÍNICA MÉDICA DEL HOSPITAL ANTONIO J. SCARAVELLI, MENDOZA, DURANTE EL TERCER TRIMESTRE DEL AÑO 2015?</a:t>
            </a: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491323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OBJETIVOS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s-AR" sz="5100" b="1" dirty="0"/>
              <a:t>Objetivo General:</a:t>
            </a:r>
            <a:endParaRPr lang="es-AR" sz="5100" dirty="0"/>
          </a:p>
          <a:p>
            <a:pPr lvl="0"/>
            <a:r>
              <a:rPr lang="es-AR" sz="5100" dirty="0"/>
              <a:t>Identifica el rol que cumple el cuidador familiar en pacientes adultos mayores internados en el </a:t>
            </a:r>
            <a:r>
              <a:rPr lang="es-AR" sz="5100" dirty="0" smtClean="0"/>
              <a:t>Servicio </a:t>
            </a:r>
            <a:r>
              <a:rPr lang="es-AR" sz="5100" dirty="0"/>
              <a:t>de Clínica Médica del Hospital Antonio J. Scaravelli.</a:t>
            </a:r>
          </a:p>
          <a:p>
            <a:pPr marL="0" indent="0">
              <a:buNone/>
            </a:pPr>
            <a:r>
              <a:rPr lang="es-AR" sz="5100" b="1" dirty="0"/>
              <a:t>Objetivos específicos:</a:t>
            </a:r>
            <a:endParaRPr lang="es-AR" sz="5100" dirty="0"/>
          </a:p>
          <a:p>
            <a:pPr lvl="0"/>
            <a:r>
              <a:rPr lang="es-AR" sz="5100" dirty="0"/>
              <a:t>Identificar el rol del cuidador.</a:t>
            </a:r>
          </a:p>
          <a:p>
            <a:pPr lvl="0"/>
            <a:r>
              <a:rPr lang="es-AR" sz="5100" dirty="0"/>
              <a:t>Identificar las características de los cuidadores en estudio.</a:t>
            </a:r>
          </a:p>
          <a:p>
            <a:pPr lvl="0"/>
            <a:r>
              <a:rPr lang="es-AR" sz="5100" dirty="0"/>
              <a:t>Determinar que conocimientos tiene el cuidador  a cargo del paciente</a:t>
            </a:r>
          </a:p>
          <a:p>
            <a:pPr marL="0" indent="0">
              <a:buNone/>
            </a:pPr>
            <a:r>
              <a:rPr lang="es-AR" dirty="0"/>
              <a:t/>
            </a:r>
            <a:br>
              <a:rPr lang="es-AR" dirty="0"/>
            </a:br>
            <a:r>
              <a:rPr lang="es-AR" dirty="0"/>
              <a:t> 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105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97158" y="795937"/>
            <a:ext cx="3857401" cy="5828276"/>
            <a:chOff x="817438" y="550865"/>
            <a:chExt cx="3857401" cy="5828276"/>
          </a:xfrm>
        </p:grpSpPr>
        <p:sp>
          <p:nvSpPr>
            <p:cNvPr id="8" name="7 Forma libre"/>
            <p:cNvSpPr/>
            <p:nvPr/>
          </p:nvSpPr>
          <p:spPr>
            <a:xfrm>
              <a:off x="2411829" y="2852962"/>
              <a:ext cx="1131504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83483"/>
                  </a:lnTo>
                  <a:lnTo>
                    <a:pt x="1131504" y="183483"/>
                  </a:lnTo>
                  <a:lnTo>
                    <a:pt x="1131504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Forma libre"/>
            <p:cNvSpPr/>
            <p:nvPr/>
          </p:nvSpPr>
          <p:spPr>
            <a:xfrm>
              <a:off x="2503510" y="5453817"/>
              <a:ext cx="1605574" cy="23973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53972"/>
                  </a:lnTo>
                  <a:lnTo>
                    <a:pt x="1605575" y="153972"/>
                  </a:lnTo>
                  <a:lnTo>
                    <a:pt x="1605575" y="23973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9 Forma libre"/>
            <p:cNvSpPr/>
            <p:nvPr/>
          </p:nvSpPr>
          <p:spPr>
            <a:xfrm>
              <a:off x="2503510" y="5453817"/>
              <a:ext cx="474071" cy="23973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53972"/>
                  </a:lnTo>
                  <a:lnTo>
                    <a:pt x="474071" y="153972"/>
                  </a:lnTo>
                  <a:lnTo>
                    <a:pt x="474071" y="23973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10 Forma libre"/>
            <p:cNvSpPr/>
            <p:nvPr/>
          </p:nvSpPr>
          <p:spPr>
            <a:xfrm>
              <a:off x="1846078" y="5453817"/>
              <a:ext cx="657432" cy="23973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657432" y="0"/>
                  </a:moveTo>
                  <a:lnTo>
                    <a:pt x="657432" y="153972"/>
                  </a:lnTo>
                  <a:lnTo>
                    <a:pt x="0" y="153972"/>
                  </a:lnTo>
                  <a:lnTo>
                    <a:pt x="0" y="239735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11 Forma libre"/>
            <p:cNvSpPr/>
            <p:nvPr/>
          </p:nvSpPr>
          <p:spPr>
            <a:xfrm>
              <a:off x="2503510" y="4567192"/>
              <a:ext cx="474071" cy="29875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74071" y="0"/>
                  </a:moveTo>
                  <a:lnTo>
                    <a:pt x="474071" y="212994"/>
                  </a:lnTo>
                  <a:lnTo>
                    <a:pt x="0" y="212994"/>
                  </a:lnTo>
                  <a:lnTo>
                    <a:pt x="0" y="29875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Forma libre"/>
            <p:cNvSpPr/>
            <p:nvPr/>
          </p:nvSpPr>
          <p:spPr>
            <a:xfrm>
              <a:off x="2411829" y="3710077"/>
              <a:ext cx="565752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83483"/>
                  </a:lnTo>
                  <a:lnTo>
                    <a:pt x="565752" y="183483"/>
                  </a:lnTo>
                  <a:lnTo>
                    <a:pt x="565752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13 Forma libre"/>
            <p:cNvSpPr/>
            <p:nvPr/>
          </p:nvSpPr>
          <p:spPr>
            <a:xfrm>
              <a:off x="1846078" y="4567192"/>
              <a:ext cx="657440" cy="29875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2994"/>
                  </a:lnTo>
                  <a:lnTo>
                    <a:pt x="657440" y="212994"/>
                  </a:lnTo>
                  <a:lnTo>
                    <a:pt x="657440" y="298757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14 Forma libre"/>
            <p:cNvSpPr/>
            <p:nvPr/>
          </p:nvSpPr>
          <p:spPr>
            <a:xfrm>
              <a:off x="1846078" y="3710077"/>
              <a:ext cx="565752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65752" y="0"/>
                  </a:moveTo>
                  <a:lnTo>
                    <a:pt x="565752" y="183483"/>
                  </a:lnTo>
                  <a:lnTo>
                    <a:pt x="0" y="183483"/>
                  </a:lnTo>
                  <a:lnTo>
                    <a:pt x="0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15 Forma libre"/>
            <p:cNvSpPr/>
            <p:nvPr/>
          </p:nvSpPr>
          <p:spPr>
            <a:xfrm>
              <a:off x="2366109" y="2852962"/>
              <a:ext cx="91440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Forma libre"/>
            <p:cNvSpPr/>
            <p:nvPr/>
          </p:nvSpPr>
          <p:spPr>
            <a:xfrm>
              <a:off x="1280326" y="2852962"/>
              <a:ext cx="1131504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131504" y="0"/>
                  </a:moveTo>
                  <a:lnTo>
                    <a:pt x="1131504" y="183483"/>
                  </a:lnTo>
                  <a:lnTo>
                    <a:pt x="0" y="183483"/>
                  </a:lnTo>
                  <a:lnTo>
                    <a:pt x="0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17 Forma libre"/>
            <p:cNvSpPr/>
            <p:nvPr/>
          </p:nvSpPr>
          <p:spPr>
            <a:xfrm>
              <a:off x="2366109" y="1995848"/>
              <a:ext cx="91440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18 Forma libre"/>
            <p:cNvSpPr/>
            <p:nvPr/>
          </p:nvSpPr>
          <p:spPr>
            <a:xfrm>
              <a:off x="2366109" y="1138733"/>
              <a:ext cx="91440" cy="26924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69246"/>
                  </a:lnTo>
                </a:path>
              </a:pathLst>
            </a:custGeom>
            <a:noFill/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19 Rectángulo redondeado"/>
            <p:cNvSpPr/>
            <p:nvPr/>
          </p:nvSpPr>
          <p:spPr>
            <a:xfrm>
              <a:off x="1948942" y="550865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20 Forma libre"/>
            <p:cNvSpPr/>
            <p:nvPr/>
          </p:nvSpPr>
          <p:spPr>
            <a:xfrm>
              <a:off x="2051805" y="648586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ADULTO MAYOR</a:t>
              </a:r>
              <a:endParaRPr lang="es-AR" sz="600" kern="1200" dirty="0"/>
            </a:p>
          </p:txBody>
        </p:sp>
        <p:sp>
          <p:nvSpPr>
            <p:cNvPr id="22" name="21 Rectángulo redondeado"/>
            <p:cNvSpPr/>
            <p:nvPr/>
          </p:nvSpPr>
          <p:spPr>
            <a:xfrm>
              <a:off x="1948942" y="1407980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22 Forma libre"/>
            <p:cNvSpPr/>
            <p:nvPr/>
          </p:nvSpPr>
          <p:spPr>
            <a:xfrm>
              <a:off x="2051805" y="1505701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«Una persona es considerada mayor cuando alcanza la edad de 60 – 65 años independientemente de su H.C y de su situación particular» según OMS</a:t>
              </a:r>
            </a:p>
          </p:txBody>
        </p:sp>
        <p:sp>
          <p:nvSpPr>
            <p:cNvPr id="24" name="23 Rectángulo redondeado"/>
            <p:cNvSpPr/>
            <p:nvPr/>
          </p:nvSpPr>
          <p:spPr>
            <a:xfrm>
              <a:off x="1948942" y="2265095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24 Forma libre"/>
            <p:cNvSpPr/>
            <p:nvPr/>
          </p:nvSpPr>
          <p:spPr>
            <a:xfrm>
              <a:off x="2051805" y="2362815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TEORIAS DEL PROCESO DE ENVEJECIMIENTO</a:t>
              </a:r>
            </a:p>
          </p:txBody>
        </p:sp>
        <p:sp>
          <p:nvSpPr>
            <p:cNvPr id="26" name="25 Rectángulo redondeado"/>
            <p:cNvSpPr/>
            <p:nvPr/>
          </p:nvSpPr>
          <p:spPr>
            <a:xfrm>
              <a:off x="817438" y="3122209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26 Forma libre"/>
            <p:cNvSpPr/>
            <p:nvPr/>
          </p:nvSpPr>
          <p:spPr>
            <a:xfrm>
              <a:off x="920302" y="3219930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TEORIA MOLECULAR</a:t>
              </a:r>
            </a:p>
          </p:txBody>
        </p:sp>
        <p:sp>
          <p:nvSpPr>
            <p:cNvPr id="28" name="27 Rectángulo redondeado"/>
            <p:cNvSpPr/>
            <p:nvPr/>
          </p:nvSpPr>
          <p:spPr>
            <a:xfrm>
              <a:off x="1948942" y="3122209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28 Forma libre"/>
            <p:cNvSpPr/>
            <p:nvPr/>
          </p:nvSpPr>
          <p:spPr>
            <a:xfrm>
              <a:off x="2051806" y="3219930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TEORIA CELULAR</a:t>
              </a:r>
            </a:p>
          </p:txBody>
        </p:sp>
        <p:sp>
          <p:nvSpPr>
            <p:cNvPr id="30" name="29 Rectángulo redondeado"/>
            <p:cNvSpPr/>
            <p:nvPr/>
          </p:nvSpPr>
          <p:spPr>
            <a:xfrm>
              <a:off x="1383190" y="3979324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30 Forma libre"/>
            <p:cNvSpPr/>
            <p:nvPr/>
          </p:nvSpPr>
          <p:spPr>
            <a:xfrm>
              <a:off x="1486054" y="4077045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CAMBIOS DEGENERATIVOS CELULARES</a:t>
              </a:r>
            </a:p>
          </p:txBody>
        </p:sp>
        <p:sp>
          <p:nvSpPr>
            <p:cNvPr id="32" name="31 Rectángulo redondeado"/>
            <p:cNvSpPr/>
            <p:nvPr/>
          </p:nvSpPr>
          <p:spPr>
            <a:xfrm>
              <a:off x="2040630" y="4865949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32 Forma libre"/>
            <p:cNvSpPr/>
            <p:nvPr/>
          </p:nvSpPr>
          <p:spPr>
            <a:xfrm>
              <a:off x="2143494" y="4963670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600" kern="1200" dirty="0" smtClean="0"/>
            </a:p>
          </p:txBody>
        </p:sp>
        <p:sp>
          <p:nvSpPr>
            <p:cNvPr id="34" name="33 Rectángulo redondeado"/>
            <p:cNvSpPr/>
            <p:nvPr/>
          </p:nvSpPr>
          <p:spPr>
            <a:xfrm>
              <a:off x="2514693" y="3979324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5" name="34 Forma libre"/>
            <p:cNvSpPr/>
            <p:nvPr/>
          </p:nvSpPr>
          <p:spPr>
            <a:xfrm>
              <a:off x="2617557" y="4077045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CAMBIOS EN LA ACTIVIDAD FÍSICA</a:t>
              </a:r>
            </a:p>
          </p:txBody>
        </p:sp>
        <p:sp>
          <p:nvSpPr>
            <p:cNvPr id="36" name="35 Rectángulo redondeado"/>
            <p:cNvSpPr/>
            <p:nvPr/>
          </p:nvSpPr>
          <p:spPr>
            <a:xfrm>
              <a:off x="2040623" y="4865949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36 Forma libre"/>
            <p:cNvSpPr/>
            <p:nvPr/>
          </p:nvSpPr>
          <p:spPr>
            <a:xfrm>
              <a:off x="2143487" y="4963670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ALTERACIONES  SENSORIALES</a:t>
              </a:r>
            </a:p>
          </p:txBody>
        </p:sp>
        <p:sp>
          <p:nvSpPr>
            <p:cNvPr id="38" name="37 Rectángulo redondeado"/>
            <p:cNvSpPr/>
            <p:nvPr/>
          </p:nvSpPr>
          <p:spPr>
            <a:xfrm>
              <a:off x="1383190" y="5693553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38 Forma libre"/>
            <p:cNvSpPr/>
            <p:nvPr/>
          </p:nvSpPr>
          <p:spPr>
            <a:xfrm>
              <a:off x="1486054" y="5791274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VISIÓN	</a:t>
              </a:r>
            </a:p>
          </p:txBody>
        </p:sp>
        <p:sp>
          <p:nvSpPr>
            <p:cNvPr id="40" name="39 Rectángulo redondeado"/>
            <p:cNvSpPr/>
            <p:nvPr/>
          </p:nvSpPr>
          <p:spPr>
            <a:xfrm>
              <a:off x="2514694" y="5693553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40 Forma libre"/>
            <p:cNvSpPr/>
            <p:nvPr/>
          </p:nvSpPr>
          <p:spPr>
            <a:xfrm>
              <a:off x="2617558" y="5791274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AUDICIÓN</a:t>
              </a:r>
            </a:p>
          </p:txBody>
        </p:sp>
        <p:sp>
          <p:nvSpPr>
            <p:cNvPr id="42" name="41 Rectángulo redondeado"/>
            <p:cNvSpPr/>
            <p:nvPr/>
          </p:nvSpPr>
          <p:spPr>
            <a:xfrm>
              <a:off x="3646199" y="5693553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42 Forma libre"/>
            <p:cNvSpPr/>
            <p:nvPr/>
          </p:nvSpPr>
          <p:spPr>
            <a:xfrm>
              <a:off x="3749063" y="5791274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ES" sz="600" kern="1200" dirty="0" smtClean="0"/>
            </a:p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MEMORIA</a:t>
              </a:r>
            </a:p>
          </p:txBody>
        </p:sp>
        <p:sp>
          <p:nvSpPr>
            <p:cNvPr id="44" name="43 Rectángulo redondeado"/>
            <p:cNvSpPr/>
            <p:nvPr/>
          </p:nvSpPr>
          <p:spPr>
            <a:xfrm>
              <a:off x="3080447" y="3122209"/>
              <a:ext cx="925776" cy="58786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44 Forma libre"/>
            <p:cNvSpPr/>
            <p:nvPr/>
          </p:nvSpPr>
          <p:spPr>
            <a:xfrm>
              <a:off x="3183311" y="3219930"/>
              <a:ext cx="925776" cy="587867"/>
            </a:xfrm>
            <a:custGeom>
              <a:avLst/>
              <a:gdLst>
                <a:gd name="connsiteX0" fmla="*/ 0 w 925776"/>
                <a:gd name="connsiteY0" fmla="*/ 58787 h 587867"/>
                <a:gd name="connsiteX1" fmla="*/ 58787 w 925776"/>
                <a:gd name="connsiteY1" fmla="*/ 0 h 587867"/>
                <a:gd name="connsiteX2" fmla="*/ 866989 w 925776"/>
                <a:gd name="connsiteY2" fmla="*/ 0 h 587867"/>
                <a:gd name="connsiteX3" fmla="*/ 925776 w 925776"/>
                <a:gd name="connsiteY3" fmla="*/ 58787 h 587867"/>
                <a:gd name="connsiteX4" fmla="*/ 925776 w 925776"/>
                <a:gd name="connsiteY4" fmla="*/ 529080 h 587867"/>
                <a:gd name="connsiteX5" fmla="*/ 866989 w 925776"/>
                <a:gd name="connsiteY5" fmla="*/ 587867 h 587867"/>
                <a:gd name="connsiteX6" fmla="*/ 58787 w 925776"/>
                <a:gd name="connsiteY6" fmla="*/ 587867 h 587867"/>
                <a:gd name="connsiteX7" fmla="*/ 0 w 925776"/>
                <a:gd name="connsiteY7" fmla="*/ 529080 h 587867"/>
                <a:gd name="connsiteX8" fmla="*/ 0 w 925776"/>
                <a:gd name="connsiteY8" fmla="*/ 58787 h 587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25776" h="587867">
                  <a:moveTo>
                    <a:pt x="0" y="58787"/>
                  </a:moveTo>
                  <a:cubicBezTo>
                    <a:pt x="0" y="26320"/>
                    <a:pt x="26320" y="0"/>
                    <a:pt x="58787" y="0"/>
                  </a:cubicBezTo>
                  <a:lnTo>
                    <a:pt x="866989" y="0"/>
                  </a:lnTo>
                  <a:cubicBezTo>
                    <a:pt x="899456" y="0"/>
                    <a:pt x="925776" y="26320"/>
                    <a:pt x="925776" y="58787"/>
                  </a:cubicBezTo>
                  <a:lnTo>
                    <a:pt x="925776" y="529080"/>
                  </a:lnTo>
                  <a:cubicBezTo>
                    <a:pt x="925776" y="561547"/>
                    <a:pt x="899456" y="587867"/>
                    <a:pt x="866989" y="587867"/>
                  </a:cubicBezTo>
                  <a:lnTo>
                    <a:pt x="58787" y="587867"/>
                  </a:lnTo>
                  <a:cubicBezTo>
                    <a:pt x="26320" y="587867"/>
                    <a:pt x="0" y="561547"/>
                    <a:pt x="0" y="529080"/>
                  </a:cubicBezTo>
                  <a:lnTo>
                    <a:pt x="0" y="58787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0078" tIns="40078" rIns="40078" bIns="40078" numCol="1" spcCol="1270" anchor="ctr" anchorCtr="0">
              <a:noAutofit/>
            </a:bodyPr>
            <a:lstStyle/>
            <a:p>
              <a:pPr lvl="0" algn="ctr" defTabSz="266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" sz="600" kern="1200" dirty="0" smtClean="0"/>
                <a:t>TEORIA SISTEMICA</a:t>
              </a:r>
            </a:p>
          </p:txBody>
        </p:sp>
      </p:grpSp>
      <p:sp>
        <p:nvSpPr>
          <p:cNvPr id="65" name="64 Forma libre"/>
          <p:cNvSpPr/>
          <p:nvPr/>
        </p:nvSpPr>
        <p:spPr>
          <a:xfrm>
            <a:off x="7883114" y="5063487"/>
            <a:ext cx="718568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718568" y="116522"/>
                </a:lnTo>
                <a:lnTo>
                  <a:pt x="718568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6" name="65 Forma libre"/>
          <p:cNvSpPr/>
          <p:nvPr/>
        </p:nvSpPr>
        <p:spPr>
          <a:xfrm>
            <a:off x="7837394" y="5063487"/>
            <a:ext cx="91440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7" name="66 Forma libre"/>
          <p:cNvSpPr/>
          <p:nvPr/>
        </p:nvSpPr>
        <p:spPr>
          <a:xfrm>
            <a:off x="7164546" y="5063487"/>
            <a:ext cx="718568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718568" y="0"/>
                </a:moveTo>
                <a:lnTo>
                  <a:pt x="718568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8" name="67 Forma libre"/>
          <p:cNvSpPr/>
          <p:nvPr/>
        </p:nvSpPr>
        <p:spPr>
          <a:xfrm>
            <a:off x="7837394" y="4493115"/>
            <a:ext cx="91440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9" name="68 Forma libre"/>
          <p:cNvSpPr/>
          <p:nvPr/>
        </p:nvSpPr>
        <p:spPr>
          <a:xfrm>
            <a:off x="6445977" y="3922744"/>
            <a:ext cx="1437136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1437136" y="116522"/>
                </a:lnTo>
                <a:lnTo>
                  <a:pt x="1437136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0" name="69 Forma libre"/>
          <p:cNvSpPr/>
          <p:nvPr/>
        </p:nvSpPr>
        <p:spPr>
          <a:xfrm>
            <a:off x="6086693" y="5063487"/>
            <a:ext cx="359284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359284" y="116522"/>
                </a:lnTo>
                <a:lnTo>
                  <a:pt x="359284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1" name="70 Forma libre"/>
          <p:cNvSpPr/>
          <p:nvPr/>
        </p:nvSpPr>
        <p:spPr>
          <a:xfrm>
            <a:off x="5727409" y="5063487"/>
            <a:ext cx="359284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59284" y="0"/>
                </a:moveTo>
                <a:lnTo>
                  <a:pt x="359284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2" name="71 Forma libre"/>
          <p:cNvSpPr/>
          <p:nvPr/>
        </p:nvSpPr>
        <p:spPr>
          <a:xfrm>
            <a:off x="5008840" y="4493115"/>
            <a:ext cx="1077852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1077852" y="116522"/>
                </a:lnTo>
                <a:lnTo>
                  <a:pt x="1077852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3" name="72 Forma libre"/>
          <p:cNvSpPr/>
          <p:nvPr/>
        </p:nvSpPr>
        <p:spPr>
          <a:xfrm>
            <a:off x="3930988" y="5063487"/>
            <a:ext cx="1077852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1077852" y="116522"/>
                </a:lnTo>
                <a:lnTo>
                  <a:pt x="1077852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4" name="73 Forma libre"/>
          <p:cNvSpPr/>
          <p:nvPr/>
        </p:nvSpPr>
        <p:spPr>
          <a:xfrm>
            <a:off x="3930988" y="5063487"/>
            <a:ext cx="359284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116522"/>
                </a:lnTo>
                <a:lnTo>
                  <a:pt x="359284" y="116522"/>
                </a:lnTo>
                <a:lnTo>
                  <a:pt x="359284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5" name="74 Forma libre"/>
          <p:cNvSpPr/>
          <p:nvPr/>
        </p:nvSpPr>
        <p:spPr>
          <a:xfrm>
            <a:off x="3571703" y="5063487"/>
            <a:ext cx="359284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359284" y="0"/>
                </a:moveTo>
                <a:lnTo>
                  <a:pt x="359284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6" name="75 Forma libre"/>
          <p:cNvSpPr/>
          <p:nvPr/>
        </p:nvSpPr>
        <p:spPr>
          <a:xfrm>
            <a:off x="2853135" y="5063487"/>
            <a:ext cx="1077852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077852" y="0"/>
                </a:moveTo>
                <a:lnTo>
                  <a:pt x="1077852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7" name="76 Forma libre"/>
          <p:cNvSpPr/>
          <p:nvPr/>
        </p:nvSpPr>
        <p:spPr>
          <a:xfrm>
            <a:off x="3930988" y="4493115"/>
            <a:ext cx="1077852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077852" y="0"/>
                </a:moveTo>
                <a:lnTo>
                  <a:pt x="1077852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8" name="77 Forma libre"/>
          <p:cNvSpPr/>
          <p:nvPr/>
        </p:nvSpPr>
        <p:spPr>
          <a:xfrm>
            <a:off x="5008840" y="3922744"/>
            <a:ext cx="1437136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1437136" y="0"/>
                </a:moveTo>
                <a:lnTo>
                  <a:pt x="1437136" y="116522"/>
                </a:lnTo>
                <a:lnTo>
                  <a:pt x="0" y="116522"/>
                </a:lnTo>
                <a:lnTo>
                  <a:pt x="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79" name="78 Forma libre"/>
          <p:cNvSpPr/>
          <p:nvPr/>
        </p:nvSpPr>
        <p:spPr>
          <a:xfrm>
            <a:off x="6400257" y="2902264"/>
            <a:ext cx="91440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0" name="79 Forma libre"/>
          <p:cNvSpPr/>
          <p:nvPr/>
        </p:nvSpPr>
        <p:spPr>
          <a:xfrm>
            <a:off x="6400257" y="2331892"/>
            <a:ext cx="91440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0986"/>
                </a:lnTo>
              </a:path>
            </a:pathLst>
          </a:custGeom>
          <a:noFill/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1" name="80 Forma libre"/>
          <p:cNvSpPr/>
          <p:nvPr/>
        </p:nvSpPr>
        <p:spPr>
          <a:xfrm>
            <a:off x="6400257" y="1269136"/>
            <a:ext cx="91440" cy="179171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5720" y="0"/>
                </a:moveTo>
                <a:lnTo>
                  <a:pt x="45720" y="170986"/>
                </a:lnTo>
              </a:path>
            </a:pathLst>
          </a:custGeom>
          <a:noFill/>
        </p:spPr>
        <p:style>
          <a:lnRef idx="2">
            <a:schemeClr val="accent1">
              <a:shade val="60000"/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82" name="81 Rectángulo redondeado"/>
          <p:cNvSpPr/>
          <p:nvPr/>
        </p:nvSpPr>
        <p:spPr>
          <a:xfrm>
            <a:off x="6152017" y="877936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3" name="82 Forma libre"/>
          <p:cNvSpPr/>
          <p:nvPr/>
        </p:nvSpPr>
        <p:spPr>
          <a:xfrm>
            <a:off x="6217342" y="942965"/>
            <a:ext cx="765791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CUIDADOR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AR" sz="500" kern="1200" dirty="0"/>
          </a:p>
        </p:txBody>
      </p:sp>
      <p:sp>
        <p:nvSpPr>
          <p:cNvPr id="84" name="83 Rectángulo redondeado"/>
          <p:cNvSpPr/>
          <p:nvPr/>
        </p:nvSpPr>
        <p:spPr>
          <a:xfrm>
            <a:off x="5974145" y="1448308"/>
            <a:ext cx="943663" cy="883584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5" name="84 Forma libre"/>
          <p:cNvSpPr/>
          <p:nvPr/>
        </p:nvSpPr>
        <p:spPr>
          <a:xfrm>
            <a:off x="6039470" y="1513337"/>
            <a:ext cx="943663" cy="883584"/>
          </a:xfrm>
          <a:custGeom>
            <a:avLst/>
            <a:gdLst>
              <a:gd name="connsiteX0" fmla="*/ 0 w 943663"/>
              <a:gd name="connsiteY0" fmla="*/ 84322 h 843219"/>
              <a:gd name="connsiteX1" fmla="*/ 84322 w 943663"/>
              <a:gd name="connsiteY1" fmla="*/ 0 h 843219"/>
              <a:gd name="connsiteX2" fmla="*/ 859341 w 943663"/>
              <a:gd name="connsiteY2" fmla="*/ 0 h 843219"/>
              <a:gd name="connsiteX3" fmla="*/ 943663 w 943663"/>
              <a:gd name="connsiteY3" fmla="*/ 84322 h 843219"/>
              <a:gd name="connsiteX4" fmla="*/ 943663 w 943663"/>
              <a:gd name="connsiteY4" fmla="*/ 758897 h 843219"/>
              <a:gd name="connsiteX5" fmla="*/ 859341 w 943663"/>
              <a:gd name="connsiteY5" fmla="*/ 843219 h 843219"/>
              <a:gd name="connsiteX6" fmla="*/ 84322 w 943663"/>
              <a:gd name="connsiteY6" fmla="*/ 843219 h 843219"/>
              <a:gd name="connsiteX7" fmla="*/ 0 w 943663"/>
              <a:gd name="connsiteY7" fmla="*/ 758897 h 843219"/>
              <a:gd name="connsiteX8" fmla="*/ 0 w 943663"/>
              <a:gd name="connsiteY8" fmla="*/ 84322 h 8432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43663" h="843219">
                <a:moveTo>
                  <a:pt x="0" y="84322"/>
                </a:moveTo>
                <a:cubicBezTo>
                  <a:pt x="0" y="37752"/>
                  <a:pt x="37752" y="0"/>
                  <a:pt x="84322" y="0"/>
                </a:cubicBezTo>
                <a:lnTo>
                  <a:pt x="859341" y="0"/>
                </a:lnTo>
                <a:cubicBezTo>
                  <a:pt x="905911" y="0"/>
                  <a:pt x="943663" y="37752"/>
                  <a:pt x="943663" y="84322"/>
                </a:cubicBezTo>
                <a:lnTo>
                  <a:pt x="943663" y="758897"/>
                </a:lnTo>
                <a:cubicBezTo>
                  <a:pt x="943663" y="805467"/>
                  <a:pt x="905911" y="843219"/>
                  <a:pt x="859341" y="843219"/>
                </a:cubicBezTo>
                <a:lnTo>
                  <a:pt x="84322" y="843219"/>
                </a:lnTo>
                <a:cubicBezTo>
                  <a:pt x="37752" y="843219"/>
                  <a:pt x="0" y="805467"/>
                  <a:pt x="0" y="758897"/>
                </a:cubicBezTo>
                <a:lnTo>
                  <a:pt x="0" y="84322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747" tIns="43747" rIns="43747" bIns="43747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ACCION SOCIAL QUE GARANTIZA LA SUPERVIVENCIA SOCIAL DE QUIENES CARECEN DE AUTONOMÍA PERSONAL Y NECESITAN AYUDA DE OTROS PARA LA REALIZACIÓN DE ACTOS ESENCIALES DE LAVIDA</a:t>
            </a:r>
            <a:endParaRPr lang="es-AR" sz="500" kern="1200" dirty="0"/>
          </a:p>
        </p:txBody>
      </p:sp>
      <p:sp>
        <p:nvSpPr>
          <p:cNvPr id="86" name="85 Rectángulo redondeado"/>
          <p:cNvSpPr/>
          <p:nvPr/>
        </p:nvSpPr>
        <p:spPr>
          <a:xfrm>
            <a:off x="6152017" y="2511064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7" name="86 Forma libre"/>
          <p:cNvSpPr/>
          <p:nvPr/>
        </p:nvSpPr>
        <p:spPr>
          <a:xfrm>
            <a:off x="6217342" y="2576093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ROL DEL CUIDADOR</a:t>
            </a:r>
            <a:endParaRPr lang="es-AR" sz="500" kern="1200" dirty="0"/>
          </a:p>
        </p:txBody>
      </p:sp>
      <p:sp>
        <p:nvSpPr>
          <p:cNvPr id="88" name="87 Rectángulo redondeado"/>
          <p:cNvSpPr/>
          <p:nvPr/>
        </p:nvSpPr>
        <p:spPr>
          <a:xfrm>
            <a:off x="6049937" y="3081436"/>
            <a:ext cx="792080" cy="841306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9" name="88 Forma libre"/>
          <p:cNvSpPr/>
          <p:nvPr/>
        </p:nvSpPr>
        <p:spPr>
          <a:xfrm>
            <a:off x="6115261" y="3146465"/>
            <a:ext cx="792080" cy="841306"/>
          </a:xfrm>
          <a:custGeom>
            <a:avLst/>
            <a:gdLst>
              <a:gd name="connsiteX0" fmla="*/ 0 w 792080"/>
              <a:gd name="connsiteY0" fmla="*/ 79208 h 802873"/>
              <a:gd name="connsiteX1" fmla="*/ 79208 w 792080"/>
              <a:gd name="connsiteY1" fmla="*/ 0 h 802873"/>
              <a:gd name="connsiteX2" fmla="*/ 712872 w 792080"/>
              <a:gd name="connsiteY2" fmla="*/ 0 h 802873"/>
              <a:gd name="connsiteX3" fmla="*/ 792080 w 792080"/>
              <a:gd name="connsiteY3" fmla="*/ 79208 h 802873"/>
              <a:gd name="connsiteX4" fmla="*/ 792080 w 792080"/>
              <a:gd name="connsiteY4" fmla="*/ 723665 h 802873"/>
              <a:gd name="connsiteX5" fmla="*/ 712872 w 792080"/>
              <a:gd name="connsiteY5" fmla="*/ 802873 h 802873"/>
              <a:gd name="connsiteX6" fmla="*/ 79208 w 792080"/>
              <a:gd name="connsiteY6" fmla="*/ 802873 h 802873"/>
              <a:gd name="connsiteX7" fmla="*/ 0 w 792080"/>
              <a:gd name="connsiteY7" fmla="*/ 723665 h 802873"/>
              <a:gd name="connsiteX8" fmla="*/ 0 w 792080"/>
              <a:gd name="connsiteY8" fmla="*/ 79208 h 802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92080" h="802873">
                <a:moveTo>
                  <a:pt x="0" y="79208"/>
                </a:moveTo>
                <a:cubicBezTo>
                  <a:pt x="0" y="35463"/>
                  <a:pt x="35463" y="0"/>
                  <a:pt x="79208" y="0"/>
                </a:cubicBezTo>
                <a:lnTo>
                  <a:pt x="712872" y="0"/>
                </a:lnTo>
                <a:cubicBezTo>
                  <a:pt x="756617" y="0"/>
                  <a:pt x="792080" y="35463"/>
                  <a:pt x="792080" y="79208"/>
                </a:cubicBezTo>
                <a:lnTo>
                  <a:pt x="792080" y="723665"/>
                </a:lnTo>
                <a:cubicBezTo>
                  <a:pt x="792080" y="767410"/>
                  <a:pt x="756617" y="802873"/>
                  <a:pt x="712872" y="802873"/>
                </a:cubicBezTo>
                <a:lnTo>
                  <a:pt x="79208" y="802873"/>
                </a:lnTo>
                <a:cubicBezTo>
                  <a:pt x="35463" y="802873"/>
                  <a:pt x="0" y="767410"/>
                  <a:pt x="0" y="723665"/>
                </a:cubicBezTo>
                <a:lnTo>
                  <a:pt x="0" y="79208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2249" tIns="42249" rIns="42249" bIns="42249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500" kern="12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DESEMPEÑO DE UNA PERSONA EN UNA SITUACIÓN DADA, A LA MANERA EN QUE DEMUESTRA LO QUE SE ESPERA DE SU POSICIÓN.</a:t>
            </a:r>
            <a:endParaRPr lang="es-AR" sz="500" kern="1200" dirty="0"/>
          </a:p>
        </p:txBody>
      </p:sp>
      <p:sp>
        <p:nvSpPr>
          <p:cNvPr id="90" name="89 Rectángulo redondeado"/>
          <p:cNvSpPr/>
          <p:nvPr/>
        </p:nvSpPr>
        <p:spPr>
          <a:xfrm>
            <a:off x="4714880" y="4101915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1" name="90 Forma libre"/>
          <p:cNvSpPr/>
          <p:nvPr/>
        </p:nvSpPr>
        <p:spPr>
          <a:xfrm>
            <a:off x="4780205" y="4166943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CUIDADOR FORMAL</a:t>
            </a:r>
            <a:endParaRPr lang="es-AR" sz="500" kern="1200" dirty="0"/>
          </a:p>
        </p:txBody>
      </p:sp>
      <p:sp>
        <p:nvSpPr>
          <p:cNvPr id="92" name="91 Rectángulo redondeado"/>
          <p:cNvSpPr/>
          <p:nvPr/>
        </p:nvSpPr>
        <p:spPr>
          <a:xfrm>
            <a:off x="3637028" y="4672287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3" name="92 Forma libre"/>
          <p:cNvSpPr/>
          <p:nvPr/>
        </p:nvSpPr>
        <p:spPr>
          <a:xfrm>
            <a:off x="3702352" y="4737316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FUNCIONES</a:t>
            </a:r>
            <a:endParaRPr lang="es-AR" sz="500" kern="1200" dirty="0"/>
          </a:p>
        </p:txBody>
      </p:sp>
      <p:sp>
        <p:nvSpPr>
          <p:cNvPr id="94" name="93 Rectángulo redondeado"/>
          <p:cNvSpPr/>
          <p:nvPr/>
        </p:nvSpPr>
        <p:spPr>
          <a:xfrm>
            <a:off x="2559175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5" name="94 Forma libre"/>
          <p:cNvSpPr/>
          <p:nvPr/>
        </p:nvSpPr>
        <p:spPr>
          <a:xfrm>
            <a:off x="2624499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PREVENCIÓN</a:t>
            </a:r>
            <a:endParaRPr lang="es-AR" sz="500" kern="1200" dirty="0"/>
          </a:p>
        </p:txBody>
      </p:sp>
      <p:sp>
        <p:nvSpPr>
          <p:cNvPr id="96" name="95 Rectángulo redondeado"/>
          <p:cNvSpPr/>
          <p:nvPr/>
        </p:nvSpPr>
        <p:spPr>
          <a:xfrm>
            <a:off x="3277743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7" name="96 Forma libre"/>
          <p:cNvSpPr/>
          <p:nvPr/>
        </p:nvSpPr>
        <p:spPr>
          <a:xfrm>
            <a:off x="3343068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PROMOCIÓN</a:t>
            </a:r>
            <a:endParaRPr lang="es-AR" sz="500" kern="1200" dirty="0"/>
          </a:p>
        </p:txBody>
      </p:sp>
      <p:sp>
        <p:nvSpPr>
          <p:cNvPr id="98" name="97 Rectángulo redondeado"/>
          <p:cNvSpPr/>
          <p:nvPr/>
        </p:nvSpPr>
        <p:spPr>
          <a:xfrm>
            <a:off x="3996312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9" name="98 Forma libre"/>
          <p:cNvSpPr/>
          <p:nvPr/>
        </p:nvSpPr>
        <p:spPr>
          <a:xfrm>
            <a:off x="4061636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EDUCACIÓN</a:t>
            </a:r>
            <a:endParaRPr lang="es-AR" sz="500" kern="1200" dirty="0"/>
          </a:p>
        </p:txBody>
      </p:sp>
      <p:sp>
        <p:nvSpPr>
          <p:cNvPr id="100" name="99 Rectángulo redondeado"/>
          <p:cNvSpPr/>
          <p:nvPr/>
        </p:nvSpPr>
        <p:spPr>
          <a:xfrm>
            <a:off x="4714880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1" name="100 Forma libre"/>
          <p:cNvSpPr/>
          <p:nvPr/>
        </p:nvSpPr>
        <p:spPr>
          <a:xfrm>
            <a:off x="4780205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ASISTENCIA</a:t>
            </a:r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	</a:t>
            </a:r>
            <a:endParaRPr lang="es-AR" sz="500" kern="1200" dirty="0"/>
          </a:p>
        </p:txBody>
      </p:sp>
      <p:sp>
        <p:nvSpPr>
          <p:cNvPr id="102" name="101 Rectángulo redondeado"/>
          <p:cNvSpPr/>
          <p:nvPr/>
        </p:nvSpPr>
        <p:spPr>
          <a:xfrm>
            <a:off x="5792733" y="4672287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3" name="102 Forma libre"/>
          <p:cNvSpPr/>
          <p:nvPr/>
        </p:nvSpPr>
        <p:spPr>
          <a:xfrm>
            <a:off x="5858058" y="4737316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CARACTERISTICAS</a:t>
            </a:r>
            <a:endParaRPr lang="es-AR" sz="500" kern="1200" dirty="0"/>
          </a:p>
        </p:txBody>
      </p:sp>
      <p:sp>
        <p:nvSpPr>
          <p:cNvPr id="104" name="103 Rectángulo redondeado"/>
          <p:cNvSpPr/>
          <p:nvPr/>
        </p:nvSpPr>
        <p:spPr>
          <a:xfrm>
            <a:off x="5433449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5" name="104 Forma libre"/>
          <p:cNvSpPr/>
          <p:nvPr/>
        </p:nvSpPr>
        <p:spPr>
          <a:xfrm>
            <a:off x="5498773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CAPACITACION TEORICO PRACTICA</a:t>
            </a:r>
            <a:endParaRPr lang="es-AR" sz="500" kern="1200" dirty="0"/>
          </a:p>
        </p:txBody>
      </p:sp>
      <p:sp>
        <p:nvSpPr>
          <p:cNvPr id="106" name="105 Rectángulo redondeado"/>
          <p:cNvSpPr/>
          <p:nvPr/>
        </p:nvSpPr>
        <p:spPr>
          <a:xfrm>
            <a:off x="6152017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7" name="106 Forma libre"/>
          <p:cNvSpPr/>
          <p:nvPr/>
        </p:nvSpPr>
        <p:spPr>
          <a:xfrm>
            <a:off x="6217342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500" kern="1200" dirty="0" smtClean="0"/>
          </a:p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REMUNERADOS</a:t>
            </a:r>
            <a:endParaRPr lang="es-AR" sz="500" kern="1200" dirty="0"/>
          </a:p>
        </p:txBody>
      </p:sp>
      <p:sp>
        <p:nvSpPr>
          <p:cNvPr id="108" name="107 Rectángulo redondeado"/>
          <p:cNvSpPr/>
          <p:nvPr/>
        </p:nvSpPr>
        <p:spPr>
          <a:xfrm>
            <a:off x="7589154" y="4101915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9" name="108 Forma libre"/>
          <p:cNvSpPr/>
          <p:nvPr/>
        </p:nvSpPr>
        <p:spPr>
          <a:xfrm>
            <a:off x="7654479" y="4166943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 CUIDADOR INFORMAL: AMIGOS , FAMILIARES Y VECINOS.</a:t>
            </a:r>
            <a:endParaRPr lang="es-AR" sz="500" kern="1200" dirty="0"/>
          </a:p>
        </p:txBody>
      </p:sp>
      <p:sp>
        <p:nvSpPr>
          <p:cNvPr id="110" name="109 Rectángulo redondeado"/>
          <p:cNvSpPr/>
          <p:nvPr/>
        </p:nvSpPr>
        <p:spPr>
          <a:xfrm>
            <a:off x="7589154" y="4672287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1" name="110 Forma libre"/>
          <p:cNvSpPr/>
          <p:nvPr/>
        </p:nvSpPr>
        <p:spPr>
          <a:xfrm>
            <a:off x="7654479" y="4737316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CARACTERISTICAS</a:t>
            </a:r>
            <a:endParaRPr lang="es-AR" sz="500" kern="1200" dirty="0"/>
          </a:p>
        </p:txBody>
      </p:sp>
      <p:sp>
        <p:nvSpPr>
          <p:cNvPr id="112" name="111 Rectángulo redondeado"/>
          <p:cNvSpPr/>
          <p:nvPr/>
        </p:nvSpPr>
        <p:spPr>
          <a:xfrm>
            <a:off x="6870586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3" name="112 Forma libre"/>
          <p:cNvSpPr/>
          <p:nvPr/>
        </p:nvSpPr>
        <p:spPr>
          <a:xfrm>
            <a:off x="6935910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SIN CAPACITACIÓN</a:t>
            </a:r>
            <a:endParaRPr lang="es-AR" sz="500" kern="1200" dirty="0"/>
          </a:p>
        </p:txBody>
      </p:sp>
      <p:sp>
        <p:nvSpPr>
          <p:cNvPr id="114" name="113 Rectángulo redondeado"/>
          <p:cNvSpPr/>
          <p:nvPr/>
        </p:nvSpPr>
        <p:spPr>
          <a:xfrm>
            <a:off x="7589154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5" name="114 Forma libre"/>
          <p:cNvSpPr/>
          <p:nvPr/>
        </p:nvSpPr>
        <p:spPr>
          <a:xfrm>
            <a:off x="7654479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SIN REMUNERACIÓN</a:t>
            </a:r>
            <a:endParaRPr lang="es-AR" sz="500" kern="1200" dirty="0"/>
          </a:p>
        </p:txBody>
      </p:sp>
      <p:sp>
        <p:nvSpPr>
          <p:cNvPr id="116" name="115 Rectángulo redondeado"/>
          <p:cNvSpPr/>
          <p:nvPr/>
        </p:nvSpPr>
        <p:spPr>
          <a:xfrm>
            <a:off x="8307723" y="5242659"/>
            <a:ext cx="587919" cy="39119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7" name="116 Forma libre"/>
          <p:cNvSpPr/>
          <p:nvPr/>
        </p:nvSpPr>
        <p:spPr>
          <a:xfrm>
            <a:off x="8373047" y="5307688"/>
            <a:ext cx="587919" cy="391199"/>
          </a:xfrm>
          <a:custGeom>
            <a:avLst/>
            <a:gdLst>
              <a:gd name="connsiteX0" fmla="*/ 0 w 587919"/>
              <a:gd name="connsiteY0" fmla="*/ 37333 h 373328"/>
              <a:gd name="connsiteX1" fmla="*/ 37333 w 587919"/>
              <a:gd name="connsiteY1" fmla="*/ 0 h 373328"/>
              <a:gd name="connsiteX2" fmla="*/ 550586 w 587919"/>
              <a:gd name="connsiteY2" fmla="*/ 0 h 373328"/>
              <a:gd name="connsiteX3" fmla="*/ 587919 w 587919"/>
              <a:gd name="connsiteY3" fmla="*/ 37333 h 373328"/>
              <a:gd name="connsiteX4" fmla="*/ 587919 w 587919"/>
              <a:gd name="connsiteY4" fmla="*/ 335995 h 373328"/>
              <a:gd name="connsiteX5" fmla="*/ 550586 w 587919"/>
              <a:gd name="connsiteY5" fmla="*/ 373328 h 373328"/>
              <a:gd name="connsiteX6" fmla="*/ 37333 w 587919"/>
              <a:gd name="connsiteY6" fmla="*/ 373328 h 373328"/>
              <a:gd name="connsiteX7" fmla="*/ 0 w 587919"/>
              <a:gd name="connsiteY7" fmla="*/ 335995 h 373328"/>
              <a:gd name="connsiteX8" fmla="*/ 0 w 587919"/>
              <a:gd name="connsiteY8" fmla="*/ 37333 h 373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7919" h="373328">
                <a:moveTo>
                  <a:pt x="0" y="37333"/>
                </a:moveTo>
                <a:cubicBezTo>
                  <a:pt x="0" y="16715"/>
                  <a:pt x="16715" y="0"/>
                  <a:pt x="37333" y="0"/>
                </a:cubicBezTo>
                <a:lnTo>
                  <a:pt x="550586" y="0"/>
                </a:lnTo>
                <a:cubicBezTo>
                  <a:pt x="571204" y="0"/>
                  <a:pt x="587919" y="16715"/>
                  <a:pt x="587919" y="37333"/>
                </a:cubicBezTo>
                <a:lnTo>
                  <a:pt x="587919" y="335995"/>
                </a:lnTo>
                <a:cubicBezTo>
                  <a:pt x="587919" y="356613"/>
                  <a:pt x="571204" y="373328"/>
                  <a:pt x="550586" y="373328"/>
                </a:cubicBezTo>
                <a:lnTo>
                  <a:pt x="37333" y="373328"/>
                </a:lnTo>
                <a:cubicBezTo>
                  <a:pt x="16715" y="373328"/>
                  <a:pt x="0" y="356613"/>
                  <a:pt x="0" y="335995"/>
                </a:cubicBezTo>
                <a:lnTo>
                  <a:pt x="0" y="37333"/>
                </a:lnTo>
                <a:close/>
              </a:path>
            </a:pathLst>
          </a:cu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9984" tIns="29984" rIns="29984" bIns="29984" numCol="1" spcCol="1270" anchor="ctr" anchorCtr="0">
            <a:noAutofit/>
          </a:bodyPr>
          <a:lstStyle/>
          <a:p>
            <a:pPr lvl="0" algn="ctr" defTabSz="222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500" kern="1200" dirty="0" smtClean="0"/>
              <a:t>SIN LIMITES DE HORARIOS</a:t>
            </a:r>
            <a:endParaRPr lang="es-AR" sz="500" kern="1200" dirty="0"/>
          </a:p>
        </p:txBody>
      </p:sp>
    </p:spTree>
    <p:extLst>
      <p:ext uri="{BB962C8B-B14F-4D97-AF65-F5344CB8AC3E}">
        <p14:creationId xmlns:p14="http://schemas.microsoft.com/office/powerpoint/2010/main" val="301093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4900" dirty="0" smtClean="0"/>
              <a:t>DISEÑO METODOLÓGICO</a:t>
            </a:r>
            <a:r>
              <a:rPr lang="es-ES" dirty="0" smtClean="0"/>
              <a:t/>
            </a:r>
            <a:br>
              <a:rPr lang="es-ES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219256" cy="56886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2800" dirty="0" smtClean="0"/>
              <a:t>TIPO DE ESTUDIO: Cuali – cuantitativo, prospectivo, de corte transversal.</a:t>
            </a:r>
          </a:p>
          <a:p>
            <a:pPr marL="0" indent="0">
              <a:buNone/>
            </a:pPr>
            <a:r>
              <a:rPr lang="es-ES" sz="2800" dirty="0" smtClean="0"/>
              <a:t>ÁREA DE ESTUDIO:</a:t>
            </a:r>
            <a:r>
              <a:rPr lang="es-AR" sz="2800" dirty="0"/>
              <a:t> </a:t>
            </a:r>
            <a:r>
              <a:rPr lang="es-AR" sz="2800" dirty="0" smtClean="0"/>
              <a:t>Servicio de Clínica Médica del Hospital Regional Antonio j. Scaravelli.</a:t>
            </a:r>
          </a:p>
          <a:p>
            <a:pPr marL="0" indent="0">
              <a:buNone/>
            </a:pPr>
            <a:r>
              <a:rPr lang="es-ES" sz="2800" dirty="0" smtClean="0"/>
              <a:t>UNIVERSO: 285 pacientes.</a:t>
            </a:r>
          </a:p>
          <a:p>
            <a:pPr marL="0" indent="0">
              <a:buNone/>
            </a:pPr>
            <a:r>
              <a:rPr lang="es-ES" sz="2800" dirty="0" smtClean="0"/>
              <a:t>MUESTRA: 100 personas que cuidan pacientes.</a:t>
            </a:r>
          </a:p>
          <a:p>
            <a:pPr marL="0" indent="0">
              <a:buNone/>
            </a:pPr>
            <a:r>
              <a:rPr lang="es-ES" sz="2800" dirty="0" smtClean="0"/>
              <a:t>VARIABLES DE ENCUESTAS REALIZADAS: sexo, edad, nivel de instrucción, estado civil, datos relativos al rol del cuidador (experiencias previas, tiempo en el desempeño del rol, tipo de vinculo, otros cuidadores, cantidad de horas; conocimiento sobre causa de internación, sobre cuidados, sobre patología)</a:t>
            </a:r>
          </a:p>
        </p:txBody>
      </p:sp>
    </p:spTree>
    <p:extLst>
      <p:ext uri="{BB962C8B-B14F-4D97-AF65-F5344CB8AC3E}">
        <p14:creationId xmlns:p14="http://schemas.microsoft.com/office/powerpoint/2010/main" val="4265752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800" dirty="0" smtClean="0"/>
              <a:t>Salud percibida (estado de salud, problemas en el desempeño del rol, síntomas relacionados), apoyo social.</a:t>
            </a:r>
          </a:p>
          <a:p>
            <a:pPr marL="0" indent="0" algn="just">
              <a:buNone/>
            </a:pPr>
            <a:r>
              <a:rPr lang="es-ES" sz="2800" dirty="0" smtClean="0"/>
              <a:t>TECNICAS E INSTRUMENTOS DE RECOLECCIÓN DE DATOS: Encuestas.</a:t>
            </a:r>
          </a:p>
          <a:p>
            <a:pPr marL="0" indent="0" algn="just">
              <a:buNone/>
            </a:pPr>
            <a:r>
              <a:rPr lang="es-ES_tradnl" sz="2800" dirty="0" smtClean="0">
                <a:cs typeface="Arial" panose="020B0604020202020204" pitchFamily="34" charset="0"/>
              </a:rPr>
              <a:t>ANÁLISIS, PROCESAMIENTO Y PRESENTACIÓN DE DATOS: Planilla de tabulación de datos, presentados por medio de gráficos y tablas.</a:t>
            </a:r>
            <a:endParaRPr lang="es-AR" sz="2800" dirty="0" smtClean="0"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413952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36004206"/>
              </p:ext>
            </p:extLst>
          </p:nvPr>
        </p:nvGraphicFramePr>
        <p:xfrm>
          <a:off x="2555776" y="476672"/>
          <a:ext cx="3981450" cy="2200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2545579792"/>
              </p:ext>
            </p:extLst>
          </p:nvPr>
        </p:nvGraphicFramePr>
        <p:xfrm>
          <a:off x="395536" y="3645024"/>
          <a:ext cx="4067175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03866539"/>
              </p:ext>
            </p:extLst>
          </p:nvPr>
        </p:nvGraphicFramePr>
        <p:xfrm>
          <a:off x="4572000" y="3717032"/>
          <a:ext cx="4038600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6917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Gráfico"/>
          <p:cNvGraphicFramePr/>
          <p:nvPr>
            <p:extLst>
              <p:ext uri="{D42A27DB-BD31-4B8C-83A1-F6EECF244321}">
                <p14:modId xmlns:p14="http://schemas.microsoft.com/office/powerpoint/2010/main" val="98886920"/>
              </p:ext>
            </p:extLst>
          </p:nvPr>
        </p:nvGraphicFramePr>
        <p:xfrm>
          <a:off x="2123728" y="476672"/>
          <a:ext cx="4286250" cy="223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2 Gráfico"/>
          <p:cNvGraphicFramePr/>
          <p:nvPr>
            <p:extLst>
              <p:ext uri="{D42A27DB-BD31-4B8C-83A1-F6EECF244321}">
                <p14:modId xmlns:p14="http://schemas.microsoft.com/office/powerpoint/2010/main" val="2999812271"/>
              </p:ext>
            </p:extLst>
          </p:nvPr>
        </p:nvGraphicFramePr>
        <p:xfrm>
          <a:off x="611560" y="3429000"/>
          <a:ext cx="4238625" cy="2181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733846833"/>
              </p:ext>
            </p:extLst>
          </p:nvPr>
        </p:nvGraphicFramePr>
        <p:xfrm>
          <a:off x="4572000" y="3356992"/>
          <a:ext cx="4143375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8091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571</Words>
  <Application>Microsoft Office PowerPoint</Application>
  <PresentationFormat>Presentación en pantalla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      TEMA: «EL ROL DEL CUIDADOR EN EL ADULTO MAYOR </vt:lpstr>
      <vt:lpstr>INTRODUCCIÓN</vt:lpstr>
      <vt:lpstr>PLANTEO DEL PROBLEMA</vt:lpstr>
      <vt:lpstr>OBJETIVOS</vt:lpstr>
      <vt:lpstr>Presentación de PowerPoint</vt:lpstr>
      <vt:lpstr>DISEÑO METODOLÓGICO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«EL ROL DEL CUIDADOR EN EL ADULTO MAYOR</dc:title>
  <dc:creator>PCPC</dc:creator>
  <cp:lastModifiedBy>PCPC</cp:lastModifiedBy>
  <cp:revision>20</cp:revision>
  <dcterms:created xsi:type="dcterms:W3CDTF">2016-02-24T21:15:48Z</dcterms:created>
  <dcterms:modified xsi:type="dcterms:W3CDTF">2016-02-25T00:56:59Z</dcterms:modified>
</cp:coreProperties>
</file>