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xlsx" ContentType="application/vnd.openxmlformats-officedocument.spreadsheetml.sheet"/>
  <Override PartName="/ppt/charts/chart3.xml" ContentType="application/vnd.openxmlformats-officedocument.drawingml.chart+xml"/>
  <Override PartName="/ppt/charts/chart4.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9" r:id="rId8"/>
    <p:sldId id="262" r:id="rId9"/>
    <p:sldId id="267" r:id="rId10"/>
    <p:sldId id="263" r:id="rId11"/>
    <p:sldId id="264" r:id="rId12"/>
    <p:sldId id="265" r:id="rId13"/>
    <p:sldId id="266" r:id="rId14"/>
    <p:sldId id="268" r:id="rId15"/>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57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package" Target="../embeddings/Hoja_de_c_lculo_de_Microsoft_Office_Excel1.xlsx"/></Relationships>
</file>

<file path=ppt/charts/_rels/chart2.xml.rels><?xml version="1.0" encoding="UTF-8" standalone="yes"?>
<Relationships xmlns="http://schemas.openxmlformats.org/package/2006/relationships"><Relationship Id="rId1" Type="http://schemas.openxmlformats.org/officeDocument/2006/relationships/package" Target="../embeddings/Hoja_de_c_lculo_de_Microsoft_Office_Excel2.xlsx"/></Relationships>
</file>

<file path=ppt/charts/_rels/chart3.xml.rels><?xml version="1.0" encoding="UTF-8" standalone="yes"?>
<Relationships xmlns="http://schemas.openxmlformats.org/package/2006/relationships"><Relationship Id="rId1" Type="http://schemas.openxmlformats.org/officeDocument/2006/relationships/package" Target="../embeddings/Hoja_de_c_lculo_de_Microsoft_Office_Excel3.xlsx"/></Relationships>
</file>

<file path=ppt/charts/_rels/chart4.xml.rels><?xml version="1.0" encoding="UTF-8" standalone="yes"?>
<Relationships xmlns="http://schemas.openxmlformats.org/package/2006/relationships"><Relationship Id="rId1" Type="http://schemas.openxmlformats.org/officeDocument/2006/relationships/package" Target="../embeddings/Hoja_de_c_lculo_de_Microsoft_Office_Excel4.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s-ES"/>
  <c:chart>
    <c:plotArea>
      <c:layout>
        <c:manualLayout>
          <c:layoutTarget val="inner"/>
          <c:xMode val="edge"/>
          <c:yMode val="edge"/>
          <c:x val="0.20610149773526626"/>
          <c:y val="4.1675271109722002E-2"/>
          <c:w val="0.4771748482642324"/>
          <c:h val="0.78127573404989981"/>
        </c:manualLayout>
      </c:layout>
      <c:barChart>
        <c:barDir val="col"/>
        <c:grouping val="clustered"/>
        <c:ser>
          <c:idx val="0"/>
          <c:order val="0"/>
          <c:tx>
            <c:strRef>
              <c:f>Hoja1!$B$1</c:f>
              <c:strCache>
                <c:ptCount val="1"/>
                <c:pt idx="0">
                  <c:v>Aprobados</c:v>
                </c:pt>
              </c:strCache>
            </c:strRef>
          </c:tx>
          <c:dLbls>
            <c:dLbl>
              <c:idx val="1"/>
              <c:layout>
                <c:manualLayout>
                  <c:x val="-2.9596747806811034E-2"/>
                  <c:y val="-3.2219093897602157E-3"/>
                </c:manualLayout>
              </c:layout>
              <c:showVal val="1"/>
            </c:dLbl>
            <c:txPr>
              <a:bodyPr/>
              <a:lstStyle/>
              <a:p>
                <a:pPr>
                  <a:defRPr sz="1500" b="1" baseline="0"/>
                </a:pPr>
                <a:endParaRPr lang="es-ES"/>
              </a:p>
            </c:txPr>
            <c:showVal val="1"/>
          </c:dLbls>
          <c:cat>
            <c:strRef>
              <c:f>Hoja1!$A$2:$A$3</c:f>
              <c:strCache>
                <c:ptCount val="2"/>
                <c:pt idx="0">
                  <c:v>Trabajo en ID</c:v>
                </c:pt>
                <c:pt idx="1">
                  <c:v>No trabajo en ID</c:v>
                </c:pt>
              </c:strCache>
            </c:strRef>
          </c:cat>
          <c:val>
            <c:numRef>
              <c:f>Hoja1!$B$2:$B$3</c:f>
              <c:numCache>
                <c:formatCode>0.00%</c:formatCode>
                <c:ptCount val="2"/>
                <c:pt idx="0">
                  <c:v>0.52170000000000005</c:v>
                </c:pt>
                <c:pt idx="1">
                  <c:v>0.30610000000000009</c:v>
                </c:pt>
              </c:numCache>
            </c:numRef>
          </c:val>
        </c:ser>
        <c:ser>
          <c:idx val="1"/>
          <c:order val="1"/>
          <c:tx>
            <c:strRef>
              <c:f>Hoja1!$C$1</c:f>
              <c:strCache>
                <c:ptCount val="1"/>
                <c:pt idx="0">
                  <c:v>No aprobados</c:v>
                </c:pt>
              </c:strCache>
            </c:strRef>
          </c:tx>
          <c:dLbls>
            <c:dLbl>
              <c:idx val="0"/>
              <c:layout>
                <c:manualLayout>
                  <c:x val="5.3274146052259892E-2"/>
                  <c:y val="1.933145633856129E-2"/>
                </c:manualLayout>
              </c:layout>
              <c:showVal val="1"/>
            </c:dLbl>
            <c:txPr>
              <a:bodyPr/>
              <a:lstStyle/>
              <a:p>
                <a:pPr>
                  <a:defRPr sz="1480" b="1" baseline="0"/>
                </a:pPr>
                <a:endParaRPr lang="es-ES"/>
              </a:p>
            </c:txPr>
            <c:showVal val="1"/>
          </c:dLbls>
          <c:cat>
            <c:strRef>
              <c:f>Hoja1!$A$2:$A$3</c:f>
              <c:strCache>
                <c:ptCount val="2"/>
                <c:pt idx="0">
                  <c:v>Trabajo en ID</c:v>
                </c:pt>
                <c:pt idx="1">
                  <c:v>No trabajo en ID</c:v>
                </c:pt>
              </c:strCache>
            </c:strRef>
          </c:cat>
          <c:val>
            <c:numRef>
              <c:f>Hoja1!$C$2:$C$3</c:f>
              <c:numCache>
                <c:formatCode>0.00%</c:formatCode>
                <c:ptCount val="2"/>
                <c:pt idx="0">
                  <c:v>0.47820000000000001</c:v>
                </c:pt>
                <c:pt idx="1">
                  <c:v>0.69380000000000042</c:v>
                </c:pt>
              </c:numCache>
            </c:numRef>
          </c:val>
        </c:ser>
        <c:axId val="54888704"/>
        <c:axId val="63709184"/>
      </c:barChart>
      <c:catAx>
        <c:axId val="54888704"/>
        <c:scaling>
          <c:orientation val="minMax"/>
        </c:scaling>
        <c:axPos val="b"/>
        <c:tickLblPos val="nextTo"/>
        <c:txPr>
          <a:bodyPr/>
          <a:lstStyle/>
          <a:p>
            <a:pPr>
              <a:defRPr sz="1200" b="1" baseline="0"/>
            </a:pPr>
            <a:endParaRPr lang="es-ES"/>
          </a:p>
        </c:txPr>
        <c:crossAx val="63709184"/>
        <c:crosses val="autoZero"/>
        <c:auto val="1"/>
        <c:lblAlgn val="ctr"/>
        <c:lblOffset val="100"/>
      </c:catAx>
      <c:valAx>
        <c:axId val="63709184"/>
        <c:scaling>
          <c:orientation val="minMax"/>
        </c:scaling>
        <c:axPos val="l"/>
        <c:majorGridlines/>
        <c:numFmt formatCode="0.00%" sourceLinked="1"/>
        <c:tickLblPos val="nextTo"/>
        <c:txPr>
          <a:bodyPr/>
          <a:lstStyle/>
          <a:p>
            <a:pPr>
              <a:defRPr sz="1400" baseline="0"/>
            </a:pPr>
            <a:endParaRPr lang="es-ES"/>
          </a:p>
        </c:txPr>
        <c:crossAx val="54888704"/>
        <c:crosses val="autoZero"/>
        <c:crossBetween val="between"/>
      </c:valAx>
    </c:plotArea>
    <c:legend>
      <c:legendPos val="r"/>
      <c:legendEntry>
        <c:idx val="1"/>
        <c:txPr>
          <a:bodyPr/>
          <a:lstStyle/>
          <a:p>
            <a:pPr>
              <a:defRPr sz="1400" b="1" baseline="0"/>
            </a:pPr>
            <a:endParaRPr lang="es-ES"/>
          </a:p>
        </c:txPr>
      </c:legendEntry>
      <c:legendEntry>
        <c:idx val="0"/>
        <c:txPr>
          <a:bodyPr/>
          <a:lstStyle/>
          <a:p>
            <a:pPr>
              <a:defRPr sz="1400" b="1" baseline="0"/>
            </a:pPr>
            <a:endParaRPr lang="es-ES"/>
          </a:p>
        </c:txPr>
      </c:legendEntry>
      <c:layout/>
      <c:txPr>
        <a:bodyPr/>
        <a:lstStyle/>
        <a:p>
          <a:pPr>
            <a:defRPr b="1"/>
          </a:pPr>
          <a:endParaRPr lang="es-ES"/>
        </a:p>
      </c:txPr>
    </c:legend>
    <c:plotVisOnly val="1"/>
  </c:chart>
  <c:txPr>
    <a:bodyPr/>
    <a:lstStyle/>
    <a:p>
      <a:pPr>
        <a:defRPr sz="1800"/>
      </a:pPr>
      <a:endParaRPr lang="es-E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s-ES"/>
  <c:chart>
    <c:plotArea>
      <c:layout/>
      <c:barChart>
        <c:barDir val="col"/>
        <c:grouping val="clustered"/>
        <c:ser>
          <c:idx val="0"/>
          <c:order val="0"/>
          <c:tx>
            <c:strRef>
              <c:f>Hoja1!$B$1</c:f>
              <c:strCache>
                <c:ptCount val="1"/>
                <c:pt idx="0">
                  <c:v>0-1 año</c:v>
                </c:pt>
              </c:strCache>
            </c:strRef>
          </c:tx>
          <c:dLbls>
            <c:txPr>
              <a:bodyPr/>
              <a:lstStyle/>
              <a:p>
                <a:pPr>
                  <a:defRPr sz="1300" b="1" baseline="0"/>
                </a:pPr>
                <a:endParaRPr lang="es-ES"/>
              </a:p>
            </c:txPr>
            <c:showVal val="1"/>
          </c:dLbls>
          <c:cat>
            <c:strRef>
              <c:f>Hoja1!$A$2:$A$3</c:f>
              <c:strCache>
                <c:ptCount val="2"/>
                <c:pt idx="0">
                  <c:v>Aprobados</c:v>
                </c:pt>
                <c:pt idx="1">
                  <c:v>No Aprobados</c:v>
                </c:pt>
              </c:strCache>
            </c:strRef>
          </c:cat>
          <c:val>
            <c:numRef>
              <c:f>Hoja1!$B$2:$B$3</c:f>
              <c:numCache>
                <c:formatCode>0.00%</c:formatCode>
                <c:ptCount val="2"/>
                <c:pt idx="0">
                  <c:v>0.125</c:v>
                </c:pt>
                <c:pt idx="1">
                  <c:v>0.13880000000000001</c:v>
                </c:pt>
              </c:numCache>
            </c:numRef>
          </c:val>
        </c:ser>
        <c:ser>
          <c:idx val="1"/>
          <c:order val="1"/>
          <c:tx>
            <c:strRef>
              <c:f>Hoja1!$C$1</c:f>
              <c:strCache>
                <c:ptCount val="1"/>
                <c:pt idx="0">
                  <c:v>2-9 años</c:v>
                </c:pt>
              </c:strCache>
            </c:strRef>
          </c:tx>
          <c:dLbls>
            <c:txPr>
              <a:bodyPr/>
              <a:lstStyle/>
              <a:p>
                <a:pPr>
                  <a:defRPr sz="1300" b="1" baseline="0"/>
                </a:pPr>
                <a:endParaRPr lang="es-ES"/>
              </a:p>
            </c:txPr>
            <c:showVal val="1"/>
          </c:dLbls>
          <c:cat>
            <c:strRef>
              <c:f>Hoja1!$A$2:$A$3</c:f>
              <c:strCache>
                <c:ptCount val="2"/>
                <c:pt idx="0">
                  <c:v>Aprobados</c:v>
                </c:pt>
                <c:pt idx="1">
                  <c:v>No Aprobados</c:v>
                </c:pt>
              </c:strCache>
            </c:strRef>
          </c:cat>
          <c:val>
            <c:numRef>
              <c:f>Hoja1!$C$2:$C$3</c:f>
              <c:numCache>
                <c:formatCode>0.00%</c:formatCode>
                <c:ptCount val="2"/>
                <c:pt idx="0">
                  <c:v>0.19439999999999999</c:v>
                </c:pt>
                <c:pt idx="1">
                  <c:v>0.31940000000000013</c:v>
                </c:pt>
              </c:numCache>
            </c:numRef>
          </c:val>
        </c:ser>
        <c:ser>
          <c:idx val="2"/>
          <c:order val="2"/>
          <c:tx>
            <c:strRef>
              <c:f>Hoja1!$D$1</c:f>
              <c:strCache>
                <c:ptCount val="1"/>
                <c:pt idx="0">
                  <c:v>10-19 años</c:v>
                </c:pt>
              </c:strCache>
            </c:strRef>
          </c:tx>
          <c:dLbls>
            <c:txPr>
              <a:bodyPr/>
              <a:lstStyle/>
              <a:p>
                <a:pPr>
                  <a:defRPr sz="1300" b="1" baseline="0"/>
                </a:pPr>
                <a:endParaRPr lang="es-ES"/>
              </a:p>
            </c:txPr>
            <c:showVal val="1"/>
          </c:dLbls>
          <c:cat>
            <c:strRef>
              <c:f>Hoja1!$A$2:$A$3</c:f>
              <c:strCache>
                <c:ptCount val="2"/>
                <c:pt idx="0">
                  <c:v>Aprobados</c:v>
                </c:pt>
                <c:pt idx="1">
                  <c:v>No Aprobados</c:v>
                </c:pt>
              </c:strCache>
            </c:strRef>
          </c:cat>
          <c:val>
            <c:numRef>
              <c:f>Hoja1!$D$2:$D$3</c:f>
              <c:numCache>
                <c:formatCode>0.00%</c:formatCode>
                <c:ptCount val="2"/>
                <c:pt idx="0">
                  <c:v>6.9400000000000031E-2</c:v>
                </c:pt>
                <c:pt idx="1">
                  <c:v>0.1111</c:v>
                </c:pt>
              </c:numCache>
            </c:numRef>
          </c:val>
        </c:ser>
        <c:ser>
          <c:idx val="3"/>
          <c:order val="3"/>
          <c:tx>
            <c:strRef>
              <c:f>Hoja1!$E$1</c:f>
              <c:strCache>
                <c:ptCount val="1"/>
                <c:pt idx="0">
                  <c:v>20-29 años</c:v>
                </c:pt>
              </c:strCache>
            </c:strRef>
          </c:tx>
          <c:dLbls>
            <c:dLbl>
              <c:idx val="0"/>
              <c:layout>
                <c:manualLayout>
                  <c:x val="2.9607698001480394E-2"/>
                  <c:y val="-5.4218914631251641E-2"/>
                </c:manualLayout>
              </c:layout>
              <c:showVal val="1"/>
            </c:dLbl>
            <c:txPr>
              <a:bodyPr/>
              <a:lstStyle/>
              <a:p>
                <a:pPr>
                  <a:defRPr sz="1300" b="1" baseline="0"/>
                </a:pPr>
                <a:endParaRPr lang="es-ES"/>
              </a:p>
            </c:txPr>
            <c:showVal val="1"/>
          </c:dLbls>
          <c:cat>
            <c:strRef>
              <c:f>Hoja1!$A$2:$A$3</c:f>
              <c:strCache>
                <c:ptCount val="2"/>
                <c:pt idx="0">
                  <c:v>Aprobados</c:v>
                </c:pt>
                <c:pt idx="1">
                  <c:v>No Aprobados</c:v>
                </c:pt>
              </c:strCache>
            </c:strRef>
          </c:cat>
          <c:val>
            <c:numRef>
              <c:f>Hoja1!$E$2:$E$3</c:f>
              <c:numCache>
                <c:formatCode>0.00%</c:formatCode>
                <c:ptCount val="2"/>
                <c:pt idx="0">
                  <c:v>0</c:v>
                </c:pt>
                <c:pt idx="1">
                  <c:v>1.3800000000000005E-2</c:v>
                </c:pt>
              </c:numCache>
            </c:numRef>
          </c:val>
        </c:ser>
        <c:ser>
          <c:idx val="4"/>
          <c:order val="4"/>
          <c:tx>
            <c:strRef>
              <c:f>Hoja1!$F$1</c:f>
              <c:strCache>
                <c:ptCount val="1"/>
                <c:pt idx="0">
                  <c:v>30-35 años</c:v>
                </c:pt>
              </c:strCache>
            </c:strRef>
          </c:tx>
          <c:dLbls>
            <c:dLbl>
              <c:idx val="1"/>
              <c:layout>
                <c:manualLayout>
                  <c:x val="3.256846780162842E-2"/>
                  <c:y val="-2.710945731562582E-3"/>
                </c:manualLayout>
              </c:layout>
              <c:showVal val="1"/>
            </c:dLbl>
            <c:txPr>
              <a:bodyPr/>
              <a:lstStyle/>
              <a:p>
                <a:pPr>
                  <a:defRPr sz="1300" b="1" baseline="0"/>
                </a:pPr>
                <a:endParaRPr lang="es-ES"/>
              </a:p>
            </c:txPr>
            <c:showVal val="1"/>
          </c:dLbls>
          <c:cat>
            <c:strRef>
              <c:f>Hoja1!$A$2:$A$3</c:f>
              <c:strCache>
                <c:ptCount val="2"/>
                <c:pt idx="0">
                  <c:v>Aprobados</c:v>
                </c:pt>
                <c:pt idx="1">
                  <c:v>No Aprobados</c:v>
                </c:pt>
              </c:strCache>
            </c:strRef>
          </c:cat>
          <c:val>
            <c:numRef>
              <c:f>Hoja1!$F$2:$F$3</c:f>
              <c:numCache>
                <c:formatCode>0.00%</c:formatCode>
                <c:ptCount val="2"/>
                <c:pt idx="0">
                  <c:v>0</c:v>
                </c:pt>
                <c:pt idx="1">
                  <c:v>2.7700000000000002E-2</c:v>
                </c:pt>
              </c:numCache>
            </c:numRef>
          </c:val>
        </c:ser>
        <c:axId val="47645824"/>
        <c:axId val="47647360"/>
      </c:barChart>
      <c:catAx>
        <c:axId val="47645824"/>
        <c:scaling>
          <c:orientation val="minMax"/>
        </c:scaling>
        <c:axPos val="b"/>
        <c:tickLblPos val="nextTo"/>
        <c:txPr>
          <a:bodyPr/>
          <a:lstStyle/>
          <a:p>
            <a:pPr>
              <a:defRPr sz="1300" b="1" baseline="0"/>
            </a:pPr>
            <a:endParaRPr lang="es-ES"/>
          </a:p>
        </c:txPr>
        <c:crossAx val="47647360"/>
        <c:crosses val="autoZero"/>
        <c:auto val="1"/>
        <c:lblAlgn val="ctr"/>
        <c:lblOffset val="100"/>
      </c:catAx>
      <c:valAx>
        <c:axId val="47647360"/>
        <c:scaling>
          <c:orientation val="minMax"/>
        </c:scaling>
        <c:axPos val="l"/>
        <c:majorGridlines/>
        <c:numFmt formatCode="0.00%" sourceLinked="1"/>
        <c:tickLblPos val="nextTo"/>
        <c:txPr>
          <a:bodyPr/>
          <a:lstStyle/>
          <a:p>
            <a:pPr>
              <a:defRPr sz="1300" baseline="0"/>
            </a:pPr>
            <a:endParaRPr lang="es-ES"/>
          </a:p>
        </c:txPr>
        <c:crossAx val="47645824"/>
        <c:crosses val="autoZero"/>
        <c:crossBetween val="between"/>
      </c:valAx>
    </c:plotArea>
    <c:legend>
      <c:legendPos val="r"/>
      <c:layout/>
      <c:txPr>
        <a:bodyPr/>
        <a:lstStyle/>
        <a:p>
          <a:pPr>
            <a:defRPr sz="1300" b="1" baseline="0"/>
          </a:pPr>
          <a:endParaRPr lang="es-ES"/>
        </a:p>
      </c:txPr>
    </c:legend>
    <c:plotVisOnly val="1"/>
  </c:chart>
  <c:txPr>
    <a:bodyPr/>
    <a:lstStyle/>
    <a:p>
      <a:pPr>
        <a:defRPr sz="1800"/>
      </a:pPr>
      <a:endParaRPr lang="es-ES"/>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s-ES"/>
  <c:chart>
    <c:plotArea>
      <c:layout/>
      <c:barChart>
        <c:barDir val="col"/>
        <c:grouping val="clustered"/>
        <c:ser>
          <c:idx val="0"/>
          <c:order val="0"/>
          <c:tx>
            <c:strRef>
              <c:f>Hoja1!$B$1</c:f>
              <c:strCache>
                <c:ptCount val="1"/>
                <c:pt idx="0">
                  <c:v>20-29 AÑOS</c:v>
                </c:pt>
              </c:strCache>
            </c:strRef>
          </c:tx>
          <c:dLbls>
            <c:txPr>
              <a:bodyPr/>
              <a:lstStyle/>
              <a:p>
                <a:pPr>
                  <a:defRPr b="1"/>
                </a:pPr>
                <a:endParaRPr lang="es-ES"/>
              </a:p>
            </c:txPr>
            <c:showVal val="1"/>
          </c:dLbls>
          <c:cat>
            <c:strRef>
              <c:f>Hoja1!$A$2:$A$3</c:f>
              <c:strCache>
                <c:ptCount val="2"/>
                <c:pt idx="0">
                  <c:v>Aprobados</c:v>
                </c:pt>
                <c:pt idx="1">
                  <c:v>No Aprobados</c:v>
                </c:pt>
              </c:strCache>
            </c:strRef>
          </c:cat>
          <c:val>
            <c:numRef>
              <c:f>Hoja1!$B$2:$B$3</c:f>
              <c:numCache>
                <c:formatCode>0.00%</c:formatCode>
                <c:ptCount val="2"/>
                <c:pt idx="0">
                  <c:v>0.22220000000000001</c:v>
                </c:pt>
                <c:pt idx="1">
                  <c:v>0.30550000000000016</c:v>
                </c:pt>
              </c:numCache>
            </c:numRef>
          </c:val>
        </c:ser>
        <c:ser>
          <c:idx val="1"/>
          <c:order val="1"/>
          <c:tx>
            <c:strRef>
              <c:f>Hoja1!$C$1</c:f>
              <c:strCache>
                <c:ptCount val="1"/>
                <c:pt idx="0">
                  <c:v>30-39 AÑOS</c:v>
                </c:pt>
              </c:strCache>
            </c:strRef>
          </c:tx>
          <c:dLbls>
            <c:txPr>
              <a:bodyPr/>
              <a:lstStyle/>
              <a:p>
                <a:pPr>
                  <a:defRPr b="1"/>
                </a:pPr>
                <a:endParaRPr lang="es-ES"/>
              </a:p>
            </c:txPr>
            <c:showVal val="1"/>
          </c:dLbls>
          <c:cat>
            <c:strRef>
              <c:f>Hoja1!$A$2:$A$3</c:f>
              <c:strCache>
                <c:ptCount val="2"/>
                <c:pt idx="0">
                  <c:v>Aprobados</c:v>
                </c:pt>
                <c:pt idx="1">
                  <c:v>No Aprobados</c:v>
                </c:pt>
              </c:strCache>
            </c:strRef>
          </c:cat>
          <c:val>
            <c:numRef>
              <c:f>Hoja1!$C$2:$C$3</c:f>
              <c:numCache>
                <c:formatCode>0.00%</c:formatCode>
                <c:ptCount val="2"/>
                <c:pt idx="0">
                  <c:v>0.125</c:v>
                </c:pt>
                <c:pt idx="1">
                  <c:v>0.16669999999999999</c:v>
                </c:pt>
              </c:numCache>
            </c:numRef>
          </c:val>
        </c:ser>
        <c:ser>
          <c:idx val="2"/>
          <c:order val="2"/>
          <c:tx>
            <c:strRef>
              <c:f>Hoja1!$D$1</c:f>
              <c:strCache>
                <c:ptCount val="1"/>
                <c:pt idx="0">
                  <c:v>40-49 AÑOS</c:v>
                </c:pt>
              </c:strCache>
            </c:strRef>
          </c:tx>
          <c:dLbls>
            <c:txPr>
              <a:bodyPr/>
              <a:lstStyle/>
              <a:p>
                <a:pPr>
                  <a:defRPr b="1"/>
                </a:pPr>
                <a:endParaRPr lang="es-ES"/>
              </a:p>
            </c:txPr>
            <c:showVal val="1"/>
          </c:dLbls>
          <c:cat>
            <c:strRef>
              <c:f>Hoja1!$A$2:$A$3</c:f>
              <c:strCache>
                <c:ptCount val="2"/>
                <c:pt idx="0">
                  <c:v>Aprobados</c:v>
                </c:pt>
                <c:pt idx="1">
                  <c:v>No Aprobados</c:v>
                </c:pt>
              </c:strCache>
            </c:strRef>
          </c:cat>
          <c:val>
            <c:numRef>
              <c:f>Hoja1!$D$2:$D$3</c:f>
              <c:numCache>
                <c:formatCode>0.00%</c:formatCode>
                <c:ptCount val="2"/>
                <c:pt idx="0">
                  <c:v>1.3899999999999999E-2</c:v>
                </c:pt>
                <c:pt idx="1">
                  <c:v>0.125</c:v>
                </c:pt>
              </c:numCache>
            </c:numRef>
          </c:val>
        </c:ser>
        <c:ser>
          <c:idx val="3"/>
          <c:order val="3"/>
          <c:tx>
            <c:strRef>
              <c:f>Hoja1!$E$1</c:f>
              <c:strCache>
                <c:ptCount val="1"/>
                <c:pt idx="0">
                  <c:v>50-59 AÑOS</c:v>
                </c:pt>
              </c:strCache>
            </c:strRef>
          </c:tx>
          <c:dLbls>
            <c:txPr>
              <a:bodyPr/>
              <a:lstStyle/>
              <a:p>
                <a:pPr>
                  <a:defRPr b="1"/>
                </a:pPr>
                <a:endParaRPr lang="es-ES"/>
              </a:p>
            </c:txPr>
            <c:showVal val="1"/>
          </c:dLbls>
          <c:cat>
            <c:strRef>
              <c:f>Hoja1!$A$2:$A$3</c:f>
              <c:strCache>
                <c:ptCount val="2"/>
                <c:pt idx="0">
                  <c:v>Aprobados</c:v>
                </c:pt>
                <c:pt idx="1">
                  <c:v>No Aprobados</c:v>
                </c:pt>
              </c:strCache>
            </c:strRef>
          </c:cat>
          <c:val>
            <c:numRef>
              <c:f>Hoja1!$E$2:$E$3</c:f>
              <c:numCache>
                <c:formatCode>0.00%</c:formatCode>
                <c:ptCount val="2"/>
                <c:pt idx="0">
                  <c:v>0</c:v>
                </c:pt>
                <c:pt idx="1">
                  <c:v>4.1700000000000001E-2</c:v>
                </c:pt>
              </c:numCache>
            </c:numRef>
          </c:val>
        </c:ser>
        <c:axId val="63777792"/>
        <c:axId val="63800064"/>
      </c:barChart>
      <c:catAx>
        <c:axId val="63777792"/>
        <c:scaling>
          <c:orientation val="minMax"/>
        </c:scaling>
        <c:axPos val="b"/>
        <c:tickLblPos val="nextTo"/>
        <c:txPr>
          <a:bodyPr/>
          <a:lstStyle/>
          <a:p>
            <a:pPr>
              <a:defRPr b="1"/>
            </a:pPr>
            <a:endParaRPr lang="es-ES"/>
          </a:p>
        </c:txPr>
        <c:crossAx val="63800064"/>
        <c:crosses val="autoZero"/>
        <c:auto val="1"/>
        <c:lblAlgn val="ctr"/>
        <c:lblOffset val="100"/>
      </c:catAx>
      <c:valAx>
        <c:axId val="63800064"/>
        <c:scaling>
          <c:orientation val="minMax"/>
        </c:scaling>
        <c:axPos val="l"/>
        <c:majorGridlines/>
        <c:numFmt formatCode="0.00%" sourceLinked="1"/>
        <c:tickLblPos val="nextTo"/>
        <c:crossAx val="63777792"/>
        <c:crosses val="autoZero"/>
        <c:crossBetween val="between"/>
      </c:valAx>
    </c:plotArea>
    <c:legend>
      <c:legendPos val="r"/>
      <c:layout/>
      <c:txPr>
        <a:bodyPr/>
        <a:lstStyle/>
        <a:p>
          <a:pPr>
            <a:defRPr b="1"/>
          </a:pPr>
          <a:endParaRPr lang="es-ES"/>
        </a:p>
      </c:txPr>
    </c:legend>
    <c:plotVisOnly val="1"/>
  </c:chart>
  <c:txPr>
    <a:bodyPr/>
    <a:lstStyle/>
    <a:p>
      <a:pPr>
        <a:defRPr sz="1200"/>
      </a:pPr>
      <a:endParaRPr lang="es-ES"/>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s-ES"/>
  <c:chart>
    <c:plotArea>
      <c:layout>
        <c:manualLayout>
          <c:layoutTarget val="inner"/>
          <c:xMode val="edge"/>
          <c:yMode val="edge"/>
          <c:x val="0.18805317729066251"/>
          <c:y val="3.0457368563958691E-2"/>
          <c:w val="0.51000891727912279"/>
          <c:h val="0.87445845123456922"/>
        </c:manualLayout>
      </c:layout>
      <c:barChart>
        <c:barDir val="col"/>
        <c:grouping val="clustered"/>
        <c:ser>
          <c:idx val="0"/>
          <c:order val="0"/>
          <c:tx>
            <c:strRef>
              <c:f>Hoja1!$B$1</c:f>
              <c:strCache>
                <c:ptCount val="1"/>
                <c:pt idx="0">
                  <c:v>Que es la ID</c:v>
                </c:pt>
              </c:strCache>
            </c:strRef>
          </c:tx>
          <c:dLbls>
            <c:dLbl>
              <c:idx val="0"/>
              <c:layout>
                <c:manualLayout>
                  <c:x val="2.9607698001480392E-3"/>
                  <c:y val="-2.982040304718838E-2"/>
                </c:manualLayout>
              </c:layout>
              <c:showVal val="1"/>
            </c:dLbl>
            <c:dLbl>
              <c:idx val="1"/>
              <c:layout>
                <c:manualLayout>
                  <c:x val="-3.256846780162842E-2"/>
                  <c:y val="2.710945731562582E-3"/>
                </c:manualLayout>
              </c:layout>
              <c:showVal val="1"/>
            </c:dLbl>
            <c:txPr>
              <a:bodyPr/>
              <a:lstStyle/>
              <a:p>
                <a:pPr>
                  <a:defRPr b="1"/>
                </a:pPr>
                <a:endParaRPr lang="es-ES"/>
              </a:p>
            </c:txPr>
            <c:showVal val="1"/>
          </c:dLbls>
          <c:cat>
            <c:strRef>
              <c:f>Hoja1!$A$2:$A$3</c:f>
              <c:strCache>
                <c:ptCount val="2"/>
                <c:pt idx="0">
                  <c:v>Correctas</c:v>
                </c:pt>
                <c:pt idx="1">
                  <c:v>Incorrectas</c:v>
                </c:pt>
              </c:strCache>
            </c:strRef>
          </c:cat>
          <c:val>
            <c:numRef>
              <c:f>Hoja1!$B$2:$B$3</c:f>
              <c:numCache>
                <c:formatCode>0.00%</c:formatCode>
                <c:ptCount val="2"/>
                <c:pt idx="0">
                  <c:v>0.65280000000000038</c:v>
                </c:pt>
                <c:pt idx="1">
                  <c:v>0.34720000000000001</c:v>
                </c:pt>
              </c:numCache>
            </c:numRef>
          </c:val>
        </c:ser>
        <c:ser>
          <c:idx val="1"/>
          <c:order val="1"/>
          <c:tx>
            <c:strRef>
              <c:f>Hoja1!$C$1</c:f>
              <c:strCache>
                <c:ptCount val="1"/>
                <c:pt idx="0">
                  <c:v>Actividades de Enfermeria</c:v>
                </c:pt>
              </c:strCache>
            </c:strRef>
          </c:tx>
          <c:dLbls>
            <c:txPr>
              <a:bodyPr/>
              <a:lstStyle/>
              <a:p>
                <a:pPr>
                  <a:defRPr b="1"/>
                </a:pPr>
                <a:endParaRPr lang="es-ES"/>
              </a:p>
            </c:txPr>
            <c:showVal val="1"/>
          </c:dLbls>
          <c:cat>
            <c:strRef>
              <c:f>Hoja1!$A$2:$A$3</c:f>
              <c:strCache>
                <c:ptCount val="2"/>
                <c:pt idx="0">
                  <c:v>Correctas</c:v>
                </c:pt>
                <c:pt idx="1">
                  <c:v>Incorrectas</c:v>
                </c:pt>
              </c:strCache>
            </c:strRef>
          </c:cat>
          <c:val>
            <c:numRef>
              <c:f>Hoja1!$C$2:$C$3</c:f>
              <c:numCache>
                <c:formatCode>0.00%</c:formatCode>
                <c:ptCount val="2"/>
                <c:pt idx="0">
                  <c:v>1.3899999999999999E-2</c:v>
                </c:pt>
                <c:pt idx="1">
                  <c:v>0.98609999999999998</c:v>
                </c:pt>
              </c:numCache>
            </c:numRef>
          </c:val>
        </c:ser>
        <c:ser>
          <c:idx val="2"/>
          <c:order val="2"/>
          <c:tx>
            <c:strRef>
              <c:f>Hoja1!$D$1</c:f>
              <c:strCache>
                <c:ptCount val="1"/>
                <c:pt idx="0">
                  <c:v>Ventajas de las ID</c:v>
                </c:pt>
              </c:strCache>
            </c:strRef>
          </c:tx>
          <c:dLbls>
            <c:dLbl>
              <c:idx val="1"/>
              <c:layout>
                <c:manualLayout>
                  <c:x val="2.9607698001480392E-3"/>
                  <c:y val="-3.5242294510313563E-2"/>
                </c:manualLayout>
              </c:layout>
              <c:showVal val="1"/>
            </c:dLbl>
            <c:txPr>
              <a:bodyPr/>
              <a:lstStyle/>
              <a:p>
                <a:pPr>
                  <a:defRPr b="1"/>
                </a:pPr>
                <a:endParaRPr lang="es-ES"/>
              </a:p>
            </c:txPr>
            <c:showVal val="1"/>
          </c:dLbls>
          <c:cat>
            <c:strRef>
              <c:f>Hoja1!$A$2:$A$3</c:f>
              <c:strCache>
                <c:ptCount val="2"/>
                <c:pt idx="0">
                  <c:v>Correctas</c:v>
                </c:pt>
                <c:pt idx="1">
                  <c:v>Incorrectas</c:v>
                </c:pt>
              </c:strCache>
            </c:strRef>
          </c:cat>
          <c:val>
            <c:numRef>
              <c:f>Hoja1!$D$2:$D$3</c:f>
              <c:numCache>
                <c:formatCode>0.00%</c:formatCode>
                <c:ptCount val="2"/>
                <c:pt idx="0">
                  <c:v>0.62500000000000022</c:v>
                </c:pt>
                <c:pt idx="1">
                  <c:v>0.37500000000000011</c:v>
                </c:pt>
              </c:numCache>
            </c:numRef>
          </c:val>
        </c:ser>
        <c:ser>
          <c:idx val="3"/>
          <c:order val="3"/>
          <c:tx>
            <c:strRef>
              <c:f>Hoja1!$E$1</c:f>
              <c:strCache>
                <c:ptCount val="1"/>
                <c:pt idx="0">
                  <c:v>Tipos de pacientes en ID</c:v>
                </c:pt>
              </c:strCache>
            </c:strRef>
          </c:tx>
          <c:dLbls>
            <c:txPr>
              <a:bodyPr/>
              <a:lstStyle/>
              <a:p>
                <a:pPr>
                  <a:defRPr b="1"/>
                </a:pPr>
                <a:endParaRPr lang="es-ES"/>
              </a:p>
            </c:txPr>
            <c:showVal val="1"/>
          </c:dLbls>
          <c:cat>
            <c:strRef>
              <c:f>Hoja1!$A$2:$A$3</c:f>
              <c:strCache>
                <c:ptCount val="2"/>
                <c:pt idx="0">
                  <c:v>Correctas</c:v>
                </c:pt>
                <c:pt idx="1">
                  <c:v>Incorrectas</c:v>
                </c:pt>
              </c:strCache>
            </c:strRef>
          </c:cat>
          <c:val>
            <c:numRef>
              <c:f>Hoja1!$E$2:$E$3</c:f>
              <c:numCache>
                <c:formatCode>0.00%</c:formatCode>
                <c:ptCount val="2"/>
                <c:pt idx="0">
                  <c:v>0.79170000000000018</c:v>
                </c:pt>
                <c:pt idx="1">
                  <c:v>0.20380000000000001</c:v>
                </c:pt>
              </c:numCache>
            </c:numRef>
          </c:val>
        </c:ser>
        <c:axId val="64266240"/>
        <c:axId val="64267776"/>
      </c:barChart>
      <c:catAx>
        <c:axId val="64266240"/>
        <c:scaling>
          <c:orientation val="minMax"/>
        </c:scaling>
        <c:axPos val="b"/>
        <c:tickLblPos val="nextTo"/>
        <c:txPr>
          <a:bodyPr/>
          <a:lstStyle/>
          <a:p>
            <a:pPr>
              <a:defRPr b="1"/>
            </a:pPr>
            <a:endParaRPr lang="es-ES"/>
          </a:p>
        </c:txPr>
        <c:crossAx val="64267776"/>
        <c:crosses val="autoZero"/>
        <c:auto val="1"/>
        <c:lblAlgn val="ctr"/>
        <c:lblOffset val="100"/>
      </c:catAx>
      <c:valAx>
        <c:axId val="64267776"/>
        <c:scaling>
          <c:orientation val="minMax"/>
        </c:scaling>
        <c:axPos val="l"/>
        <c:majorGridlines/>
        <c:numFmt formatCode="0.00%" sourceLinked="1"/>
        <c:tickLblPos val="nextTo"/>
        <c:txPr>
          <a:bodyPr/>
          <a:lstStyle/>
          <a:p>
            <a:pPr>
              <a:defRPr sz="1100"/>
            </a:pPr>
            <a:endParaRPr lang="es-ES"/>
          </a:p>
        </c:txPr>
        <c:crossAx val="64266240"/>
        <c:crosses val="autoZero"/>
        <c:crossBetween val="between"/>
      </c:valAx>
    </c:plotArea>
    <c:legend>
      <c:legendPos val="r"/>
      <c:layout>
        <c:manualLayout>
          <c:xMode val="edge"/>
          <c:yMode val="edge"/>
          <c:x val="0.69806209456978519"/>
          <c:y val="0.32141484898111145"/>
          <c:w val="0.28417328662932678"/>
          <c:h val="0.35717030203777744"/>
        </c:manualLayout>
      </c:layout>
      <c:txPr>
        <a:bodyPr/>
        <a:lstStyle/>
        <a:p>
          <a:pPr>
            <a:defRPr b="1"/>
          </a:pPr>
          <a:endParaRPr lang="es-ES"/>
        </a:p>
      </c:txPr>
    </c:legend>
    <c:plotVisOnly val="1"/>
  </c:chart>
  <c:txPr>
    <a:bodyPr/>
    <a:lstStyle/>
    <a:p>
      <a:pPr>
        <a:defRPr sz="1200"/>
      </a:pPr>
      <a:endParaRPr lang="es-ES"/>
    </a:p>
  </c:txPr>
  <c:externalData r:id="rId1"/>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6 Conector recto"/>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28 Título"/>
          <p:cNvSpPr>
            <a:spLocks noGrp="1"/>
          </p:cNvSpPr>
          <p:nvPr>
            <p:ph type="ctrTitle"/>
          </p:nvPr>
        </p:nvSpPr>
        <p:spPr>
          <a:xfrm>
            <a:off x="381000" y="4853411"/>
            <a:ext cx="8458200" cy="1222375"/>
          </a:xfrm>
        </p:spPr>
        <p:txBody>
          <a:bodyPr anchor="t"/>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16" name="15 Marcador de fecha"/>
          <p:cNvSpPr>
            <a:spLocks noGrp="1"/>
          </p:cNvSpPr>
          <p:nvPr>
            <p:ph type="dt" sz="half" idx="10"/>
          </p:nvPr>
        </p:nvSpPr>
        <p:spPr/>
        <p:txBody>
          <a:bodyPr/>
          <a:lstStyle/>
          <a:p>
            <a:fld id="{305E7AC6-8E2B-4FA8-99F3-164BB8EF3970}" type="datetimeFigureOut">
              <a:rPr lang="es-ES" smtClean="0"/>
              <a:pPr/>
              <a:t>08/12/2015</a:t>
            </a:fld>
            <a:endParaRPr lang="es-ES"/>
          </a:p>
        </p:txBody>
      </p:sp>
      <p:sp>
        <p:nvSpPr>
          <p:cNvPr id="2" name="1 Marcador de pie de página"/>
          <p:cNvSpPr>
            <a:spLocks noGrp="1"/>
          </p:cNvSpPr>
          <p:nvPr>
            <p:ph type="ftr" sz="quarter" idx="11"/>
          </p:nvPr>
        </p:nvSpPr>
        <p:spPr/>
        <p:txBody>
          <a:bodyPr/>
          <a:lstStyle/>
          <a:p>
            <a:endParaRPr lang="es-ES"/>
          </a:p>
        </p:txBody>
      </p:sp>
      <p:sp>
        <p:nvSpPr>
          <p:cNvPr id="15" name="14 Marcador de número de diapositiva"/>
          <p:cNvSpPr>
            <a:spLocks noGrp="1"/>
          </p:cNvSpPr>
          <p:nvPr>
            <p:ph type="sldNum" sz="quarter" idx="12"/>
          </p:nvPr>
        </p:nvSpPr>
        <p:spPr>
          <a:xfrm>
            <a:off x="8229600" y="6473952"/>
            <a:ext cx="758952" cy="246888"/>
          </a:xfrm>
        </p:spPr>
        <p:txBody>
          <a:bodyPr/>
          <a:lstStyle/>
          <a:p>
            <a:fld id="{44F3EFDE-168A-4814-A7D1-527605E7B951}" type="slidenum">
              <a:rPr lang="es-ES" smtClean="0"/>
              <a:pPr/>
              <a:t>‹Nº›</a:t>
            </a:fld>
            <a:endParaRPr lang="es-ES"/>
          </a:p>
        </p:txBody>
      </p:sp>
    </p:spTree>
  </p:cSld>
  <p:clrMapOvr>
    <a:masterClrMapping/>
  </p:clrMapOvr>
  <p:transition spd="med">
    <p:strips dir="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305E7AC6-8E2B-4FA8-99F3-164BB8EF3970}" type="datetimeFigureOut">
              <a:rPr lang="es-ES" smtClean="0"/>
              <a:pPr/>
              <a:t>08/12/2015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4F3EFDE-168A-4814-A7D1-527605E7B951}" type="slidenum">
              <a:rPr lang="es-ES" smtClean="0"/>
              <a:pPr/>
              <a:t>‹Nº›</a:t>
            </a:fld>
            <a:endParaRPr lang="es-ES"/>
          </a:p>
        </p:txBody>
      </p:sp>
    </p:spTree>
  </p:cSld>
  <p:clrMapOvr>
    <a:masterClrMapping/>
  </p:clrMapOvr>
  <p:transition spd="med">
    <p:strips dir="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58000" y="549276"/>
            <a:ext cx="18288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549276"/>
            <a:ext cx="62484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305E7AC6-8E2B-4FA8-99F3-164BB8EF3970}" type="datetimeFigureOut">
              <a:rPr lang="es-ES" smtClean="0"/>
              <a:pPr/>
              <a:t>08/12/2015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4F3EFDE-168A-4814-A7D1-527605E7B951}" type="slidenum">
              <a:rPr lang="es-ES" smtClean="0"/>
              <a:pPr/>
              <a:t>‹Nº›</a:t>
            </a:fld>
            <a:endParaRPr lang="es-ES"/>
          </a:p>
        </p:txBody>
      </p:sp>
    </p:spTree>
  </p:cSld>
  <p:clrMapOvr>
    <a:masterClrMapping/>
  </p:clrMapOvr>
  <p:transition spd="med">
    <p:strips dir="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2" name="2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27" name="26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Marcador de fecha"/>
          <p:cNvSpPr>
            <a:spLocks noGrp="1"/>
          </p:cNvSpPr>
          <p:nvPr>
            <p:ph type="dt" sz="half" idx="10"/>
          </p:nvPr>
        </p:nvSpPr>
        <p:spPr/>
        <p:txBody>
          <a:bodyPr/>
          <a:lstStyle/>
          <a:p>
            <a:fld id="{305E7AC6-8E2B-4FA8-99F3-164BB8EF3970}" type="datetimeFigureOut">
              <a:rPr lang="es-ES" smtClean="0"/>
              <a:pPr/>
              <a:t>08/12/2015</a:t>
            </a:fld>
            <a:endParaRPr lang="es-ES"/>
          </a:p>
        </p:txBody>
      </p:sp>
      <p:sp>
        <p:nvSpPr>
          <p:cNvPr id="19" name="18 Marcador de pie de página"/>
          <p:cNvSpPr>
            <a:spLocks noGrp="1"/>
          </p:cNvSpPr>
          <p:nvPr>
            <p:ph type="ftr" sz="quarter" idx="11"/>
          </p:nvPr>
        </p:nvSpPr>
        <p:spPr>
          <a:xfrm>
            <a:off x="3581400" y="76200"/>
            <a:ext cx="2895600" cy="288925"/>
          </a:xfrm>
        </p:spPr>
        <p:txBody>
          <a:bodyPr/>
          <a:lstStyle/>
          <a:p>
            <a:endParaRPr lang="es-ES"/>
          </a:p>
        </p:txBody>
      </p:sp>
      <p:sp>
        <p:nvSpPr>
          <p:cNvPr id="16" name="15 Marcador de número de diapositiva"/>
          <p:cNvSpPr>
            <a:spLocks noGrp="1"/>
          </p:cNvSpPr>
          <p:nvPr>
            <p:ph type="sldNum" sz="quarter" idx="12"/>
          </p:nvPr>
        </p:nvSpPr>
        <p:spPr>
          <a:xfrm>
            <a:off x="8229600" y="6473952"/>
            <a:ext cx="758952" cy="246888"/>
          </a:xfrm>
        </p:spPr>
        <p:txBody>
          <a:bodyPr/>
          <a:lstStyle/>
          <a:p>
            <a:fld id="{44F3EFDE-168A-4814-A7D1-527605E7B951}" type="slidenum">
              <a:rPr lang="es-ES" smtClean="0"/>
              <a:pPr/>
              <a:t>‹Nº›</a:t>
            </a:fld>
            <a:endParaRPr lang="es-ES"/>
          </a:p>
        </p:txBody>
      </p:sp>
    </p:spTree>
  </p:cSld>
  <p:clrMapOvr>
    <a:masterClrMapping/>
  </p:clrMapOvr>
  <p:transition spd="med">
    <p:strips dir="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3">
        <a:schemeClr val="bg2"/>
      </p:bgRef>
    </p:bg>
    <p:spTree>
      <p:nvGrpSpPr>
        <p:cNvPr id="1" name=""/>
        <p:cNvGrpSpPr/>
        <p:nvPr/>
      </p:nvGrpSpPr>
      <p:grpSpPr>
        <a:xfrm>
          <a:off x="0" y="0"/>
          <a:ext cx="0" cy="0"/>
          <a:chOff x="0" y="0"/>
          <a:chExt cx="0" cy="0"/>
        </a:xfrm>
      </p:grpSpPr>
      <p:sp>
        <p:nvSpPr>
          <p:cNvPr id="7" name="6 Conector recto"/>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arcador de texto"/>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19" name="18 Marcador de fecha"/>
          <p:cNvSpPr>
            <a:spLocks noGrp="1"/>
          </p:cNvSpPr>
          <p:nvPr>
            <p:ph type="dt" sz="half" idx="10"/>
          </p:nvPr>
        </p:nvSpPr>
        <p:spPr/>
        <p:txBody>
          <a:bodyPr/>
          <a:lstStyle/>
          <a:p>
            <a:fld id="{305E7AC6-8E2B-4FA8-99F3-164BB8EF3970}" type="datetimeFigureOut">
              <a:rPr lang="es-ES" smtClean="0"/>
              <a:pPr/>
              <a:t>08/12/2015</a:t>
            </a:fld>
            <a:endParaRPr lang="es-ES"/>
          </a:p>
        </p:txBody>
      </p:sp>
      <p:sp>
        <p:nvSpPr>
          <p:cNvPr id="11" name="10 Marcador de pie de página"/>
          <p:cNvSpPr>
            <a:spLocks noGrp="1"/>
          </p:cNvSpPr>
          <p:nvPr>
            <p:ph type="ftr" sz="quarter" idx="11"/>
          </p:nvPr>
        </p:nvSpPr>
        <p:spPr/>
        <p:txBody>
          <a:bodyPr/>
          <a:lstStyle/>
          <a:p>
            <a:endParaRPr lang="es-ES"/>
          </a:p>
        </p:txBody>
      </p:sp>
      <p:sp>
        <p:nvSpPr>
          <p:cNvPr id="16" name="15 Marcador de número de diapositiva"/>
          <p:cNvSpPr>
            <a:spLocks noGrp="1"/>
          </p:cNvSpPr>
          <p:nvPr>
            <p:ph type="sldNum" sz="quarter" idx="12"/>
          </p:nvPr>
        </p:nvSpPr>
        <p:spPr/>
        <p:txBody>
          <a:bodyPr/>
          <a:lstStyle/>
          <a:p>
            <a:fld id="{44F3EFDE-168A-4814-A7D1-527605E7B951}" type="slidenum">
              <a:rPr lang="es-ES" smtClean="0"/>
              <a:pPr/>
              <a:t>‹Nº›</a:t>
            </a:fld>
            <a:endParaRPr lang="es-ES"/>
          </a:p>
        </p:txBody>
      </p:sp>
      <p:sp>
        <p:nvSpPr>
          <p:cNvPr id="8" name="7 Título"/>
          <p:cNvSpPr>
            <a:spLocks noGrp="1"/>
          </p:cNvSpPr>
          <p:nvPr>
            <p:ph type="title"/>
          </p:nvPr>
        </p:nvSpPr>
        <p:spPr>
          <a:xfrm>
            <a:off x="180475" y="2947085"/>
            <a:ext cx="8686800" cy="1184825"/>
          </a:xfrm>
        </p:spPr>
        <p:txBody>
          <a:bodyPr rtlCol="0" anchor="t"/>
          <a:lstStyle>
            <a:lvl1pPr algn="r">
              <a:defRPr/>
            </a:lvl1pPr>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transition spd="med">
    <p:strips dir="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0" name="19 Título"/>
          <p:cNvSpPr>
            <a:spLocks noGrp="1"/>
          </p:cNvSpPr>
          <p:nvPr>
            <p:ph type="title"/>
          </p:nvPr>
        </p:nvSpPr>
        <p:spPr>
          <a:xfrm>
            <a:off x="301752" y="457200"/>
            <a:ext cx="8686800" cy="841248"/>
          </a:xfrm>
        </p:spPr>
        <p:txBody>
          <a:bodyPr/>
          <a:lstStyle/>
          <a:p>
            <a:r>
              <a:rPr kumimoji="0" lang="es-ES" smtClean="0"/>
              <a:t>Haga clic para modificar el estilo de título del patrón</a:t>
            </a:r>
            <a:endParaRPr kumimoji="0" lang="en-US"/>
          </a:p>
        </p:txBody>
      </p:sp>
      <p:sp>
        <p:nvSpPr>
          <p:cNvPr id="14" name="13 Marcador de contenido"/>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1" name="20 Marcador de fecha"/>
          <p:cNvSpPr>
            <a:spLocks noGrp="1"/>
          </p:cNvSpPr>
          <p:nvPr>
            <p:ph type="dt" sz="half" idx="10"/>
          </p:nvPr>
        </p:nvSpPr>
        <p:spPr/>
        <p:txBody>
          <a:bodyPr/>
          <a:lstStyle/>
          <a:p>
            <a:fld id="{305E7AC6-8E2B-4FA8-99F3-164BB8EF3970}" type="datetimeFigureOut">
              <a:rPr lang="es-ES" smtClean="0"/>
              <a:pPr/>
              <a:t>08/12/2015</a:t>
            </a:fld>
            <a:endParaRPr lang="es-ES"/>
          </a:p>
        </p:txBody>
      </p:sp>
      <p:sp>
        <p:nvSpPr>
          <p:cNvPr id="10" name="9 Marcador de pie de página"/>
          <p:cNvSpPr>
            <a:spLocks noGrp="1"/>
          </p:cNvSpPr>
          <p:nvPr>
            <p:ph type="ftr" sz="quarter" idx="11"/>
          </p:nvPr>
        </p:nvSpPr>
        <p:spPr/>
        <p:txBody>
          <a:bodyPr/>
          <a:lstStyle/>
          <a:p>
            <a:endParaRPr lang="es-ES"/>
          </a:p>
        </p:txBody>
      </p:sp>
      <p:sp>
        <p:nvSpPr>
          <p:cNvPr id="31" name="30 Marcador de número de diapositiva"/>
          <p:cNvSpPr>
            <a:spLocks noGrp="1"/>
          </p:cNvSpPr>
          <p:nvPr>
            <p:ph type="sldNum" sz="quarter" idx="12"/>
          </p:nvPr>
        </p:nvSpPr>
        <p:spPr/>
        <p:txBody>
          <a:bodyPr/>
          <a:lstStyle/>
          <a:p>
            <a:fld id="{44F3EFDE-168A-4814-A7D1-527605E7B951}" type="slidenum">
              <a:rPr lang="es-ES" smtClean="0"/>
              <a:pPr/>
              <a:t>‹Nº›</a:t>
            </a:fld>
            <a:endParaRPr lang="es-ES"/>
          </a:p>
        </p:txBody>
      </p:sp>
    </p:spTree>
  </p:cSld>
  <p:clrMapOvr>
    <a:masterClrMapping/>
  </p:clrMapOvr>
  <p:transition spd="med">
    <p:strips dir="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9" name="28 Título"/>
          <p:cNvSpPr>
            <a:spLocks noGrp="1"/>
          </p:cNvSpPr>
          <p:nvPr>
            <p:ph type="title"/>
          </p:nvPr>
        </p:nvSpPr>
        <p:spPr>
          <a:xfrm>
            <a:off x="304800" y="5410200"/>
            <a:ext cx="8610600" cy="882650"/>
          </a:xfrm>
        </p:spPr>
        <p:txBody>
          <a:bodyPr anchor="ctr"/>
          <a:lstStyle>
            <a:lvl1pPr>
              <a:defRPr/>
            </a:lvl1p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25" name="24 Marcador de texto"/>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8" name="27 Marcador de contenido"/>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0" name="9 Marcador de fecha"/>
          <p:cNvSpPr>
            <a:spLocks noGrp="1"/>
          </p:cNvSpPr>
          <p:nvPr>
            <p:ph type="dt" sz="half" idx="10"/>
          </p:nvPr>
        </p:nvSpPr>
        <p:spPr/>
        <p:txBody>
          <a:bodyPr/>
          <a:lstStyle/>
          <a:p>
            <a:fld id="{305E7AC6-8E2B-4FA8-99F3-164BB8EF3970}" type="datetimeFigureOut">
              <a:rPr lang="es-ES" smtClean="0"/>
              <a:pPr/>
              <a:t>08/12/2015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a:xfrm>
            <a:off x="8229600" y="6477000"/>
            <a:ext cx="762000" cy="246888"/>
          </a:xfrm>
        </p:spPr>
        <p:txBody>
          <a:bodyPr/>
          <a:lstStyle/>
          <a:p>
            <a:fld id="{44F3EFDE-168A-4814-A7D1-527605E7B951}" type="slidenum">
              <a:rPr lang="es-ES" smtClean="0"/>
              <a:pPr/>
              <a:t>‹Nº›</a:t>
            </a:fld>
            <a:endParaRPr lang="es-ES"/>
          </a:p>
        </p:txBody>
      </p:sp>
      <p:sp>
        <p:nvSpPr>
          <p:cNvPr id="11" name="10 Conector recto"/>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transition spd="med">
    <p:strips dir="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30" name="29 Título"/>
          <p:cNvSpPr>
            <a:spLocks noGrp="1"/>
          </p:cNvSpPr>
          <p:nvPr>
            <p:ph type="title"/>
          </p:nvPr>
        </p:nvSpPr>
        <p:spPr>
          <a:xfrm>
            <a:off x="301752" y="457200"/>
            <a:ext cx="8686800" cy="841248"/>
          </a:xfrm>
        </p:spPr>
        <p:txBody>
          <a:bodyPr/>
          <a:lstStyle/>
          <a:p>
            <a:r>
              <a:rPr kumimoji="0" lang="es-ES" smtClean="0"/>
              <a:t>Haga clic para modificar el estilo de título del patrón</a:t>
            </a:r>
            <a:endParaRPr kumimoji="0" lang="en-US"/>
          </a:p>
        </p:txBody>
      </p:sp>
      <p:sp>
        <p:nvSpPr>
          <p:cNvPr id="12" name="11 Marcador de fecha"/>
          <p:cNvSpPr>
            <a:spLocks noGrp="1"/>
          </p:cNvSpPr>
          <p:nvPr>
            <p:ph type="dt" sz="half" idx="10"/>
          </p:nvPr>
        </p:nvSpPr>
        <p:spPr/>
        <p:txBody>
          <a:bodyPr/>
          <a:lstStyle/>
          <a:p>
            <a:fld id="{305E7AC6-8E2B-4FA8-99F3-164BB8EF3970}" type="datetimeFigureOut">
              <a:rPr lang="es-ES" smtClean="0"/>
              <a:pPr/>
              <a:t>08/12/2015</a:t>
            </a:fld>
            <a:endParaRPr lang="es-ES"/>
          </a:p>
        </p:txBody>
      </p:sp>
      <p:sp>
        <p:nvSpPr>
          <p:cNvPr id="21" name="20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4F3EFDE-168A-4814-A7D1-527605E7B951}" type="slidenum">
              <a:rPr lang="es-ES" smtClean="0"/>
              <a:pPr/>
              <a:t>‹Nº›</a:t>
            </a:fld>
            <a:endParaRPr lang="es-ES"/>
          </a:p>
        </p:txBody>
      </p:sp>
    </p:spTree>
  </p:cSld>
  <p:clrMapOvr>
    <a:masterClrMapping/>
  </p:clrMapOvr>
  <p:transition spd="med">
    <p:strips dir="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p>
            <a:fld id="{305E7AC6-8E2B-4FA8-99F3-164BB8EF3970}" type="datetimeFigureOut">
              <a:rPr lang="es-ES" smtClean="0"/>
              <a:pPr/>
              <a:t>08/12/2015</a:t>
            </a:fld>
            <a:endParaRPr lang="es-ES"/>
          </a:p>
        </p:txBody>
      </p:sp>
      <p:sp>
        <p:nvSpPr>
          <p:cNvPr id="24" name="23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44F3EFDE-168A-4814-A7D1-527605E7B951}" type="slidenum">
              <a:rPr lang="es-ES" smtClean="0"/>
              <a:pPr/>
              <a:t>‹Nº›</a:t>
            </a:fld>
            <a:endParaRPr lang="es-ES"/>
          </a:p>
        </p:txBody>
      </p:sp>
    </p:spTree>
  </p:cSld>
  <p:clrMapOvr>
    <a:masterClrMapping/>
  </p:clrMapOvr>
  <p:transition spd="med">
    <p:strips dir="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7 Conector recto"/>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Título"/>
          <p:cNvSpPr>
            <a:spLocks noGrp="1"/>
          </p:cNvSpPr>
          <p:nvPr>
            <p:ph type="title"/>
          </p:nvPr>
        </p:nvSpPr>
        <p:spPr>
          <a:xfrm>
            <a:off x="457200" y="5486400"/>
            <a:ext cx="8458200" cy="520700"/>
          </a:xfrm>
        </p:spPr>
        <p:txBody>
          <a:bodyPr anchor="ctr"/>
          <a:lstStyle>
            <a:lvl1pPr algn="l">
              <a:buNone/>
              <a:defRPr sz="2000" b="1"/>
            </a:lvl1pPr>
          </a:lstStyle>
          <a:p>
            <a:r>
              <a:rPr kumimoji="0" lang="es-ES" smtClean="0"/>
              <a:t>Haga clic para modificar el estilo de título del patrón</a:t>
            </a:r>
            <a:endParaRPr kumimoji="0" lang="en-US"/>
          </a:p>
        </p:txBody>
      </p:sp>
      <p:sp>
        <p:nvSpPr>
          <p:cNvPr id="26" name="25 Marcador de texto"/>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14" name="13 Marcador de contenido"/>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Marcador de fecha"/>
          <p:cNvSpPr>
            <a:spLocks noGrp="1"/>
          </p:cNvSpPr>
          <p:nvPr>
            <p:ph type="dt" sz="half" idx="10"/>
          </p:nvPr>
        </p:nvSpPr>
        <p:spPr/>
        <p:txBody>
          <a:bodyPr/>
          <a:lstStyle/>
          <a:p>
            <a:fld id="{305E7AC6-8E2B-4FA8-99F3-164BB8EF3970}" type="datetimeFigureOut">
              <a:rPr lang="es-ES" smtClean="0"/>
              <a:pPr/>
              <a:t>08/12/2015</a:t>
            </a:fld>
            <a:endParaRPr lang="es-ES"/>
          </a:p>
        </p:txBody>
      </p:sp>
      <p:sp>
        <p:nvSpPr>
          <p:cNvPr id="29" name="28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44F3EFDE-168A-4814-A7D1-527605E7B951}" type="slidenum">
              <a:rPr lang="es-ES" smtClean="0"/>
              <a:pPr/>
              <a:t>‹Nº›</a:t>
            </a:fld>
            <a:endParaRPr lang="es-ES"/>
          </a:p>
        </p:txBody>
      </p:sp>
    </p:spTree>
  </p:cSld>
  <p:clrMapOvr>
    <a:masterClrMapping/>
  </p:clrMapOvr>
  <p:transition spd="med">
    <p:strips dir="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3" name="12 Marcador de posición de imagen"/>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s-ES" smtClean="0"/>
              <a:t>Haga clic en el icono para agregar una imagen</a:t>
            </a:r>
            <a:endParaRPr kumimoji="0" lang="en-US" dirty="0"/>
          </a:p>
        </p:txBody>
      </p:sp>
      <p:sp>
        <p:nvSpPr>
          <p:cNvPr id="7" name="6 Marcador de fecha"/>
          <p:cNvSpPr>
            <a:spLocks noGrp="1"/>
          </p:cNvSpPr>
          <p:nvPr>
            <p:ph type="dt" sz="half" idx="10"/>
          </p:nvPr>
        </p:nvSpPr>
        <p:spPr/>
        <p:txBody>
          <a:bodyPr/>
          <a:lstStyle/>
          <a:p>
            <a:fld id="{305E7AC6-8E2B-4FA8-99F3-164BB8EF3970}" type="datetimeFigureOut">
              <a:rPr lang="es-ES" smtClean="0"/>
              <a:pPr/>
              <a:t>08/12/2015</a:t>
            </a:fld>
            <a:endParaRPr lang="es-ES"/>
          </a:p>
        </p:txBody>
      </p:sp>
      <p:sp>
        <p:nvSpPr>
          <p:cNvPr id="5" name="4 Marcador de pie de página"/>
          <p:cNvSpPr>
            <a:spLocks noGrp="1"/>
          </p:cNvSpPr>
          <p:nvPr>
            <p:ph type="ftr" sz="quarter" idx="11"/>
          </p:nvPr>
        </p:nvSpPr>
        <p:spPr/>
        <p:txBody>
          <a:bodyPr/>
          <a:lstStyle/>
          <a:p>
            <a:endParaRPr lang="es-ES"/>
          </a:p>
        </p:txBody>
      </p:sp>
      <p:sp>
        <p:nvSpPr>
          <p:cNvPr id="31" name="30 Marcador de número de diapositiva"/>
          <p:cNvSpPr>
            <a:spLocks noGrp="1"/>
          </p:cNvSpPr>
          <p:nvPr>
            <p:ph type="sldNum" sz="quarter" idx="12"/>
          </p:nvPr>
        </p:nvSpPr>
        <p:spPr/>
        <p:txBody>
          <a:bodyPr/>
          <a:lstStyle/>
          <a:p>
            <a:fld id="{44F3EFDE-168A-4814-A7D1-527605E7B951}" type="slidenum">
              <a:rPr lang="es-ES" smtClean="0"/>
              <a:pPr/>
              <a:t>‹Nº›</a:t>
            </a:fld>
            <a:endParaRPr lang="es-ES"/>
          </a:p>
        </p:txBody>
      </p:sp>
      <p:sp>
        <p:nvSpPr>
          <p:cNvPr id="17" name="16 Título"/>
          <p:cNvSpPr>
            <a:spLocks noGrp="1"/>
          </p:cNvSpPr>
          <p:nvPr>
            <p:ph type="title"/>
          </p:nvPr>
        </p:nvSpPr>
        <p:spPr>
          <a:xfrm>
            <a:off x="381000" y="4993760"/>
            <a:ext cx="5867400" cy="522288"/>
          </a:xfrm>
        </p:spPr>
        <p:txBody>
          <a:bodyPr anchor="ctr"/>
          <a:lstStyle>
            <a:lvl1pPr algn="l">
              <a:buNone/>
              <a:defRPr sz="2000" b="1"/>
            </a:lvl1pPr>
          </a:lstStyle>
          <a:p>
            <a:r>
              <a:rPr kumimoji="0" lang="es-ES" smtClean="0"/>
              <a:t>Haga clic para modificar el estilo de título del patrón</a:t>
            </a:r>
            <a:endParaRPr kumimoji="0" lang="en-US"/>
          </a:p>
        </p:txBody>
      </p:sp>
      <p:sp>
        <p:nvSpPr>
          <p:cNvPr id="26" name="25 Marcador de texto"/>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Tree>
  </p:cSld>
  <p:clrMapOvr>
    <a:masterClrMapping/>
  </p:clrMapOvr>
  <p:transition spd="med">
    <p:strips dir="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Conector recto"/>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7 Marcador de texto"/>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1" name="10 Marcador de fecha"/>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305E7AC6-8E2B-4FA8-99F3-164BB8EF3970}" type="datetimeFigureOut">
              <a:rPr lang="es-ES" smtClean="0"/>
              <a:pPr/>
              <a:t>08/12/2015</a:t>
            </a:fld>
            <a:endParaRPr lang="es-ES"/>
          </a:p>
        </p:txBody>
      </p:sp>
      <p:sp>
        <p:nvSpPr>
          <p:cNvPr id="28" name="27 Marcador de pie de página"/>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s-ES"/>
          </a:p>
        </p:txBody>
      </p:sp>
      <p:sp>
        <p:nvSpPr>
          <p:cNvPr id="5" name="4 Marcador de número de diapositiva"/>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44F3EFDE-168A-4814-A7D1-527605E7B951}" type="slidenum">
              <a:rPr lang="es-ES" smtClean="0"/>
              <a:pPr/>
              <a:t>‹Nº›</a:t>
            </a:fld>
            <a:endParaRPr lang="es-ES"/>
          </a:p>
        </p:txBody>
      </p:sp>
      <p:sp>
        <p:nvSpPr>
          <p:cNvPr id="10" name="9 Marcador de título"/>
          <p:cNvSpPr>
            <a:spLocks noGrp="1"/>
          </p:cNvSpPr>
          <p:nvPr>
            <p:ph type="title"/>
          </p:nvPr>
        </p:nvSpPr>
        <p:spPr>
          <a:xfrm>
            <a:off x="304800" y="457200"/>
            <a:ext cx="8686800" cy="838200"/>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9" name="8 Conector recto"/>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Conector recto"/>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spd="med">
    <p:strips dir="rd"/>
  </p:transition>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1500166" y="5429264"/>
            <a:ext cx="5929354" cy="571504"/>
          </a:xfrm>
        </p:spPr>
        <p:txBody>
          <a:bodyPr>
            <a:noAutofit/>
          </a:bodyPr>
          <a:lstStyle/>
          <a:p>
            <a:pPr algn="ctr"/>
            <a:r>
              <a:rPr lang="es-ES" sz="2000" dirty="0" smtClean="0"/>
              <a:t>Autores: </a:t>
            </a:r>
            <a:br>
              <a:rPr lang="es-ES" sz="2000" dirty="0" smtClean="0"/>
            </a:br>
            <a:r>
              <a:rPr lang="es-ES" sz="2000" dirty="0" err="1" smtClean="0"/>
              <a:t>Carletti</a:t>
            </a:r>
            <a:r>
              <a:rPr lang="es-ES" sz="2000" dirty="0" smtClean="0"/>
              <a:t>, MELISA BELEN</a:t>
            </a:r>
            <a:br>
              <a:rPr lang="es-ES" sz="2000" dirty="0" smtClean="0"/>
            </a:br>
            <a:r>
              <a:rPr lang="es-ES" sz="2000" dirty="0" smtClean="0"/>
              <a:t>GONZALEZ, ROMINA GISELLA</a:t>
            </a:r>
            <a:endParaRPr lang="es-ES" sz="2000" dirty="0"/>
          </a:p>
        </p:txBody>
      </p:sp>
      <p:sp>
        <p:nvSpPr>
          <p:cNvPr id="12" name="11 Marcador de texto"/>
          <p:cNvSpPr>
            <a:spLocks noGrp="1"/>
          </p:cNvSpPr>
          <p:nvPr>
            <p:ph type="body" idx="1"/>
          </p:nvPr>
        </p:nvSpPr>
        <p:spPr>
          <a:xfrm>
            <a:off x="2000232" y="571480"/>
            <a:ext cx="5000660" cy="1285884"/>
          </a:xfrm>
        </p:spPr>
        <p:txBody>
          <a:bodyPr>
            <a:noAutofit/>
          </a:bodyPr>
          <a:lstStyle/>
          <a:p>
            <a:pPr algn="ctr"/>
            <a:r>
              <a:rPr lang="es-ES" sz="2400" dirty="0" smtClean="0"/>
              <a:t>Universidad Nacional DE CUYO</a:t>
            </a:r>
            <a:br>
              <a:rPr lang="es-ES" sz="2400" dirty="0" smtClean="0"/>
            </a:br>
            <a:r>
              <a:rPr lang="es-ES" sz="2400" dirty="0" smtClean="0"/>
              <a:t>FCM</a:t>
            </a:r>
            <a:br>
              <a:rPr lang="es-ES" sz="2400" dirty="0" smtClean="0"/>
            </a:br>
            <a:r>
              <a:rPr lang="es-ES" sz="2400" dirty="0" smtClean="0"/>
              <a:t>SEDE ESCUELA DE ENFERMERIA</a:t>
            </a:r>
            <a:endParaRPr lang="es-ES" sz="2400" dirty="0"/>
          </a:p>
        </p:txBody>
      </p:sp>
      <p:sp>
        <p:nvSpPr>
          <p:cNvPr id="13" name="12 Marcador de texto"/>
          <p:cNvSpPr>
            <a:spLocks noGrp="1"/>
          </p:cNvSpPr>
          <p:nvPr>
            <p:ph type="body" sz="half" idx="3"/>
          </p:nvPr>
        </p:nvSpPr>
        <p:spPr>
          <a:xfrm>
            <a:off x="1285852" y="2500306"/>
            <a:ext cx="6357982" cy="1643074"/>
          </a:xfrm>
        </p:spPr>
        <p:txBody>
          <a:bodyPr>
            <a:noAutofit/>
          </a:bodyPr>
          <a:lstStyle/>
          <a:p>
            <a:pPr algn="ctr"/>
            <a:r>
              <a:rPr lang="es-ES" sz="2400" dirty="0" smtClean="0"/>
              <a:t>“Grado de VALORACION Y CONOCIMIENTOS DE LOS ENFERMEROS SOBRE EL SISTEMA DE ATENCION DOMICILIARIA Y SU RELACION CON LA AUTONOMIA DE CUIDADOS A BRINDAR”</a:t>
            </a:r>
            <a:endParaRPr lang="es-ES" sz="2400" dirty="0"/>
          </a:p>
        </p:txBody>
      </p:sp>
      <p:pic>
        <p:nvPicPr>
          <p:cNvPr id="11" name="10 Marcador de posición de imagen" descr="UNCuyo.png"/>
          <p:cNvPicPr>
            <a:picLocks noGrp="1" noChangeAspect="1"/>
          </p:cNvPicPr>
          <p:nvPr>
            <p:ph sz="quarter" idx="2"/>
          </p:nvPr>
        </p:nvPicPr>
        <p:blipFill>
          <a:blip r:embed="rId2"/>
          <a:stretch>
            <a:fillRect/>
          </a:stretch>
        </p:blipFill>
        <p:spPr>
          <a:xfrm>
            <a:off x="142844" y="214291"/>
            <a:ext cx="1717398" cy="2000264"/>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spd="med">
    <p:strips dir="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texto"/>
          <p:cNvSpPr>
            <a:spLocks noGrp="1"/>
          </p:cNvSpPr>
          <p:nvPr>
            <p:ph type="body" idx="1"/>
          </p:nvPr>
        </p:nvSpPr>
        <p:spPr/>
        <p:txBody>
          <a:bodyPr/>
          <a:lstStyle/>
          <a:p>
            <a:pPr algn="ctr"/>
            <a:r>
              <a:rPr lang="es-ES" dirty="0" smtClean="0"/>
              <a:t>Rendimiento vs Experiencia</a:t>
            </a:r>
            <a:endParaRPr lang="es-ES" dirty="0"/>
          </a:p>
        </p:txBody>
      </p:sp>
      <p:sp>
        <p:nvSpPr>
          <p:cNvPr id="4" name="3 Marcador de texto"/>
          <p:cNvSpPr>
            <a:spLocks noGrp="1"/>
          </p:cNvSpPr>
          <p:nvPr>
            <p:ph type="body" sz="half" idx="3"/>
          </p:nvPr>
        </p:nvSpPr>
        <p:spPr/>
        <p:txBody>
          <a:bodyPr/>
          <a:lstStyle/>
          <a:p>
            <a:pPr algn="ctr"/>
            <a:r>
              <a:rPr lang="es-ES" dirty="0" smtClean="0"/>
              <a:t>Antigüedad vs rendimiento</a:t>
            </a:r>
            <a:endParaRPr lang="es-ES" dirty="0"/>
          </a:p>
        </p:txBody>
      </p:sp>
      <p:graphicFrame>
        <p:nvGraphicFramePr>
          <p:cNvPr id="9" name="8 Marcador de contenido"/>
          <p:cNvGraphicFramePr>
            <a:graphicFrameLocks noGrp="1"/>
          </p:cNvGraphicFramePr>
          <p:nvPr>
            <p:ph sz="quarter" idx="2"/>
          </p:nvPr>
        </p:nvGraphicFramePr>
        <p:xfrm>
          <a:off x="280988" y="1316038"/>
          <a:ext cx="4291012" cy="468473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9 Marcador de contenido"/>
          <p:cNvGraphicFramePr>
            <a:graphicFrameLocks noGrp="1"/>
          </p:cNvGraphicFramePr>
          <p:nvPr>
            <p:ph sz="quarter" idx="4"/>
          </p:nvPr>
        </p:nvGraphicFramePr>
        <p:xfrm>
          <a:off x="4648200" y="1316038"/>
          <a:ext cx="4289425" cy="4684712"/>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strips dir="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texto"/>
          <p:cNvSpPr>
            <a:spLocks noGrp="1"/>
          </p:cNvSpPr>
          <p:nvPr>
            <p:ph type="body" idx="1"/>
          </p:nvPr>
        </p:nvSpPr>
        <p:spPr/>
        <p:txBody>
          <a:bodyPr/>
          <a:lstStyle/>
          <a:p>
            <a:pPr algn="ctr"/>
            <a:r>
              <a:rPr lang="es-ES" dirty="0" smtClean="0"/>
              <a:t>EDAD VS RENDIMIENTO</a:t>
            </a:r>
            <a:endParaRPr lang="es-ES" dirty="0"/>
          </a:p>
        </p:txBody>
      </p:sp>
      <p:sp>
        <p:nvSpPr>
          <p:cNvPr id="4" name="3 Marcador de texto"/>
          <p:cNvSpPr>
            <a:spLocks noGrp="1"/>
          </p:cNvSpPr>
          <p:nvPr>
            <p:ph type="body" sz="half" idx="3"/>
          </p:nvPr>
        </p:nvSpPr>
        <p:spPr/>
        <p:txBody>
          <a:bodyPr/>
          <a:lstStyle/>
          <a:p>
            <a:pPr algn="ctr"/>
            <a:r>
              <a:rPr lang="es-ES" dirty="0" smtClean="0"/>
              <a:t>RENDIMIENTO SEGÚN CUESTIONARIO</a:t>
            </a:r>
            <a:endParaRPr lang="es-ES" dirty="0"/>
          </a:p>
        </p:txBody>
      </p:sp>
      <p:graphicFrame>
        <p:nvGraphicFramePr>
          <p:cNvPr id="7" name="6 Marcador de contenido"/>
          <p:cNvGraphicFramePr>
            <a:graphicFrameLocks noGrp="1"/>
          </p:cNvGraphicFramePr>
          <p:nvPr>
            <p:ph sz="quarter" idx="2"/>
          </p:nvPr>
        </p:nvGraphicFramePr>
        <p:xfrm>
          <a:off x="280988" y="1316038"/>
          <a:ext cx="4291012" cy="468473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7 Marcador de contenido"/>
          <p:cNvGraphicFramePr>
            <a:graphicFrameLocks noGrp="1"/>
          </p:cNvGraphicFramePr>
          <p:nvPr>
            <p:ph sz="quarter" idx="4"/>
          </p:nvPr>
        </p:nvGraphicFramePr>
        <p:xfrm>
          <a:off x="4648200" y="1316038"/>
          <a:ext cx="4289425" cy="4684712"/>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strips dir="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Título"/>
          <p:cNvSpPr>
            <a:spLocks noGrp="1"/>
          </p:cNvSpPr>
          <p:nvPr>
            <p:ph type="title"/>
          </p:nvPr>
        </p:nvSpPr>
        <p:spPr>
          <a:xfrm>
            <a:off x="685800" y="0"/>
            <a:ext cx="8458200" cy="520700"/>
          </a:xfrm>
        </p:spPr>
        <p:txBody>
          <a:bodyPr>
            <a:normAutofit/>
          </a:bodyPr>
          <a:lstStyle/>
          <a:p>
            <a:pPr algn="ctr"/>
            <a:r>
              <a:rPr lang="es-ES" dirty="0" smtClean="0"/>
              <a:t>Tabla de comprobación de hipótesis</a:t>
            </a:r>
            <a:endParaRPr lang="es-ES" dirty="0"/>
          </a:p>
        </p:txBody>
      </p:sp>
      <p:sp>
        <p:nvSpPr>
          <p:cNvPr id="4" name="3 Marcador de texto"/>
          <p:cNvSpPr>
            <a:spLocks noGrp="1"/>
          </p:cNvSpPr>
          <p:nvPr>
            <p:ph type="body" idx="2"/>
          </p:nvPr>
        </p:nvSpPr>
        <p:spPr>
          <a:xfrm>
            <a:off x="357158" y="4429132"/>
            <a:ext cx="8072494" cy="981068"/>
          </a:xfrm>
        </p:spPr>
        <p:txBody>
          <a:bodyPr>
            <a:noAutofit/>
          </a:bodyPr>
          <a:lstStyle/>
          <a:p>
            <a:pPr algn="ctr"/>
            <a:r>
              <a:rPr lang="es-ES" sz="1800" dirty="0" smtClean="0"/>
              <a:t>Al finalizar este estudio podemos observar según los datos obtenidos por las encuestas realizadas que el 64% de los encuestados desaprobó  lo que se considera que solo el 36% de la población obtuvo el puntaje necesario para decir que tiene conocimientos suficientes acerca de las ID.</a:t>
            </a:r>
            <a:endParaRPr lang="es-ES" sz="1800" dirty="0"/>
          </a:p>
        </p:txBody>
      </p:sp>
      <p:graphicFrame>
        <p:nvGraphicFramePr>
          <p:cNvPr id="20" name="19 Marcador de contenido"/>
          <p:cNvGraphicFramePr>
            <a:graphicFrameLocks noGrp="1"/>
          </p:cNvGraphicFramePr>
          <p:nvPr>
            <p:ph sz="half" idx="1"/>
          </p:nvPr>
        </p:nvGraphicFramePr>
        <p:xfrm>
          <a:off x="785787" y="609600"/>
          <a:ext cx="8129612" cy="3517910"/>
        </p:xfrm>
        <a:graphic>
          <a:graphicData uri="http://schemas.openxmlformats.org/drawingml/2006/table">
            <a:tbl>
              <a:tblPr firstRow="1" bandRow="1">
                <a:tableStyleId>{5C22544A-7EE6-4342-B048-85BDC9FD1C3A}</a:tableStyleId>
              </a:tblPr>
              <a:tblGrid>
                <a:gridCol w="1185549"/>
                <a:gridCol w="802270"/>
                <a:gridCol w="802270"/>
                <a:gridCol w="823073"/>
                <a:gridCol w="903290"/>
                <a:gridCol w="903290"/>
                <a:gridCol w="903290"/>
                <a:gridCol w="903290"/>
                <a:gridCol w="903290"/>
              </a:tblGrid>
              <a:tr h="686651">
                <a:tc rowSpan="2">
                  <a:txBody>
                    <a:bodyPr/>
                    <a:lstStyle/>
                    <a:p>
                      <a:pPr algn="ctr"/>
                      <a:r>
                        <a:rPr lang="es-ES" sz="1600" dirty="0" smtClean="0"/>
                        <a:t>VARIABLES</a:t>
                      </a:r>
                      <a:endParaRPr lang="es-ES" sz="1600" dirty="0"/>
                    </a:p>
                  </a:txBody>
                  <a:tcPr marL="56214" marR="56214"/>
                </a:tc>
                <a:tc gridSpan="2">
                  <a:txBody>
                    <a:bodyPr/>
                    <a:lstStyle/>
                    <a:p>
                      <a:pPr algn="ctr"/>
                      <a:r>
                        <a:rPr lang="es-ES" sz="1600" dirty="0" smtClean="0"/>
                        <a:t>SEXO</a:t>
                      </a:r>
                      <a:endParaRPr lang="es-ES" sz="1600" dirty="0"/>
                    </a:p>
                  </a:txBody>
                  <a:tcPr marL="56214" marR="56214"/>
                </a:tc>
                <a:tc hMerge="1">
                  <a:txBody>
                    <a:bodyPr/>
                    <a:lstStyle/>
                    <a:p>
                      <a:endParaRPr lang="es-ES" dirty="0"/>
                    </a:p>
                  </a:txBody>
                  <a:tcPr/>
                </a:tc>
                <a:tc gridSpan="2">
                  <a:txBody>
                    <a:bodyPr/>
                    <a:lstStyle/>
                    <a:p>
                      <a:pPr algn="ctr"/>
                      <a:r>
                        <a:rPr lang="es-ES" sz="1600" dirty="0" smtClean="0"/>
                        <a:t>EDAD</a:t>
                      </a:r>
                      <a:endParaRPr lang="es-ES" sz="1600" dirty="0"/>
                    </a:p>
                  </a:txBody>
                  <a:tcPr marL="56214" marR="56214"/>
                </a:tc>
                <a:tc hMerge="1">
                  <a:txBody>
                    <a:bodyPr/>
                    <a:lstStyle/>
                    <a:p>
                      <a:endParaRPr lang="es-ES" dirty="0"/>
                    </a:p>
                  </a:txBody>
                  <a:tcPr/>
                </a:tc>
                <a:tc gridSpan="2">
                  <a:txBody>
                    <a:bodyPr/>
                    <a:lstStyle/>
                    <a:p>
                      <a:pPr algn="ctr"/>
                      <a:r>
                        <a:rPr lang="es-ES" sz="1600" dirty="0" smtClean="0"/>
                        <a:t>ANTIGUEDAD</a:t>
                      </a:r>
                      <a:endParaRPr lang="es-ES" sz="1600" dirty="0"/>
                    </a:p>
                  </a:txBody>
                  <a:tcPr marL="56214" marR="56214"/>
                </a:tc>
                <a:tc hMerge="1">
                  <a:txBody>
                    <a:bodyPr/>
                    <a:lstStyle/>
                    <a:p>
                      <a:endParaRPr lang="es-ES" dirty="0"/>
                    </a:p>
                  </a:txBody>
                  <a:tcPr/>
                </a:tc>
                <a:tc gridSpan="2">
                  <a:txBody>
                    <a:bodyPr/>
                    <a:lstStyle/>
                    <a:p>
                      <a:pPr algn="ctr"/>
                      <a:r>
                        <a:rPr lang="es-ES" sz="1600" dirty="0" smtClean="0"/>
                        <a:t>TRABAJO EN ID</a:t>
                      </a:r>
                      <a:endParaRPr lang="es-ES" sz="1600" dirty="0"/>
                    </a:p>
                  </a:txBody>
                  <a:tcPr marL="56214" marR="56214"/>
                </a:tc>
                <a:tc hMerge="1">
                  <a:txBody>
                    <a:bodyPr/>
                    <a:lstStyle/>
                    <a:p>
                      <a:endParaRPr lang="es-ES" dirty="0"/>
                    </a:p>
                  </a:txBody>
                  <a:tcPr/>
                </a:tc>
              </a:tr>
              <a:tr h="1072304">
                <a:tc vMerge="1">
                  <a:txBody>
                    <a:bodyPr/>
                    <a:lstStyle/>
                    <a:p>
                      <a:endParaRPr lang="es-ES" dirty="0"/>
                    </a:p>
                  </a:txBody>
                  <a:tcPr/>
                </a:tc>
                <a:tc>
                  <a:txBody>
                    <a:bodyPr/>
                    <a:lstStyle/>
                    <a:p>
                      <a:pPr algn="ctr"/>
                      <a:r>
                        <a:rPr lang="es-ES" sz="1600" b="1" dirty="0" smtClean="0"/>
                        <a:t>F</a:t>
                      </a:r>
                      <a:endParaRPr lang="es-ES" sz="1600" b="1" dirty="0"/>
                    </a:p>
                  </a:txBody>
                  <a:tcPr marL="56214" marR="56214"/>
                </a:tc>
                <a:tc>
                  <a:txBody>
                    <a:bodyPr/>
                    <a:lstStyle/>
                    <a:p>
                      <a:pPr algn="ctr"/>
                      <a:r>
                        <a:rPr lang="es-ES" sz="1600" b="1" dirty="0" smtClean="0"/>
                        <a:t>M</a:t>
                      </a:r>
                      <a:endParaRPr lang="es-ES" sz="1600" b="1" dirty="0"/>
                    </a:p>
                  </a:txBody>
                  <a:tcPr marL="56214" marR="56214"/>
                </a:tc>
                <a:tc>
                  <a:txBody>
                    <a:bodyPr/>
                    <a:lstStyle/>
                    <a:p>
                      <a:pPr algn="ctr"/>
                      <a:r>
                        <a:rPr lang="es-ES" sz="1600" b="1" dirty="0" smtClean="0"/>
                        <a:t>H-35años</a:t>
                      </a:r>
                      <a:endParaRPr lang="es-ES" sz="1600" b="1" dirty="0"/>
                    </a:p>
                  </a:txBody>
                  <a:tcPr marL="56214" marR="56214"/>
                </a:tc>
                <a:tc>
                  <a:txBody>
                    <a:bodyPr/>
                    <a:lstStyle/>
                    <a:p>
                      <a:pPr algn="ctr"/>
                      <a:r>
                        <a:rPr lang="es-ES" sz="1600" b="1" dirty="0" smtClean="0"/>
                        <a:t>Mas de 35años</a:t>
                      </a:r>
                      <a:endParaRPr lang="es-ES" sz="1600" b="1" dirty="0"/>
                    </a:p>
                  </a:txBody>
                  <a:tcPr marL="56214" marR="56214"/>
                </a:tc>
                <a:tc>
                  <a:txBody>
                    <a:bodyPr/>
                    <a:lstStyle/>
                    <a:p>
                      <a:pPr algn="ctr"/>
                      <a:r>
                        <a:rPr lang="es-ES" sz="1600" b="1" dirty="0" smtClean="0"/>
                        <a:t>H-10 años</a:t>
                      </a:r>
                      <a:endParaRPr lang="es-ES" sz="1600" b="1" dirty="0"/>
                    </a:p>
                  </a:txBody>
                  <a:tcPr marL="56214" marR="56214"/>
                </a:tc>
                <a:tc>
                  <a:txBody>
                    <a:bodyPr/>
                    <a:lstStyle/>
                    <a:p>
                      <a:pPr algn="ctr"/>
                      <a:r>
                        <a:rPr lang="es-ES" sz="1600" b="1" dirty="0" smtClean="0"/>
                        <a:t>Mas de 10 años</a:t>
                      </a:r>
                      <a:endParaRPr lang="es-ES" sz="1600" b="1" dirty="0"/>
                    </a:p>
                  </a:txBody>
                  <a:tcPr marL="56214" marR="56214"/>
                </a:tc>
                <a:tc>
                  <a:txBody>
                    <a:bodyPr/>
                    <a:lstStyle/>
                    <a:p>
                      <a:pPr algn="ctr"/>
                      <a:r>
                        <a:rPr lang="es-ES" sz="1600" b="1" dirty="0" smtClean="0"/>
                        <a:t>SI</a:t>
                      </a:r>
                      <a:endParaRPr lang="es-ES" sz="1600" b="1" dirty="0"/>
                    </a:p>
                  </a:txBody>
                  <a:tcPr marL="56214" marR="56214"/>
                </a:tc>
                <a:tc>
                  <a:txBody>
                    <a:bodyPr/>
                    <a:lstStyle/>
                    <a:p>
                      <a:pPr algn="ctr"/>
                      <a:r>
                        <a:rPr lang="es-ES" sz="1600" b="1" dirty="0" smtClean="0"/>
                        <a:t>NO</a:t>
                      </a:r>
                      <a:endParaRPr lang="es-ES" sz="1600" b="1" dirty="0"/>
                    </a:p>
                  </a:txBody>
                  <a:tcPr marL="56214" marR="56214"/>
                </a:tc>
              </a:tr>
              <a:tr h="686651">
                <a:tc>
                  <a:txBody>
                    <a:bodyPr/>
                    <a:lstStyle/>
                    <a:p>
                      <a:r>
                        <a:rPr lang="es-ES" sz="1600" b="1" dirty="0" smtClean="0"/>
                        <a:t>Aprobados</a:t>
                      </a:r>
                      <a:endParaRPr lang="es-ES" sz="1600" b="1" dirty="0"/>
                    </a:p>
                  </a:txBody>
                  <a:tcPr marL="56214" marR="56214"/>
                </a:tc>
                <a:tc>
                  <a:txBody>
                    <a:bodyPr/>
                    <a:lstStyle/>
                    <a:p>
                      <a:r>
                        <a:rPr lang="es-ES" sz="1600" dirty="0" smtClean="0"/>
                        <a:t>42,86%</a:t>
                      </a:r>
                      <a:endParaRPr lang="es-ES" sz="1600" dirty="0"/>
                    </a:p>
                  </a:txBody>
                  <a:tcPr marL="56214" marR="56214"/>
                </a:tc>
                <a:tc>
                  <a:txBody>
                    <a:bodyPr/>
                    <a:lstStyle/>
                    <a:p>
                      <a:r>
                        <a:rPr lang="es-ES" sz="1600" dirty="0" smtClean="0"/>
                        <a:t>22,22%</a:t>
                      </a:r>
                      <a:endParaRPr lang="es-ES" sz="1600" dirty="0"/>
                    </a:p>
                  </a:txBody>
                  <a:tcPr marL="56214" marR="56214"/>
                </a:tc>
                <a:tc>
                  <a:txBody>
                    <a:bodyPr/>
                    <a:lstStyle/>
                    <a:p>
                      <a:r>
                        <a:rPr lang="es-ES" sz="1600" dirty="0" smtClean="0"/>
                        <a:t>44,44%</a:t>
                      </a:r>
                      <a:endParaRPr lang="es-ES" sz="1600" dirty="0"/>
                    </a:p>
                  </a:txBody>
                  <a:tcPr marL="56214" marR="56214"/>
                </a:tc>
                <a:tc>
                  <a:txBody>
                    <a:bodyPr/>
                    <a:lstStyle/>
                    <a:p>
                      <a:r>
                        <a:rPr lang="es-ES" sz="1600" dirty="0" smtClean="0"/>
                        <a:t>27,78%</a:t>
                      </a:r>
                      <a:endParaRPr lang="es-ES" sz="1600" dirty="0"/>
                    </a:p>
                  </a:txBody>
                  <a:tcPr marL="56214" marR="56214"/>
                </a:tc>
                <a:tc>
                  <a:txBody>
                    <a:bodyPr/>
                    <a:lstStyle/>
                    <a:p>
                      <a:r>
                        <a:rPr lang="es-ES" sz="1600" dirty="0" smtClean="0"/>
                        <a:t>42,62%</a:t>
                      </a:r>
                      <a:endParaRPr lang="es-ES" sz="1600" dirty="0"/>
                    </a:p>
                  </a:txBody>
                  <a:tcPr marL="56214" marR="56214"/>
                </a:tc>
                <a:tc>
                  <a:txBody>
                    <a:bodyPr/>
                    <a:lstStyle/>
                    <a:p>
                      <a:r>
                        <a:rPr lang="es-ES" sz="1600" dirty="0" smtClean="0"/>
                        <a:t>27,72%</a:t>
                      </a:r>
                      <a:endParaRPr lang="es-ES" sz="1600" dirty="0"/>
                    </a:p>
                  </a:txBody>
                  <a:tcPr marL="56214" marR="56214"/>
                </a:tc>
                <a:tc>
                  <a:txBody>
                    <a:bodyPr/>
                    <a:lstStyle/>
                    <a:p>
                      <a:r>
                        <a:rPr lang="es-ES" sz="1600" dirty="0" smtClean="0"/>
                        <a:t>54,17%</a:t>
                      </a:r>
                      <a:endParaRPr lang="es-ES" sz="1600" dirty="0"/>
                    </a:p>
                  </a:txBody>
                  <a:tcPr marL="56214" marR="56214"/>
                </a:tc>
                <a:tc>
                  <a:txBody>
                    <a:bodyPr/>
                    <a:lstStyle/>
                    <a:p>
                      <a:r>
                        <a:rPr lang="es-ES" sz="1600" dirty="0" smtClean="0"/>
                        <a:t>33,33%</a:t>
                      </a:r>
                      <a:endParaRPr lang="es-ES" sz="1600" dirty="0"/>
                    </a:p>
                  </a:txBody>
                  <a:tcPr marL="56214" marR="56214"/>
                </a:tc>
              </a:tr>
              <a:tr h="1072304">
                <a:tc>
                  <a:txBody>
                    <a:bodyPr/>
                    <a:lstStyle/>
                    <a:p>
                      <a:r>
                        <a:rPr lang="es-ES" sz="1600" b="1" baseline="0" dirty="0" smtClean="0"/>
                        <a:t>No </a:t>
                      </a:r>
                      <a:r>
                        <a:rPr lang="es-ES" sz="1600" b="1" dirty="0" smtClean="0"/>
                        <a:t>aprobados</a:t>
                      </a:r>
                      <a:endParaRPr lang="es-ES" sz="1600" b="1" dirty="0"/>
                    </a:p>
                  </a:txBody>
                  <a:tcPr marL="56214" marR="56214"/>
                </a:tc>
                <a:tc>
                  <a:txBody>
                    <a:bodyPr/>
                    <a:lstStyle/>
                    <a:p>
                      <a:r>
                        <a:rPr lang="es-ES" sz="1600" dirty="0" smtClean="0"/>
                        <a:t>57,14%</a:t>
                      </a:r>
                      <a:endParaRPr lang="es-ES" sz="1600" dirty="0"/>
                    </a:p>
                  </a:txBody>
                  <a:tcPr marL="56214" marR="56214"/>
                </a:tc>
                <a:tc>
                  <a:txBody>
                    <a:bodyPr/>
                    <a:lstStyle/>
                    <a:p>
                      <a:r>
                        <a:rPr lang="es-ES" sz="1600" dirty="0" smtClean="0"/>
                        <a:t>77,78%</a:t>
                      </a:r>
                      <a:endParaRPr lang="es-ES" sz="1600" dirty="0"/>
                    </a:p>
                  </a:txBody>
                  <a:tcPr marL="56214" marR="56214"/>
                </a:tc>
                <a:tc>
                  <a:txBody>
                    <a:bodyPr/>
                    <a:lstStyle/>
                    <a:p>
                      <a:r>
                        <a:rPr lang="es-ES" sz="1600" dirty="0" smtClean="0"/>
                        <a:t>55,56%</a:t>
                      </a:r>
                      <a:endParaRPr lang="es-ES" sz="1600" dirty="0"/>
                    </a:p>
                  </a:txBody>
                  <a:tcPr marL="56214" marR="56214"/>
                </a:tc>
                <a:tc>
                  <a:txBody>
                    <a:bodyPr/>
                    <a:lstStyle/>
                    <a:p>
                      <a:r>
                        <a:rPr lang="es-ES" sz="1600" dirty="0" smtClean="0"/>
                        <a:t>72,22%</a:t>
                      </a:r>
                      <a:endParaRPr lang="es-ES" sz="1600" dirty="0"/>
                    </a:p>
                  </a:txBody>
                  <a:tcPr marL="56214" marR="56214"/>
                </a:tc>
                <a:tc>
                  <a:txBody>
                    <a:bodyPr/>
                    <a:lstStyle/>
                    <a:p>
                      <a:r>
                        <a:rPr lang="es-ES" sz="1600" dirty="0" smtClean="0"/>
                        <a:t>57,38%</a:t>
                      </a:r>
                      <a:endParaRPr lang="es-ES" sz="1600" dirty="0"/>
                    </a:p>
                  </a:txBody>
                  <a:tcPr marL="56214" marR="56214"/>
                </a:tc>
                <a:tc>
                  <a:txBody>
                    <a:bodyPr/>
                    <a:lstStyle/>
                    <a:p>
                      <a:r>
                        <a:rPr lang="es-ES" sz="1600" dirty="0" smtClean="0"/>
                        <a:t>72,73%</a:t>
                      </a:r>
                      <a:endParaRPr lang="es-ES" sz="1600" dirty="0"/>
                    </a:p>
                  </a:txBody>
                  <a:tcPr marL="56214" marR="56214"/>
                </a:tc>
                <a:tc>
                  <a:txBody>
                    <a:bodyPr/>
                    <a:lstStyle/>
                    <a:p>
                      <a:r>
                        <a:rPr lang="es-ES" sz="1600" dirty="0" smtClean="0"/>
                        <a:t>45,83%</a:t>
                      </a:r>
                      <a:endParaRPr lang="es-ES" sz="1600" dirty="0"/>
                    </a:p>
                  </a:txBody>
                  <a:tcPr marL="56214" marR="56214"/>
                </a:tc>
                <a:tc>
                  <a:txBody>
                    <a:bodyPr/>
                    <a:lstStyle/>
                    <a:p>
                      <a:r>
                        <a:rPr lang="es-ES" sz="1600" dirty="0" smtClean="0"/>
                        <a:t>66,67%</a:t>
                      </a:r>
                      <a:endParaRPr lang="es-ES" sz="1600" dirty="0"/>
                    </a:p>
                  </a:txBody>
                  <a:tcPr marL="56214" marR="56214"/>
                </a:tc>
              </a:tr>
            </a:tbl>
          </a:graphicData>
        </a:graphic>
      </p:graphicFrame>
    </p:spTree>
  </p:cSld>
  <p:clrMapOvr>
    <a:masterClrMapping/>
  </p:clrMapOvr>
  <p:transition spd="med">
    <p:strips dir="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texto"/>
          <p:cNvSpPr>
            <a:spLocks noGrp="1"/>
          </p:cNvSpPr>
          <p:nvPr>
            <p:ph type="body" idx="1"/>
          </p:nvPr>
        </p:nvSpPr>
        <p:spPr/>
        <p:txBody>
          <a:bodyPr/>
          <a:lstStyle/>
          <a:p>
            <a:pPr algn="ctr"/>
            <a:r>
              <a:rPr lang="es-ES" dirty="0" smtClean="0"/>
              <a:t>DISCUSION</a:t>
            </a:r>
            <a:endParaRPr lang="es-ES" dirty="0"/>
          </a:p>
        </p:txBody>
      </p:sp>
      <p:sp>
        <p:nvSpPr>
          <p:cNvPr id="11" name="10 Marcador de texto"/>
          <p:cNvSpPr>
            <a:spLocks noGrp="1"/>
          </p:cNvSpPr>
          <p:nvPr>
            <p:ph type="body" sz="half" idx="3"/>
          </p:nvPr>
        </p:nvSpPr>
        <p:spPr/>
        <p:txBody>
          <a:bodyPr/>
          <a:lstStyle/>
          <a:p>
            <a:pPr algn="ctr"/>
            <a:r>
              <a:rPr lang="es-ES" dirty="0" smtClean="0"/>
              <a:t>PROPUESTAS</a:t>
            </a:r>
            <a:endParaRPr lang="es-ES" dirty="0"/>
          </a:p>
        </p:txBody>
      </p:sp>
      <p:sp>
        <p:nvSpPr>
          <p:cNvPr id="10" name="9 Marcador de contenido"/>
          <p:cNvSpPr>
            <a:spLocks noGrp="1"/>
          </p:cNvSpPr>
          <p:nvPr>
            <p:ph sz="quarter" idx="2"/>
          </p:nvPr>
        </p:nvSpPr>
        <p:spPr>
          <a:xfrm>
            <a:off x="281444" y="1316037"/>
            <a:ext cx="4290556" cy="4899045"/>
          </a:xfrm>
        </p:spPr>
        <p:txBody>
          <a:bodyPr>
            <a:noAutofit/>
          </a:bodyPr>
          <a:lstStyle/>
          <a:p>
            <a:pPr>
              <a:buNone/>
            </a:pPr>
            <a:r>
              <a:rPr lang="es-AR" sz="1400" dirty="0" smtClean="0">
                <a:latin typeface="Arial" pitchFamily="34" charset="0"/>
                <a:cs typeface="Arial" pitchFamily="34" charset="0"/>
              </a:rPr>
              <a:t>Es importante tener conocimientos acerca de las internaciones domiciliarias ya que como hemos visto en este último tiempo han hecho su boom, es por este motivo que es necesario preguntarnos: ¿contamos con los conocimientos necesarios sobre este tema?, ¿tenemos al alcance información para poder interiorizarnos sobre las internaciones domiciliarias? ¿Es necesario integrar en la </a:t>
            </a:r>
            <a:r>
              <a:rPr lang="es-AR" sz="1400" dirty="0" err="1" smtClean="0">
                <a:latin typeface="Arial" pitchFamily="34" charset="0"/>
                <a:cs typeface="Arial" pitchFamily="34" charset="0"/>
              </a:rPr>
              <a:t>curricula</a:t>
            </a:r>
            <a:r>
              <a:rPr lang="es-AR" sz="1400" dirty="0" smtClean="0">
                <a:latin typeface="Arial" pitchFamily="34" charset="0"/>
                <a:cs typeface="Arial" pitchFamily="34" charset="0"/>
              </a:rPr>
              <a:t> de enfermería estos conocimientos?, ¿realmente solo con la carrera de enfermería universitaria ya somos capaces de afrontar y llevar a cabo un trabajo como este?, ¿es necesario que las entidades donde se brinda este tipo de atención capaciten al personal antes de comenzar a trabajar? ¿Tenemos en claro el quehacer de enfermería en este tipo de internaciones y su autonomía de los cuidados?, ¿Por qué creemos que las ID no son tomadas como primera opción laboral?, ¿Falta información?.</a:t>
            </a:r>
            <a:r>
              <a:rPr lang="es-AR" sz="1400" b="1" dirty="0" smtClean="0">
                <a:latin typeface="Arial" pitchFamily="34" charset="0"/>
                <a:cs typeface="Arial" pitchFamily="34" charset="0"/>
              </a:rPr>
              <a:t/>
            </a:r>
            <a:br>
              <a:rPr lang="es-AR" sz="1400" b="1" dirty="0" smtClean="0">
                <a:latin typeface="Arial" pitchFamily="34" charset="0"/>
                <a:cs typeface="Arial" pitchFamily="34" charset="0"/>
              </a:rPr>
            </a:br>
            <a:endParaRPr lang="es-ES" sz="1400" dirty="0">
              <a:latin typeface="Arial" pitchFamily="34" charset="0"/>
              <a:cs typeface="Arial" pitchFamily="34" charset="0"/>
            </a:endParaRPr>
          </a:p>
        </p:txBody>
      </p:sp>
      <p:sp>
        <p:nvSpPr>
          <p:cNvPr id="12" name="11 Marcador de contenido"/>
          <p:cNvSpPr>
            <a:spLocks noGrp="1"/>
          </p:cNvSpPr>
          <p:nvPr>
            <p:ph sz="quarter" idx="4"/>
          </p:nvPr>
        </p:nvSpPr>
        <p:spPr>
          <a:xfrm>
            <a:off x="4648730" y="1316037"/>
            <a:ext cx="4288536" cy="4613293"/>
          </a:xfrm>
        </p:spPr>
        <p:txBody>
          <a:bodyPr>
            <a:normAutofit fontScale="55000" lnSpcReduction="20000"/>
          </a:bodyPr>
          <a:lstStyle/>
          <a:p>
            <a:pPr lvl="0" fontAlgn="base"/>
            <a:r>
              <a:rPr lang="es-AR" sz="2900" dirty="0" smtClean="0"/>
              <a:t>Concientizar a los enfermeros sobre la importancia que tienen las internaciones domiciliarias y poner al alcance información de las mismas para poder interiorizarlos sobre estas.</a:t>
            </a:r>
            <a:endParaRPr lang="es-ES" sz="2900" dirty="0" smtClean="0"/>
          </a:p>
          <a:p>
            <a:pPr lvl="0" fontAlgn="base"/>
            <a:r>
              <a:rPr lang="es-AR" sz="2900" dirty="0" smtClean="0"/>
              <a:t>Realizar cursos de capacitación sobre las internaciones domiciliarias</a:t>
            </a:r>
            <a:endParaRPr lang="es-ES" sz="2900" dirty="0" smtClean="0"/>
          </a:p>
          <a:p>
            <a:pPr lvl="0" fontAlgn="base"/>
            <a:r>
              <a:rPr lang="es-AR" sz="2900" dirty="0" smtClean="0"/>
              <a:t>Fomentar y apoyar la integración de esta modalidad en la </a:t>
            </a:r>
            <a:r>
              <a:rPr lang="es-AR" sz="2900" dirty="0" err="1" smtClean="0"/>
              <a:t>curricula</a:t>
            </a:r>
            <a:r>
              <a:rPr lang="es-AR" sz="2900" dirty="0" smtClean="0"/>
              <a:t> de enfermería</a:t>
            </a:r>
            <a:endParaRPr lang="es-ES" sz="2900" dirty="0" smtClean="0"/>
          </a:p>
          <a:p>
            <a:pPr lvl="0" fontAlgn="base"/>
            <a:r>
              <a:rPr lang="es-AR" sz="2900" dirty="0" smtClean="0"/>
              <a:t>Realizar charlas, ateneos y talleres sobre las ID en las universidades.</a:t>
            </a:r>
            <a:endParaRPr lang="es-ES" sz="2900" dirty="0" smtClean="0"/>
          </a:p>
          <a:p>
            <a:pPr lvl="0" fontAlgn="base"/>
            <a:r>
              <a:rPr lang="es-AR" sz="2900" dirty="0" smtClean="0"/>
              <a:t>Fomentar la capacitación previa del enfermero/a antes de ingresar a trabajar en esta nueva modalidad.</a:t>
            </a:r>
            <a:endParaRPr lang="es-ES" sz="2900" dirty="0" smtClean="0"/>
          </a:p>
          <a:p>
            <a:pPr lvl="0" fontAlgn="base"/>
            <a:r>
              <a:rPr lang="es-AR" sz="2900" dirty="0" smtClean="0"/>
              <a:t>Fomentar  e incentivar a los estudiantes de enfermería y profesionales a investigar sobre este tipo de internaciones para que de esta manera puedan interiorizarse en el tema y se genere un estímulo para que estos puedan optar por este tipo de modalidad de trabajo.</a:t>
            </a:r>
            <a:endParaRPr lang="es-ES" sz="2900" dirty="0" smtClean="0"/>
          </a:p>
          <a:p>
            <a:pPr>
              <a:buNone/>
            </a:pPr>
            <a:endParaRPr lang="es-ES" dirty="0"/>
          </a:p>
        </p:txBody>
      </p:sp>
    </p:spTree>
  </p:cSld>
  <p:clrMapOvr>
    <a:masterClrMapping/>
  </p:clrMapOvr>
  <p:transition spd="med">
    <p:strips dir="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Título"/>
          <p:cNvSpPr>
            <a:spLocks noGrp="1"/>
          </p:cNvSpPr>
          <p:nvPr>
            <p:ph type="ctrTitle"/>
          </p:nvPr>
        </p:nvSpPr>
        <p:spPr>
          <a:xfrm>
            <a:off x="500034" y="2643182"/>
            <a:ext cx="8458200" cy="1222375"/>
          </a:xfrm>
        </p:spPr>
        <p:txBody>
          <a:bodyPr/>
          <a:lstStyle/>
          <a:p>
            <a:r>
              <a:rPr lang="es-ES" dirty="0" smtClean="0"/>
              <a:t>Muchas gracias por su atención!!</a:t>
            </a:r>
            <a:endParaRPr lang="es-ES" dirty="0"/>
          </a:p>
        </p:txBody>
      </p:sp>
    </p:spTree>
  </p:cSld>
  <p:clrMapOvr>
    <a:masterClrMapping/>
  </p:clrMapOvr>
  <p:transition spd="med">
    <p:strips dir="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dirty="0" smtClean="0"/>
              <a:t>INTRODUCCION</a:t>
            </a:r>
            <a:endParaRPr lang="es-ES" dirty="0"/>
          </a:p>
        </p:txBody>
      </p:sp>
      <p:sp>
        <p:nvSpPr>
          <p:cNvPr id="3" name="2 Marcador de contenido"/>
          <p:cNvSpPr>
            <a:spLocks noGrp="1"/>
          </p:cNvSpPr>
          <p:nvPr>
            <p:ph idx="1"/>
          </p:nvPr>
        </p:nvSpPr>
        <p:spPr/>
        <p:txBody>
          <a:bodyPr>
            <a:normAutofit lnSpcReduction="10000"/>
          </a:bodyPr>
          <a:lstStyle/>
          <a:p>
            <a:r>
              <a:rPr lang="es-ES" sz="2800" dirty="0" smtClean="0"/>
              <a:t>La Internación Domiciliaria, nace de años muy antiguos cuando Florence </a:t>
            </a:r>
            <a:r>
              <a:rPr lang="es-ES" sz="2800" dirty="0" err="1" smtClean="0"/>
              <a:t>Nigthingale</a:t>
            </a:r>
            <a:r>
              <a:rPr lang="es-ES" sz="2800" dirty="0" smtClean="0"/>
              <a:t> comienza su practica como profesional brindando cuidados a enfermos en sus domicilios, pero hace muy poco tiempo que esta modalidad ha salido a la luz  y ha tomado un valor y peso importante en nuestra sociedad.</a:t>
            </a:r>
          </a:p>
          <a:p>
            <a:r>
              <a:rPr lang="es-ES" sz="2800" dirty="0" smtClean="0"/>
              <a:t>Es por esto que nace la duda en las investigadoras de que si los enfermeros/as poseen los conocimientos suficientes y si realmente están capacitados para afrontar un trabajo como son las ID.</a:t>
            </a:r>
          </a:p>
          <a:p>
            <a:endParaRPr lang="es-ES" dirty="0"/>
          </a:p>
        </p:txBody>
      </p:sp>
    </p:spTree>
  </p:cSld>
  <p:clrMapOvr>
    <a:masterClrMapping/>
  </p:clrMapOvr>
  <p:transition spd="med">
    <p:strips dir="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dirty="0" smtClean="0"/>
              <a:t>Planteo del problema</a:t>
            </a:r>
            <a:endParaRPr lang="es-ES" dirty="0"/>
          </a:p>
        </p:txBody>
      </p:sp>
      <p:sp>
        <p:nvSpPr>
          <p:cNvPr id="3" name="2 Marcador de contenido"/>
          <p:cNvSpPr>
            <a:spLocks noGrp="1"/>
          </p:cNvSpPr>
          <p:nvPr>
            <p:ph idx="1"/>
          </p:nvPr>
        </p:nvSpPr>
        <p:spPr>
          <a:xfrm>
            <a:off x="285720" y="1142984"/>
            <a:ext cx="8858280" cy="5429288"/>
          </a:xfrm>
        </p:spPr>
        <p:txBody>
          <a:bodyPr>
            <a:normAutofit/>
          </a:bodyPr>
          <a:lstStyle/>
          <a:p>
            <a:r>
              <a:rPr lang="es-ES" sz="2000" dirty="0" smtClean="0"/>
              <a:t>La Internación Domiciliaria es una alternativa de atención asistencial pensando en la salud desde un punto integral u holístico, con un trabajo conjunto no solo con el equipo interdisciplinario sino con la familia del paciente.</a:t>
            </a:r>
          </a:p>
          <a:p>
            <a:pPr>
              <a:buNone/>
            </a:pPr>
            <a:endParaRPr lang="es-ES" sz="2000" dirty="0" smtClean="0"/>
          </a:p>
          <a:p>
            <a:r>
              <a:rPr lang="es-ES" sz="2000" dirty="0" smtClean="0"/>
              <a:t>El rol de enfermería es un pilar fundamental en esta modalidad, ya que cumple diferentes actividades independientes y autónomas que ayudan a que el desempeño tanto con el paciente como con la familia sea eficaz.</a:t>
            </a:r>
          </a:p>
          <a:p>
            <a:endParaRPr lang="es-ES" sz="2000" dirty="0" smtClean="0"/>
          </a:p>
          <a:p>
            <a:r>
              <a:rPr lang="es-ES" sz="2000" dirty="0" smtClean="0"/>
              <a:t>Si bien los profesionales de la salud tenemos un leve idea de que son las internaciones domiciliarias no todos saben en su profundidad cual es la diferencia de los cuidados en ellas, ni mucho menos las ventajas y beneficios que traen para el paciente. Es por este motivo que muchos de los profesionales no se encuentran capacitados para afrontar un trabajo como este, ya que no tienen suficiente información al alcance y tampoco son capacitados al ingresar a este tipo de campo laboral. </a:t>
            </a:r>
          </a:p>
          <a:p>
            <a:endParaRPr lang="es-ES" sz="2000" dirty="0"/>
          </a:p>
        </p:txBody>
      </p:sp>
    </p:spTree>
  </p:cSld>
  <p:clrMapOvr>
    <a:masterClrMapping/>
  </p:clrMapOvr>
  <p:transition spd="med">
    <p:strips dir="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dirty="0" smtClean="0"/>
              <a:t>Objetivos del estudio</a:t>
            </a:r>
            <a:endParaRPr lang="es-ES" dirty="0"/>
          </a:p>
        </p:txBody>
      </p:sp>
      <p:sp>
        <p:nvSpPr>
          <p:cNvPr id="3" name="2 Marcador de contenido"/>
          <p:cNvSpPr>
            <a:spLocks noGrp="1"/>
          </p:cNvSpPr>
          <p:nvPr>
            <p:ph idx="1"/>
          </p:nvPr>
        </p:nvSpPr>
        <p:spPr/>
        <p:txBody>
          <a:bodyPr/>
          <a:lstStyle/>
          <a:p>
            <a:pPr>
              <a:buNone/>
            </a:pPr>
            <a:r>
              <a:rPr lang="es-ES" sz="2000" b="1" dirty="0" smtClean="0"/>
              <a:t>Objetivo General:</a:t>
            </a:r>
          </a:p>
          <a:p>
            <a:pPr>
              <a:buClrTx/>
              <a:buFont typeface="Wingdings" pitchFamily="2" charset="2"/>
              <a:buChar char="ü"/>
            </a:pPr>
            <a:r>
              <a:rPr lang="es-ES" sz="2000" dirty="0" smtClean="0"/>
              <a:t>Determinar el grado de valoración y conocimientos que tienen los enfermeros sobre el sistema de atención domiciliaria y la autonomía de cuidados de enfermería. </a:t>
            </a:r>
          </a:p>
          <a:p>
            <a:pPr>
              <a:buNone/>
            </a:pPr>
            <a:r>
              <a:rPr lang="es-ES" sz="2000" b="1" dirty="0" smtClean="0"/>
              <a:t>Objetivos Específicos:</a:t>
            </a:r>
          </a:p>
          <a:p>
            <a:pPr>
              <a:buClr>
                <a:schemeClr val="tx1"/>
              </a:buClr>
              <a:buFont typeface="Wingdings" pitchFamily="2" charset="2"/>
              <a:buChar char="ü"/>
            </a:pPr>
            <a:r>
              <a:rPr lang="es-ES" sz="2000" dirty="0" smtClean="0"/>
              <a:t>Medir el grado de valoración de los enfermeros sobre la atención domiciliaria</a:t>
            </a:r>
          </a:p>
          <a:p>
            <a:pPr>
              <a:buClr>
                <a:schemeClr val="tx1"/>
              </a:buClr>
              <a:buFont typeface="Wingdings" pitchFamily="2" charset="2"/>
              <a:buChar char="ü"/>
            </a:pPr>
            <a:r>
              <a:rPr lang="es-ES" sz="2000" dirty="0" smtClean="0"/>
              <a:t>Obtener opinión sobre la autonomía de cuidados de enfermería que posee la población en estudio</a:t>
            </a:r>
          </a:p>
          <a:p>
            <a:pPr>
              <a:buClr>
                <a:schemeClr val="tx1"/>
              </a:buClr>
              <a:buFont typeface="Wingdings" pitchFamily="2" charset="2"/>
              <a:buChar char="ü"/>
            </a:pPr>
            <a:r>
              <a:rPr lang="es-ES" sz="2000" dirty="0" smtClean="0"/>
              <a:t>Indagar sobre los conocimientos que tienen los enfermeros sobre las ID.</a:t>
            </a:r>
          </a:p>
          <a:p>
            <a:pPr>
              <a:buClr>
                <a:schemeClr val="tx1"/>
              </a:buClr>
              <a:buFont typeface="Wingdings" pitchFamily="2" charset="2"/>
              <a:buChar char="ü"/>
            </a:pPr>
            <a:r>
              <a:rPr lang="es-ES" sz="2000" dirty="0" smtClean="0"/>
              <a:t>Caracterizar a la población en estudio.</a:t>
            </a:r>
            <a:endParaRPr lang="es-ES" sz="2000" dirty="0"/>
          </a:p>
        </p:txBody>
      </p:sp>
    </p:spTree>
  </p:cSld>
  <p:clrMapOvr>
    <a:masterClrMapping/>
  </p:clrMapOvr>
  <p:transition spd="med">
    <p:strips dir="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ES" sz="3200" dirty="0" smtClean="0"/>
              <a:t>Marco teórico</a:t>
            </a:r>
            <a:endParaRPr lang="es-ES" sz="3200" dirty="0"/>
          </a:p>
        </p:txBody>
      </p:sp>
      <p:sp>
        <p:nvSpPr>
          <p:cNvPr id="3" name="2 Marcador de contenido"/>
          <p:cNvSpPr>
            <a:spLocks noGrp="1"/>
          </p:cNvSpPr>
          <p:nvPr>
            <p:ph idx="1"/>
          </p:nvPr>
        </p:nvSpPr>
        <p:spPr/>
        <p:txBody>
          <a:bodyPr>
            <a:normAutofit fontScale="47500" lnSpcReduction="20000"/>
          </a:bodyPr>
          <a:lstStyle/>
          <a:p>
            <a:pPr algn="ctr">
              <a:buNone/>
            </a:pPr>
            <a:r>
              <a:rPr lang="es-ES" b="1" dirty="0" smtClean="0"/>
              <a:t>Servicios de Atención </a:t>
            </a:r>
            <a:endParaRPr lang="es-ES" dirty="0" smtClean="0"/>
          </a:p>
          <a:p>
            <a:pPr algn="ctr">
              <a:buNone/>
            </a:pPr>
            <a:r>
              <a:rPr lang="es-ES" b="1" dirty="0" smtClean="0"/>
              <a:t>Domiciliaria</a:t>
            </a:r>
            <a:endParaRPr lang="es-ES" dirty="0" smtClean="0"/>
          </a:p>
          <a:p>
            <a:pPr>
              <a:buNone/>
            </a:pPr>
            <a:r>
              <a:rPr lang="es-ES" dirty="0" smtClean="0"/>
              <a:t> </a:t>
            </a:r>
          </a:p>
          <a:p>
            <a:pPr>
              <a:buNone/>
            </a:pPr>
            <a:r>
              <a:rPr lang="es-ES" dirty="0" smtClean="0"/>
              <a:t>                                             </a:t>
            </a:r>
            <a:r>
              <a:rPr lang="es-ES" b="1" dirty="0" smtClean="0"/>
              <a:t>Reseña Histórica                        Causas de su Creación</a:t>
            </a:r>
            <a:endParaRPr lang="es-ES" dirty="0" smtClean="0"/>
          </a:p>
          <a:p>
            <a:pPr>
              <a:buNone/>
            </a:pPr>
            <a:r>
              <a:rPr lang="es-ES" dirty="0" smtClean="0"/>
              <a:t> </a:t>
            </a:r>
          </a:p>
          <a:p>
            <a:pPr algn="ctr">
              <a:buNone/>
            </a:pPr>
            <a:r>
              <a:rPr lang="es-ES" b="1" dirty="0" smtClean="0"/>
              <a:t>¿Qué es la ID?</a:t>
            </a:r>
          </a:p>
          <a:p>
            <a:pPr algn="ctr">
              <a:buNone/>
            </a:pPr>
            <a:endParaRPr lang="es-ES" dirty="0" smtClean="0"/>
          </a:p>
          <a:p>
            <a:pPr>
              <a:buNone/>
            </a:pPr>
            <a:r>
              <a:rPr lang="es-ES" dirty="0" smtClean="0"/>
              <a:t> </a:t>
            </a:r>
          </a:p>
          <a:p>
            <a:pPr lvl="0">
              <a:buNone/>
            </a:pPr>
            <a:r>
              <a:rPr lang="es-ES" b="1" dirty="0" smtClean="0"/>
              <a:t>Beneficios      Causas por                 Visita                 Actividades        Futuro           Propuestas</a:t>
            </a:r>
            <a:endParaRPr lang="es-ES" dirty="0" smtClean="0"/>
          </a:p>
          <a:p>
            <a:pPr lvl="0">
              <a:buNone/>
            </a:pPr>
            <a:r>
              <a:rPr lang="es-ES" b="1" dirty="0" smtClean="0"/>
              <a:t>Objetivos      las que los </a:t>
            </a:r>
            <a:r>
              <a:rPr lang="es-ES" b="1" dirty="0" err="1" smtClean="0"/>
              <a:t>pctes</a:t>
            </a:r>
            <a:r>
              <a:rPr lang="es-ES" b="1" dirty="0" smtClean="0"/>
              <a:t>        Domiciliaria              de                   </a:t>
            </a:r>
            <a:r>
              <a:rPr lang="es-ES" b="1" dirty="0" err="1" smtClean="0"/>
              <a:t>de</a:t>
            </a:r>
            <a:r>
              <a:rPr lang="es-ES" b="1" dirty="0" smtClean="0"/>
              <a:t> las            Intrínsecas</a:t>
            </a:r>
            <a:endParaRPr lang="es-ES" dirty="0" smtClean="0"/>
          </a:p>
          <a:p>
            <a:pPr lvl="0">
              <a:buNone/>
            </a:pPr>
            <a:r>
              <a:rPr lang="es-ES" b="1" dirty="0" smtClean="0"/>
              <a:t>Ventajas        requieren ID              (8 pasos)           Enfermería              ID            y Extrínsecas</a:t>
            </a:r>
            <a:endParaRPr lang="es-ES" dirty="0" smtClean="0"/>
          </a:p>
          <a:p>
            <a:pPr>
              <a:buNone/>
            </a:pPr>
            <a:r>
              <a:rPr lang="es-ES" b="1" dirty="0" smtClean="0"/>
              <a:t>                                        </a:t>
            </a:r>
            <a:endParaRPr lang="es-ES" dirty="0" smtClean="0"/>
          </a:p>
          <a:p>
            <a:pPr>
              <a:buNone/>
            </a:pPr>
            <a:r>
              <a:rPr lang="es-ES" b="1" dirty="0" smtClean="0"/>
              <a:t>                     Requisitos para        Tratamiento     Conocimiento        Importancia</a:t>
            </a:r>
            <a:endParaRPr lang="es-ES" dirty="0" smtClean="0"/>
          </a:p>
          <a:p>
            <a:pPr>
              <a:buNone/>
            </a:pPr>
            <a:r>
              <a:rPr lang="es-ES" b="1" dirty="0" smtClean="0"/>
              <a:t>                     La inclusión de un      Familiar       de los Enfermeros      de la ID</a:t>
            </a:r>
            <a:endParaRPr lang="es-ES" dirty="0" smtClean="0"/>
          </a:p>
          <a:p>
            <a:pPr>
              <a:buNone/>
            </a:pPr>
            <a:r>
              <a:rPr lang="es-ES" b="1" dirty="0" smtClean="0"/>
              <a:t>                      </a:t>
            </a:r>
            <a:r>
              <a:rPr lang="es-ES" b="1" dirty="0" err="1" smtClean="0"/>
              <a:t>Pcte</a:t>
            </a:r>
            <a:r>
              <a:rPr lang="es-ES" b="1" dirty="0" smtClean="0"/>
              <a:t> a las ID                                          sobre las ID</a:t>
            </a:r>
            <a:endParaRPr lang="es-ES" dirty="0" smtClean="0"/>
          </a:p>
          <a:p>
            <a:pPr>
              <a:buNone/>
            </a:pPr>
            <a:r>
              <a:rPr lang="es-ES" b="1" dirty="0" smtClean="0"/>
              <a:t>                                                       Accesibilidad</a:t>
            </a:r>
          </a:p>
          <a:p>
            <a:pPr>
              <a:buNone/>
            </a:pPr>
            <a:endParaRPr lang="es-ES" dirty="0" smtClean="0"/>
          </a:p>
          <a:p>
            <a:pPr>
              <a:buNone/>
            </a:pPr>
            <a:r>
              <a:rPr lang="es-ES" dirty="0" smtClean="0"/>
              <a:t> </a:t>
            </a:r>
          </a:p>
          <a:p>
            <a:pPr>
              <a:buNone/>
            </a:pPr>
            <a:r>
              <a:rPr lang="es-ES" dirty="0" smtClean="0"/>
              <a:t>                                                   </a:t>
            </a:r>
            <a:r>
              <a:rPr lang="es-ES" b="1" dirty="0" smtClean="0"/>
              <a:t>Marco Legal y Regulatorio en la Argentina</a:t>
            </a:r>
            <a:endParaRPr lang="es-ES" dirty="0" smtClean="0"/>
          </a:p>
          <a:p>
            <a:endParaRPr lang="es-ES" dirty="0"/>
          </a:p>
        </p:txBody>
      </p:sp>
      <p:cxnSp>
        <p:nvCxnSpPr>
          <p:cNvPr id="5" name="4 Conector recto de flecha"/>
          <p:cNvCxnSpPr/>
          <p:nvPr/>
        </p:nvCxnSpPr>
        <p:spPr>
          <a:xfrm rot="10800000" flipV="1">
            <a:off x="3428992" y="2000240"/>
            <a:ext cx="1143008" cy="21431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6 Conector recto de flecha"/>
          <p:cNvCxnSpPr/>
          <p:nvPr/>
        </p:nvCxnSpPr>
        <p:spPr>
          <a:xfrm>
            <a:off x="4572000" y="2000240"/>
            <a:ext cx="1143008" cy="21431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8 Conector recto de flecha"/>
          <p:cNvCxnSpPr/>
          <p:nvPr/>
        </p:nvCxnSpPr>
        <p:spPr>
          <a:xfrm>
            <a:off x="3500430" y="2500306"/>
            <a:ext cx="785818" cy="14287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10 Conector recto de flecha"/>
          <p:cNvCxnSpPr/>
          <p:nvPr/>
        </p:nvCxnSpPr>
        <p:spPr>
          <a:xfrm rot="10800000" flipV="1">
            <a:off x="4857752" y="2428868"/>
            <a:ext cx="857256" cy="21431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12 Conector recto de flecha"/>
          <p:cNvCxnSpPr/>
          <p:nvPr/>
        </p:nvCxnSpPr>
        <p:spPr>
          <a:xfrm rot="10800000" flipV="1">
            <a:off x="928662" y="2928934"/>
            <a:ext cx="3429024" cy="4286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14 Conector recto de flecha"/>
          <p:cNvCxnSpPr/>
          <p:nvPr/>
        </p:nvCxnSpPr>
        <p:spPr>
          <a:xfrm rot="10800000" flipV="1">
            <a:off x="2285984" y="2928934"/>
            <a:ext cx="2071702" cy="5000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16 Conector recto de flecha"/>
          <p:cNvCxnSpPr/>
          <p:nvPr/>
        </p:nvCxnSpPr>
        <p:spPr>
          <a:xfrm rot="10800000" flipV="1">
            <a:off x="3500430" y="2928934"/>
            <a:ext cx="928694" cy="4286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18 Conector recto de flecha"/>
          <p:cNvCxnSpPr/>
          <p:nvPr/>
        </p:nvCxnSpPr>
        <p:spPr>
          <a:xfrm rot="16200000" flipH="1">
            <a:off x="4429124" y="2928934"/>
            <a:ext cx="428628" cy="4286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20 Conector recto de flecha"/>
          <p:cNvCxnSpPr/>
          <p:nvPr/>
        </p:nvCxnSpPr>
        <p:spPr>
          <a:xfrm>
            <a:off x="4429124" y="2928934"/>
            <a:ext cx="1500198" cy="4286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22 Conector recto de flecha"/>
          <p:cNvCxnSpPr/>
          <p:nvPr/>
        </p:nvCxnSpPr>
        <p:spPr>
          <a:xfrm>
            <a:off x="4429124" y="2928934"/>
            <a:ext cx="2428892" cy="4286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24 Conector recto de flecha"/>
          <p:cNvCxnSpPr/>
          <p:nvPr/>
        </p:nvCxnSpPr>
        <p:spPr>
          <a:xfrm rot="5400000">
            <a:off x="1786712" y="4214818"/>
            <a:ext cx="284958" cy="7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27 Conector recto de flecha"/>
          <p:cNvCxnSpPr/>
          <p:nvPr/>
        </p:nvCxnSpPr>
        <p:spPr>
          <a:xfrm rot="5400000">
            <a:off x="3321041" y="4179099"/>
            <a:ext cx="357984" cy="7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30 Conector recto de flecha"/>
          <p:cNvCxnSpPr/>
          <p:nvPr/>
        </p:nvCxnSpPr>
        <p:spPr>
          <a:xfrm rot="5400000">
            <a:off x="3321835" y="4893479"/>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3" name="32 Conector recto de flecha"/>
          <p:cNvCxnSpPr/>
          <p:nvPr/>
        </p:nvCxnSpPr>
        <p:spPr>
          <a:xfrm rot="5400000">
            <a:off x="4607719" y="4179099"/>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34 Conector recto de flecha"/>
          <p:cNvCxnSpPr/>
          <p:nvPr/>
        </p:nvCxnSpPr>
        <p:spPr>
          <a:xfrm rot="5400000">
            <a:off x="5893603" y="4179099"/>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7" name="36 Conector recto"/>
          <p:cNvCxnSpPr/>
          <p:nvPr/>
        </p:nvCxnSpPr>
        <p:spPr>
          <a:xfrm rot="5400000">
            <a:off x="214282" y="5429264"/>
            <a:ext cx="28575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38 Conector recto"/>
          <p:cNvCxnSpPr/>
          <p:nvPr/>
        </p:nvCxnSpPr>
        <p:spPr>
          <a:xfrm>
            <a:off x="357158" y="5572140"/>
            <a:ext cx="7643866"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40 Conector recto"/>
          <p:cNvCxnSpPr/>
          <p:nvPr/>
        </p:nvCxnSpPr>
        <p:spPr>
          <a:xfrm rot="5400000" flipH="1" flipV="1">
            <a:off x="7823223" y="5392751"/>
            <a:ext cx="35719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43" name="42 Conector recto de flecha"/>
          <p:cNvCxnSpPr/>
          <p:nvPr/>
        </p:nvCxnSpPr>
        <p:spPr>
          <a:xfrm rot="5400000">
            <a:off x="3929058" y="5643578"/>
            <a:ext cx="142876"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strips dir="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ES" sz="3200" dirty="0" smtClean="0"/>
              <a:t>Diseño </a:t>
            </a:r>
            <a:r>
              <a:rPr lang="es-ES" sz="3200" dirty="0" err="1" smtClean="0"/>
              <a:t>metodologico</a:t>
            </a:r>
            <a:endParaRPr lang="es-ES" sz="3200" dirty="0"/>
          </a:p>
        </p:txBody>
      </p:sp>
      <p:sp>
        <p:nvSpPr>
          <p:cNvPr id="3" name="2 Marcador de contenido"/>
          <p:cNvSpPr>
            <a:spLocks noGrp="1"/>
          </p:cNvSpPr>
          <p:nvPr>
            <p:ph idx="1"/>
          </p:nvPr>
        </p:nvSpPr>
        <p:spPr>
          <a:xfrm>
            <a:off x="304800" y="1214422"/>
            <a:ext cx="8686800" cy="5072098"/>
          </a:xfrm>
        </p:spPr>
        <p:txBody>
          <a:bodyPr>
            <a:normAutofit/>
          </a:bodyPr>
          <a:lstStyle/>
          <a:p>
            <a:pPr>
              <a:buClr>
                <a:schemeClr val="accent6">
                  <a:lumMod val="50000"/>
                </a:schemeClr>
              </a:buClr>
              <a:buFont typeface="Wingdings" pitchFamily="2" charset="2"/>
              <a:buChar char="Ø"/>
            </a:pPr>
            <a:r>
              <a:rPr lang="es-ES" sz="2400" b="1" u="sng" dirty="0" smtClean="0"/>
              <a:t>Tipo de Estudio: </a:t>
            </a:r>
            <a:r>
              <a:rPr lang="es-ES" sz="2400" dirty="0" smtClean="0"/>
              <a:t>Descriptivo</a:t>
            </a:r>
          </a:p>
          <a:p>
            <a:pPr>
              <a:buClr>
                <a:schemeClr val="accent6">
                  <a:lumMod val="50000"/>
                </a:schemeClr>
              </a:buClr>
              <a:buFont typeface="Wingdings" pitchFamily="2" charset="2"/>
              <a:buChar char="Ø"/>
            </a:pPr>
            <a:r>
              <a:rPr lang="es-ES" sz="2400" b="1" u="sng" dirty="0" smtClean="0"/>
              <a:t>De acuerdo al alcance: </a:t>
            </a:r>
            <a:r>
              <a:rPr lang="es-ES" sz="2400" dirty="0" smtClean="0"/>
              <a:t>Transversal, Exploratorio.</a:t>
            </a:r>
          </a:p>
          <a:p>
            <a:pPr>
              <a:buClr>
                <a:schemeClr val="accent6">
                  <a:lumMod val="50000"/>
                </a:schemeClr>
              </a:buClr>
              <a:buFont typeface="Wingdings" pitchFamily="2" charset="2"/>
              <a:buChar char="Ø"/>
            </a:pPr>
            <a:r>
              <a:rPr lang="es-ES" sz="2400" b="1" u="sng" dirty="0" smtClean="0"/>
              <a:t>De acuerdo a su amplitud: </a:t>
            </a:r>
            <a:r>
              <a:rPr lang="es-ES" sz="2400" dirty="0" err="1" smtClean="0"/>
              <a:t>Microsociologica</a:t>
            </a:r>
            <a:endParaRPr lang="es-ES" sz="2400" dirty="0" smtClean="0"/>
          </a:p>
          <a:p>
            <a:pPr>
              <a:buClr>
                <a:schemeClr val="accent6">
                  <a:lumMod val="50000"/>
                </a:schemeClr>
              </a:buClr>
              <a:buFont typeface="Wingdings" pitchFamily="2" charset="2"/>
              <a:buChar char="Ø"/>
            </a:pPr>
            <a:r>
              <a:rPr lang="es-ES" sz="2400" b="1" u="sng" dirty="0" smtClean="0"/>
              <a:t>De acuerdo con su profundidad: </a:t>
            </a:r>
            <a:r>
              <a:rPr lang="es-ES" sz="2400" dirty="0" smtClean="0"/>
              <a:t>Explicativa</a:t>
            </a:r>
          </a:p>
          <a:p>
            <a:pPr>
              <a:buClr>
                <a:schemeClr val="accent6">
                  <a:lumMod val="50000"/>
                </a:schemeClr>
              </a:buClr>
              <a:buFont typeface="Wingdings" pitchFamily="2" charset="2"/>
              <a:buChar char="Ø"/>
            </a:pPr>
            <a:r>
              <a:rPr lang="es-ES" sz="2400" b="1" u="sng" dirty="0" smtClean="0"/>
              <a:t>Población: </a:t>
            </a:r>
            <a:r>
              <a:rPr lang="es-ES" sz="2400" dirty="0" smtClean="0"/>
              <a:t>72 Alumnos de primer año de la Licenciatura de Enfermería de Universidad Nacional de Cuyo.</a:t>
            </a:r>
          </a:p>
          <a:p>
            <a:pPr>
              <a:buClr>
                <a:schemeClr val="accent6">
                  <a:lumMod val="50000"/>
                </a:schemeClr>
              </a:buClr>
              <a:buFont typeface="Wingdings" pitchFamily="2" charset="2"/>
              <a:buChar char="Ø"/>
            </a:pPr>
            <a:r>
              <a:rPr lang="es-ES" sz="2400" b="1" u="sng" dirty="0" smtClean="0"/>
              <a:t>Muestra: </a:t>
            </a:r>
            <a:r>
              <a:rPr lang="es-ES" sz="2400" dirty="0" smtClean="0"/>
              <a:t>Se trabajó con la totalidad de la muestra.</a:t>
            </a:r>
          </a:p>
          <a:p>
            <a:pPr>
              <a:buClr>
                <a:schemeClr val="accent6">
                  <a:lumMod val="50000"/>
                </a:schemeClr>
              </a:buClr>
              <a:buFont typeface="Wingdings" pitchFamily="2" charset="2"/>
              <a:buChar char="Ø"/>
            </a:pPr>
            <a:r>
              <a:rPr lang="es-ES" sz="2400" b="1" u="sng" dirty="0" smtClean="0"/>
              <a:t>Técnica de Recolección de Datos: </a:t>
            </a:r>
            <a:r>
              <a:rPr lang="es-ES" sz="2400" dirty="0" smtClean="0"/>
              <a:t>Encuesta auto-administrativa</a:t>
            </a:r>
          </a:p>
          <a:p>
            <a:pPr>
              <a:buClr>
                <a:schemeClr val="accent6">
                  <a:lumMod val="50000"/>
                </a:schemeClr>
              </a:buClr>
              <a:buFont typeface="Wingdings" pitchFamily="2" charset="2"/>
              <a:buChar char="Ø"/>
            </a:pPr>
            <a:r>
              <a:rPr lang="es-ES" sz="2400" b="1" u="sng" dirty="0" smtClean="0"/>
              <a:t>Instrumento de Recolección de Datos: </a:t>
            </a:r>
            <a:r>
              <a:rPr lang="es-ES" sz="2400" dirty="0" smtClean="0"/>
              <a:t>Encuesta Estructurada.</a:t>
            </a:r>
          </a:p>
          <a:p>
            <a:pPr>
              <a:buClr>
                <a:schemeClr val="accent6">
                  <a:lumMod val="50000"/>
                </a:schemeClr>
              </a:buClr>
              <a:buFont typeface="Wingdings" pitchFamily="2" charset="2"/>
              <a:buChar char="Ø"/>
            </a:pPr>
            <a:r>
              <a:rPr lang="es-ES" sz="2400" b="1" u="sng" dirty="0" smtClean="0"/>
              <a:t>Análisis y Presentación de Datos: </a:t>
            </a:r>
            <a:r>
              <a:rPr lang="es-ES" sz="2400" dirty="0" smtClean="0"/>
              <a:t>Encuestas realizadas a cada uno de los alumnos.</a:t>
            </a:r>
          </a:p>
          <a:p>
            <a:pPr>
              <a:buClr>
                <a:schemeClr val="accent6">
                  <a:lumMod val="50000"/>
                </a:schemeClr>
              </a:buClr>
              <a:buFont typeface="Wingdings" pitchFamily="2" charset="2"/>
              <a:buChar char="Ø"/>
            </a:pPr>
            <a:endParaRPr lang="es-ES" sz="2400" dirty="0" smtClean="0"/>
          </a:p>
          <a:p>
            <a:pPr>
              <a:buClr>
                <a:schemeClr val="accent6">
                  <a:lumMod val="50000"/>
                </a:schemeClr>
              </a:buClr>
              <a:buFont typeface="Wingdings" pitchFamily="2" charset="2"/>
              <a:buChar char="Ø"/>
            </a:pPr>
            <a:endParaRPr lang="es-ES" sz="2400" dirty="0" smtClean="0"/>
          </a:p>
          <a:p>
            <a:pPr>
              <a:buClr>
                <a:schemeClr val="accent6">
                  <a:lumMod val="50000"/>
                </a:schemeClr>
              </a:buClr>
              <a:buFont typeface="Wingdings" pitchFamily="2" charset="2"/>
              <a:buChar char="Ø"/>
            </a:pPr>
            <a:endParaRPr lang="es-ES" dirty="0"/>
          </a:p>
        </p:txBody>
      </p:sp>
    </p:spTree>
  </p:cSld>
  <p:clrMapOvr>
    <a:masterClrMapping/>
  </p:clrMapOvr>
  <p:transition spd="med">
    <p:strips dir="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smtClean="0"/>
              <a:t>hipótesis</a:t>
            </a:r>
            <a:endParaRPr lang="es-ES" dirty="0"/>
          </a:p>
        </p:txBody>
      </p:sp>
      <p:sp>
        <p:nvSpPr>
          <p:cNvPr id="3" name="2 Marcador de contenido"/>
          <p:cNvSpPr>
            <a:spLocks noGrp="1"/>
          </p:cNvSpPr>
          <p:nvPr>
            <p:ph idx="1"/>
          </p:nvPr>
        </p:nvSpPr>
        <p:spPr/>
        <p:txBody>
          <a:bodyPr/>
          <a:lstStyle/>
          <a:p>
            <a:pPr>
              <a:buNone/>
            </a:pPr>
            <a:r>
              <a:rPr lang="es-ES" dirty="0" smtClean="0"/>
              <a:t>Los estudiantes de enfermería de la licenciatura de la Universidad Nacional de cuyo poseen un conocimiento deficiente sobre las ID, los motivos por los que consideramos esto es por la falta de información, por el poco interés y valor sobre este tema y por la falta de capacitación de los estudiantes como del personal que ingresa a trabajar a este tipo de modalidad (por parte del empleador)</a:t>
            </a:r>
            <a:endParaRPr lang="es-ES" dirty="0"/>
          </a:p>
        </p:txBody>
      </p:sp>
    </p:spTree>
  </p:cSld>
  <p:clrMapOvr>
    <a:masterClrMapping/>
  </p:clrMapOvr>
  <p:transition spd="med">
    <p:strips dir="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Título"/>
          <p:cNvSpPr>
            <a:spLocks noGrp="1"/>
          </p:cNvSpPr>
          <p:nvPr>
            <p:ph type="title"/>
          </p:nvPr>
        </p:nvSpPr>
        <p:spPr>
          <a:xfrm>
            <a:off x="4572000" y="5857892"/>
            <a:ext cx="4572000" cy="500066"/>
          </a:xfrm>
        </p:spPr>
        <p:txBody>
          <a:bodyPr>
            <a:normAutofit/>
          </a:bodyPr>
          <a:lstStyle/>
          <a:p>
            <a:pPr algn="ctr"/>
            <a:r>
              <a:rPr lang="es-ES" sz="1600" b="1" dirty="0" smtClean="0"/>
              <a:t>Cada pregunta consta de cinco opciones</a:t>
            </a:r>
            <a:endParaRPr lang="es-ES" sz="1600" b="1" dirty="0"/>
          </a:p>
        </p:txBody>
      </p:sp>
      <p:sp>
        <p:nvSpPr>
          <p:cNvPr id="10" name="9 Marcador de texto"/>
          <p:cNvSpPr>
            <a:spLocks noGrp="1"/>
          </p:cNvSpPr>
          <p:nvPr>
            <p:ph type="body" idx="1"/>
          </p:nvPr>
        </p:nvSpPr>
        <p:spPr>
          <a:xfrm>
            <a:off x="281444" y="357166"/>
            <a:ext cx="8862556" cy="639762"/>
          </a:xfrm>
        </p:spPr>
        <p:txBody>
          <a:bodyPr>
            <a:normAutofit/>
          </a:bodyPr>
          <a:lstStyle/>
          <a:p>
            <a:pPr algn="ctr"/>
            <a:r>
              <a:rPr lang="es-ES" sz="2800" dirty="0" err="1" smtClean="0"/>
              <a:t>vARIABLES</a:t>
            </a:r>
            <a:endParaRPr lang="es-ES" sz="2800" dirty="0"/>
          </a:p>
        </p:txBody>
      </p:sp>
      <p:graphicFrame>
        <p:nvGraphicFramePr>
          <p:cNvPr id="5" name="4 Marcador de contenido"/>
          <p:cNvGraphicFramePr>
            <a:graphicFrameLocks noGrp="1"/>
          </p:cNvGraphicFramePr>
          <p:nvPr>
            <p:ph sz="quarter" idx="2"/>
          </p:nvPr>
        </p:nvGraphicFramePr>
        <p:xfrm>
          <a:off x="357158" y="1000108"/>
          <a:ext cx="4291010" cy="4757760"/>
        </p:xfrm>
        <a:graphic>
          <a:graphicData uri="http://schemas.openxmlformats.org/drawingml/2006/table">
            <a:tbl>
              <a:tblPr firstRow="1" bandRow="1">
                <a:tableStyleId>{5C22544A-7EE6-4342-B048-85BDC9FD1C3A}</a:tableStyleId>
              </a:tblPr>
              <a:tblGrid>
                <a:gridCol w="1587801"/>
                <a:gridCol w="1315075"/>
                <a:gridCol w="1388134"/>
              </a:tblGrid>
              <a:tr h="1189440">
                <a:tc rowSpan="4">
                  <a:txBody>
                    <a:bodyPr/>
                    <a:lstStyle/>
                    <a:p>
                      <a:pPr fontAlgn="base"/>
                      <a:endParaRPr kumimoji="0" lang="es-AR" sz="1600" b="1" kern="1200" dirty="0" smtClean="0">
                        <a:solidFill>
                          <a:schemeClr val="lt1"/>
                        </a:solidFill>
                        <a:latin typeface="+mn-lt"/>
                        <a:ea typeface="+mn-ea"/>
                        <a:cs typeface="+mn-cs"/>
                      </a:endParaRPr>
                    </a:p>
                    <a:p>
                      <a:pPr fontAlgn="base"/>
                      <a:endParaRPr kumimoji="0" lang="es-AR" sz="1600" b="1" kern="1200" dirty="0" smtClean="0">
                        <a:solidFill>
                          <a:schemeClr val="lt1"/>
                        </a:solidFill>
                        <a:latin typeface="+mn-lt"/>
                        <a:ea typeface="+mn-ea"/>
                        <a:cs typeface="+mn-cs"/>
                      </a:endParaRPr>
                    </a:p>
                    <a:p>
                      <a:pPr fontAlgn="base"/>
                      <a:endParaRPr kumimoji="0" lang="es-AR" sz="1600" b="1" kern="1200" dirty="0" smtClean="0">
                        <a:solidFill>
                          <a:schemeClr val="lt1"/>
                        </a:solidFill>
                        <a:latin typeface="+mn-lt"/>
                        <a:ea typeface="+mn-ea"/>
                        <a:cs typeface="+mn-cs"/>
                      </a:endParaRPr>
                    </a:p>
                    <a:p>
                      <a:pPr fontAlgn="base"/>
                      <a:endParaRPr kumimoji="0" lang="es-AR" sz="1600" b="1" kern="1200" dirty="0" smtClean="0">
                        <a:solidFill>
                          <a:schemeClr val="lt1"/>
                        </a:solidFill>
                        <a:latin typeface="+mn-lt"/>
                        <a:ea typeface="+mn-ea"/>
                        <a:cs typeface="+mn-cs"/>
                      </a:endParaRPr>
                    </a:p>
                    <a:p>
                      <a:pPr fontAlgn="base"/>
                      <a:endParaRPr kumimoji="0" lang="es-AR" sz="1600" b="1" kern="1200" dirty="0" smtClean="0">
                        <a:solidFill>
                          <a:schemeClr val="lt1"/>
                        </a:solidFill>
                        <a:latin typeface="+mn-lt"/>
                        <a:ea typeface="+mn-ea"/>
                        <a:cs typeface="+mn-cs"/>
                      </a:endParaRPr>
                    </a:p>
                    <a:p>
                      <a:pPr fontAlgn="base"/>
                      <a:endParaRPr kumimoji="0" lang="es-AR" sz="1600" b="1" kern="1200" dirty="0" smtClean="0">
                        <a:solidFill>
                          <a:schemeClr val="lt1"/>
                        </a:solidFill>
                        <a:latin typeface="+mn-lt"/>
                        <a:ea typeface="+mn-ea"/>
                        <a:cs typeface="+mn-cs"/>
                      </a:endParaRPr>
                    </a:p>
                    <a:p>
                      <a:pPr fontAlgn="base"/>
                      <a:endParaRPr kumimoji="0" lang="es-AR" sz="1600" b="1" kern="1200" dirty="0" smtClean="0">
                        <a:solidFill>
                          <a:schemeClr val="lt1"/>
                        </a:solidFill>
                        <a:latin typeface="+mn-lt"/>
                        <a:ea typeface="+mn-ea"/>
                        <a:cs typeface="+mn-cs"/>
                      </a:endParaRPr>
                    </a:p>
                    <a:p>
                      <a:pPr fontAlgn="base"/>
                      <a:endParaRPr kumimoji="0" lang="es-AR" sz="1600" b="1" kern="1200" dirty="0" smtClean="0">
                        <a:solidFill>
                          <a:schemeClr val="lt1"/>
                        </a:solidFill>
                        <a:latin typeface="+mn-lt"/>
                        <a:ea typeface="+mn-ea"/>
                        <a:cs typeface="+mn-cs"/>
                      </a:endParaRPr>
                    </a:p>
                    <a:p>
                      <a:pPr algn="ctr" fontAlgn="base"/>
                      <a:r>
                        <a:rPr kumimoji="0" lang="es-AR" sz="1600" b="1" kern="1200" dirty="0" smtClean="0">
                          <a:solidFill>
                            <a:schemeClr val="lt1"/>
                          </a:solidFill>
                          <a:latin typeface="+mn-lt"/>
                          <a:ea typeface="+mn-ea"/>
                          <a:cs typeface="+mn-cs"/>
                        </a:rPr>
                        <a:t>Caracterización </a:t>
                      </a:r>
                      <a:endParaRPr kumimoji="0" lang="es-ES" sz="1600" b="1" kern="1200" dirty="0" smtClean="0">
                        <a:solidFill>
                          <a:schemeClr val="lt1"/>
                        </a:solidFill>
                        <a:latin typeface="+mn-lt"/>
                        <a:ea typeface="+mn-ea"/>
                        <a:cs typeface="+mn-cs"/>
                      </a:endParaRPr>
                    </a:p>
                    <a:p>
                      <a:pPr algn="ctr" fontAlgn="base"/>
                      <a:r>
                        <a:rPr kumimoji="0" lang="es-AR" sz="1600" b="1" kern="1200" dirty="0" smtClean="0">
                          <a:solidFill>
                            <a:schemeClr val="lt1"/>
                          </a:solidFill>
                          <a:latin typeface="+mn-lt"/>
                          <a:ea typeface="+mn-ea"/>
                          <a:cs typeface="+mn-cs"/>
                        </a:rPr>
                        <a:t>De la </a:t>
                      </a:r>
                      <a:endParaRPr kumimoji="0" lang="es-ES" sz="1600" b="1" kern="1200" dirty="0" smtClean="0">
                        <a:solidFill>
                          <a:schemeClr val="lt1"/>
                        </a:solidFill>
                        <a:latin typeface="+mn-lt"/>
                        <a:ea typeface="+mn-ea"/>
                        <a:cs typeface="+mn-cs"/>
                      </a:endParaRPr>
                    </a:p>
                    <a:p>
                      <a:pPr algn="ctr"/>
                      <a:r>
                        <a:rPr kumimoji="0" lang="es-AR" sz="1600" b="1" kern="1200" dirty="0" smtClean="0">
                          <a:solidFill>
                            <a:schemeClr val="lt1"/>
                          </a:solidFill>
                          <a:latin typeface="+mn-lt"/>
                          <a:ea typeface="+mn-ea"/>
                          <a:cs typeface="+mn-cs"/>
                        </a:rPr>
                        <a:t>Población </a:t>
                      </a:r>
                      <a:endParaRPr lang="es-ES" sz="1600" b="1" dirty="0"/>
                    </a:p>
                  </a:txBody>
                  <a:tcPr marL="93516" marR="93516"/>
                </a:tc>
                <a:tc>
                  <a:txBody>
                    <a:bodyPr/>
                    <a:lstStyle/>
                    <a:p>
                      <a:pPr algn="ctr"/>
                      <a:endParaRPr lang="es-ES" dirty="0" smtClean="0"/>
                    </a:p>
                    <a:p>
                      <a:pPr algn="ctr"/>
                      <a:r>
                        <a:rPr lang="es-ES" dirty="0" smtClean="0">
                          <a:solidFill>
                            <a:schemeClr val="tx1"/>
                          </a:solidFill>
                        </a:rPr>
                        <a:t>Genero</a:t>
                      </a:r>
                      <a:endParaRPr lang="es-ES" dirty="0">
                        <a:solidFill>
                          <a:schemeClr val="tx1"/>
                        </a:solidFill>
                      </a:endParaRPr>
                    </a:p>
                  </a:txBody>
                  <a:tcPr marL="93516" marR="93516">
                    <a:solidFill>
                      <a:schemeClr val="accent6">
                        <a:lumMod val="20000"/>
                        <a:lumOff val="80000"/>
                      </a:schemeClr>
                    </a:solidFill>
                  </a:tcPr>
                </a:tc>
                <a:tc>
                  <a:txBody>
                    <a:bodyPr/>
                    <a:lstStyle/>
                    <a:p>
                      <a:pPr>
                        <a:buFont typeface="Wingdings" pitchFamily="2" charset="2"/>
                        <a:buChar char="ü"/>
                      </a:pPr>
                      <a:r>
                        <a:rPr lang="es-ES" dirty="0" smtClean="0">
                          <a:solidFill>
                            <a:schemeClr val="tx1"/>
                          </a:solidFill>
                        </a:rPr>
                        <a:t>Masculino</a:t>
                      </a:r>
                    </a:p>
                    <a:p>
                      <a:pPr>
                        <a:buFont typeface="Wingdings" pitchFamily="2" charset="2"/>
                        <a:buChar char="ü"/>
                      </a:pPr>
                      <a:endParaRPr lang="es-ES" dirty="0" smtClean="0">
                        <a:solidFill>
                          <a:schemeClr val="tx1"/>
                        </a:solidFill>
                      </a:endParaRPr>
                    </a:p>
                    <a:p>
                      <a:pPr>
                        <a:buFont typeface="Wingdings" pitchFamily="2" charset="2"/>
                        <a:buChar char="ü"/>
                      </a:pPr>
                      <a:r>
                        <a:rPr lang="es-ES" dirty="0" smtClean="0">
                          <a:solidFill>
                            <a:schemeClr val="tx1"/>
                          </a:solidFill>
                        </a:rPr>
                        <a:t>Femenino</a:t>
                      </a:r>
                      <a:endParaRPr lang="es-ES" dirty="0">
                        <a:solidFill>
                          <a:schemeClr val="tx1"/>
                        </a:solidFill>
                      </a:endParaRPr>
                    </a:p>
                  </a:txBody>
                  <a:tcPr marL="93516" marR="93516">
                    <a:solidFill>
                      <a:schemeClr val="accent6">
                        <a:lumMod val="20000"/>
                        <a:lumOff val="80000"/>
                      </a:schemeClr>
                    </a:solidFill>
                  </a:tcPr>
                </a:tc>
              </a:tr>
              <a:tr h="1189440">
                <a:tc vMerge="1">
                  <a:txBody>
                    <a:bodyPr/>
                    <a:lstStyle/>
                    <a:p>
                      <a:endParaRPr lang="es-ES" dirty="0"/>
                    </a:p>
                  </a:txBody>
                  <a:tcPr/>
                </a:tc>
                <a:tc>
                  <a:txBody>
                    <a:bodyPr/>
                    <a:lstStyle/>
                    <a:p>
                      <a:pPr algn="ctr"/>
                      <a:endParaRPr lang="es-ES" b="1" dirty="0" smtClean="0"/>
                    </a:p>
                    <a:p>
                      <a:pPr algn="ctr"/>
                      <a:r>
                        <a:rPr lang="es-ES" b="1" dirty="0" smtClean="0"/>
                        <a:t>Edad</a:t>
                      </a:r>
                    </a:p>
                  </a:txBody>
                  <a:tcPr marL="93516" marR="93516"/>
                </a:tc>
                <a:tc>
                  <a:txBody>
                    <a:bodyPr/>
                    <a:lstStyle/>
                    <a:p>
                      <a:pPr algn="ctr">
                        <a:buFont typeface="Wingdings" pitchFamily="2" charset="2"/>
                        <a:buChar char="ü"/>
                      </a:pPr>
                      <a:r>
                        <a:rPr lang="es-ES" sz="1400" b="1" dirty="0" smtClean="0">
                          <a:solidFill>
                            <a:schemeClr val="tx1"/>
                          </a:solidFill>
                        </a:rPr>
                        <a:t>20 a 29 años</a:t>
                      </a:r>
                    </a:p>
                    <a:p>
                      <a:pPr algn="ctr">
                        <a:buFont typeface="Wingdings" pitchFamily="2" charset="2"/>
                        <a:buChar char="ü"/>
                      </a:pPr>
                      <a:r>
                        <a:rPr lang="es-ES" sz="1400" b="1" dirty="0" smtClean="0">
                          <a:solidFill>
                            <a:schemeClr val="tx1"/>
                          </a:solidFill>
                        </a:rPr>
                        <a:t>30 a 39 años</a:t>
                      </a:r>
                    </a:p>
                    <a:p>
                      <a:pPr algn="ctr">
                        <a:buFont typeface="Wingdings" pitchFamily="2" charset="2"/>
                        <a:buChar char="ü"/>
                      </a:pPr>
                      <a:r>
                        <a:rPr lang="es-ES" sz="1400" b="1" dirty="0" smtClean="0">
                          <a:solidFill>
                            <a:schemeClr val="tx1"/>
                          </a:solidFill>
                        </a:rPr>
                        <a:t>40 a 49 años</a:t>
                      </a:r>
                    </a:p>
                    <a:p>
                      <a:pPr algn="ctr">
                        <a:buFont typeface="Wingdings" pitchFamily="2" charset="2"/>
                        <a:buChar char="ü"/>
                      </a:pPr>
                      <a:r>
                        <a:rPr lang="es-ES" sz="1400" b="1" dirty="0" smtClean="0">
                          <a:solidFill>
                            <a:schemeClr val="tx1"/>
                          </a:solidFill>
                        </a:rPr>
                        <a:t>50 a 59 años</a:t>
                      </a:r>
                      <a:endParaRPr lang="es-ES" sz="1400" b="1" dirty="0">
                        <a:solidFill>
                          <a:schemeClr val="tx1"/>
                        </a:solidFill>
                      </a:endParaRPr>
                    </a:p>
                  </a:txBody>
                  <a:tcPr marL="93516" marR="93516"/>
                </a:tc>
              </a:tr>
              <a:tr h="1189440">
                <a:tc vMerge="1">
                  <a:txBody>
                    <a:bodyPr/>
                    <a:lstStyle/>
                    <a:p>
                      <a:endParaRPr lang="es-ES" dirty="0"/>
                    </a:p>
                  </a:txBody>
                  <a:tcPr/>
                </a:tc>
                <a:tc>
                  <a:txBody>
                    <a:bodyPr/>
                    <a:lstStyle/>
                    <a:p>
                      <a:endParaRPr lang="es-ES" dirty="0" smtClean="0"/>
                    </a:p>
                    <a:p>
                      <a:pPr algn="l"/>
                      <a:r>
                        <a:rPr lang="es-ES" b="1" dirty="0" smtClean="0"/>
                        <a:t>Antigüedad</a:t>
                      </a:r>
                      <a:endParaRPr lang="es-ES" b="1" dirty="0"/>
                    </a:p>
                  </a:txBody>
                  <a:tcPr marL="93516" marR="93516"/>
                </a:tc>
                <a:tc>
                  <a:txBody>
                    <a:bodyPr/>
                    <a:lstStyle/>
                    <a:p>
                      <a:pPr>
                        <a:buFont typeface="Wingdings" pitchFamily="2" charset="2"/>
                        <a:buChar char="ü"/>
                      </a:pPr>
                      <a:r>
                        <a:rPr lang="es-ES" sz="1400" b="1" dirty="0" smtClean="0"/>
                        <a:t>0 a</a:t>
                      </a:r>
                      <a:r>
                        <a:rPr lang="es-ES" sz="1400" b="1" baseline="0" dirty="0" smtClean="0"/>
                        <a:t> 1 año</a:t>
                      </a:r>
                    </a:p>
                    <a:p>
                      <a:pPr>
                        <a:buFont typeface="Wingdings" pitchFamily="2" charset="2"/>
                        <a:buChar char="ü"/>
                      </a:pPr>
                      <a:r>
                        <a:rPr lang="es-ES" sz="1400" b="1" baseline="0" dirty="0" smtClean="0"/>
                        <a:t>2 a 9 años</a:t>
                      </a:r>
                    </a:p>
                    <a:p>
                      <a:pPr>
                        <a:buFont typeface="Wingdings" pitchFamily="2" charset="2"/>
                        <a:buChar char="ü"/>
                      </a:pPr>
                      <a:r>
                        <a:rPr lang="es-ES" sz="1400" b="1" baseline="0" dirty="0" smtClean="0"/>
                        <a:t>10 a 19 años</a:t>
                      </a:r>
                    </a:p>
                    <a:p>
                      <a:pPr>
                        <a:buFont typeface="Wingdings" pitchFamily="2" charset="2"/>
                        <a:buChar char="ü"/>
                      </a:pPr>
                      <a:r>
                        <a:rPr lang="es-ES" sz="1400" b="1" baseline="0" dirty="0" smtClean="0"/>
                        <a:t>20 a 29 años</a:t>
                      </a:r>
                    </a:p>
                    <a:p>
                      <a:pPr>
                        <a:buFont typeface="Wingdings" pitchFamily="2" charset="2"/>
                        <a:buChar char="ü"/>
                      </a:pPr>
                      <a:r>
                        <a:rPr lang="es-ES" sz="1400" b="1" baseline="0" dirty="0" smtClean="0"/>
                        <a:t>30 a 39 años</a:t>
                      </a:r>
                      <a:endParaRPr lang="es-ES" sz="1400" b="1" dirty="0"/>
                    </a:p>
                  </a:txBody>
                  <a:tcPr marL="93516" marR="93516"/>
                </a:tc>
              </a:tr>
              <a:tr h="1189440">
                <a:tc vMerge="1">
                  <a:txBody>
                    <a:bodyPr/>
                    <a:lstStyle/>
                    <a:p>
                      <a:endParaRPr lang="es-ES" dirty="0"/>
                    </a:p>
                  </a:txBody>
                  <a:tcPr/>
                </a:tc>
                <a:tc>
                  <a:txBody>
                    <a:bodyPr/>
                    <a:lstStyle/>
                    <a:p>
                      <a:endParaRPr lang="es-ES" dirty="0" smtClean="0"/>
                    </a:p>
                    <a:p>
                      <a:pPr algn="ctr"/>
                      <a:r>
                        <a:rPr lang="es-ES" b="1" dirty="0" smtClean="0"/>
                        <a:t>Trabajo en</a:t>
                      </a:r>
                    </a:p>
                    <a:p>
                      <a:pPr algn="ctr"/>
                      <a:r>
                        <a:rPr lang="es-ES" b="1" dirty="0" smtClean="0"/>
                        <a:t>ID</a:t>
                      </a:r>
                      <a:endParaRPr lang="es-ES" b="1" dirty="0"/>
                    </a:p>
                  </a:txBody>
                  <a:tcPr marL="93516" marR="93516"/>
                </a:tc>
                <a:tc>
                  <a:txBody>
                    <a:bodyPr/>
                    <a:lstStyle/>
                    <a:p>
                      <a:endParaRPr lang="es-ES" dirty="0" smtClean="0"/>
                    </a:p>
                    <a:p>
                      <a:pPr>
                        <a:buFont typeface="Wingdings" pitchFamily="2" charset="2"/>
                        <a:buChar char="ü"/>
                      </a:pPr>
                      <a:r>
                        <a:rPr lang="es-ES" b="1" dirty="0" smtClean="0"/>
                        <a:t>SI</a:t>
                      </a:r>
                      <a:r>
                        <a:rPr lang="es-ES" b="1" baseline="0" dirty="0" smtClean="0"/>
                        <a:t>            </a:t>
                      </a:r>
                    </a:p>
                    <a:p>
                      <a:pPr>
                        <a:buFont typeface="Wingdings" pitchFamily="2" charset="2"/>
                        <a:buChar char="ü"/>
                      </a:pPr>
                      <a:r>
                        <a:rPr lang="es-ES" b="1" baseline="0" dirty="0" smtClean="0"/>
                        <a:t>NO</a:t>
                      </a:r>
                      <a:endParaRPr lang="es-ES" b="1" dirty="0" smtClean="0"/>
                    </a:p>
                  </a:txBody>
                  <a:tcPr marL="93516" marR="93516"/>
                </a:tc>
              </a:tr>
            </a:tbl>
          </a:graphicData>
        </a:graphic>
      </p:graphicFrame>
      <p:graphicFrame>
        <p:nvGraphicFramePr>
          <p:cNvPr id="6" name="5 Marcador de contenido"/>
          <p:cNvGraphicFramePr>
            <a:graphicFrameLocks noGrp="1"/>
          </p:cNvGraphicFramePr>
          <p:nvPr>
            <p:ph sz="quarter" idx="4"/>
          </p:nvPr>
        </p:nvGraphicFramePr>
        <p:xfrm>
          <a:off x="4714876" y="1000108"/>
          <a:ext cx="4289425" cy="4858791"/>
        </p:xfrm>
        <a:graphic>
          <a:graphicData uri="http://schemas.openxmlformats.org/drawingml/2006/table">
            <a:tbl>
              <a:tblPr firstRow="1" bandRow="1">
                <a:tableStyleId>{5C22544A-7EE6-4342-B048-85BDC9FD1C3A}</a:tableStyleId>
              </a:tblPr>
              <a:tblGrid>
                <a:gridCol w="1406302"/>
                <a:gridCol w="1453315"/>
                <a:gridCol w="1429808"/>
              </a:tblGrid>
              <a:tr h="1162397">
                <a:tc rowSpan="4">
                  <a:txBody>
                    <a:bodyPr/>
                    <a:lstStyle/>
                    <a:p>
                      <a:pPr algn="ctr"/>
                      <a:endParaRPr lang="es-ES" dirty="0" smtClean="0"/>
                    </a:p>
                    <a:p>
                      <a:pPr algn="ctr"/>
                      <a:endParaRPr lang="es-ES" dirty="0" smtClean="0"/>
                    </a:p>
                    <a:p>
                      <a:pPr algn="ctr"/>
                      <a:endParaRPr lang="es-ES" dirty="0" smtClean="0"/>
                    </a:p>
                    <a:p>
                      <a:pPr algn="ctr"/>
                      <a:endParaRPr lang="es-ES" dirty="0" smtClean="0"/>
                    </a:p>
                    <a:p>
                      <a:pPr algn="ctr"/>
                      <a:endParaRPr lang="es-ES" dirty="0" smtClean="0"/>
                    </a:p>
                    <a:p>
                      <a:pPr algn="ctr"/>
                      <a:endParaRPr lang="es-ES" dirty="0" smtClean="0"/>
                    </a:p>
                    <a:p>
                      <a:pPr algn="ctr"/>
                      <a:endParaRPr lang="es-ES" dirty="0" smtClean="0"/>
                    </a:p>
                    <a:p>
                      <a:pPr algn="ctr"/>
                      <a:r>
                        <a:rPr lang="es-ES" sz="1600" dirty="0" smtClean="0"/>
                        <a:t>Rendimiento </a:t>
                      </a:r>
                    </a:p>
                    <a:p>
                      <a:pPr algn="ctr"/>
                      <a:endParaRPr lang="es-ES" sz="1600" dirty="0" smtClean="0"/>
                    </a:p>
                    <a:p>
                      <a:pPr algn="ctr"/>
                      <a:r>
                        <a:rPr lang="es-ES" sz="1600" dirty="0" smtClean="0"/>
                        <a:t>Conocimiento</a:t>
                      </a:r>
                      <a:endParaRPr lang="es-ES" sz="1600" dirty="0"/>
                    </a:p>
                  </a:txBody>
                  <a:tcPr marL="90304" marR="90304"/>
                </a:tc>
                <a:tc>
                  <a:txBody>
                    <a:bodyPr/>
                    <a:lstStyle/>
                    <a:p>
                      <a:endParaRPr lang="es-ES" dirty="0" smtClean="0"/>
                    </a:p>
                    <a:p>
                      <a:pPr algn="ctr"/>
                      <a:r>
                        <a:rPr lang="es-ES" sz="1600" dirty="0" smtClean="0">
                          <a:solidFill>
                            <a:schemeClr val="tx1"/>
                          </a:solidFill>
                        </a:rPr>
                        <a:t>Definición de ID</a:t>
                      </a:r>
                      <a:endParaRPr lang="es-ES" sz="1600" dirty="0">
                        <a:solidFill>
                          <a:schemeClr val="tx1"/>
                        </a:solidFill>
                      </a:endParaRPr>
                    </a:p>
                  </a:txBody>
                  <a:tcPr marL="90304" marR="90304">
                    <a:solidFill>
                      <a:schemeClr val="accent6">
                        <a:lumMod val="20000"/>
                        <a:lumOff val="80000"/>
                      </a:schemeClr>
                    </a:solidFill>
                  </a:tcPr>
                </a:tc>
                <a:tc>
                  <a:txBody>
                    <a:bodyPr/>
                    <a:lstStyle/>
                    <a:p>
                      <a:pPr algn="ctr"/>
                      <a:endParaRPr lang="es-ES" sz="1400" b="1" dirty="0" smtClean="0">
                        <a:solidFill>
                          <a:schemeClr val="tx1"/>
                        </a:solidFill>
                      </a:endParaRPr>
                    </a:p>
                    <a:p>
                      <a:pPr algn="ctr"/>
                      <a:r>
                        <a:rPr lang="es-ES" sz="1400" b="1" dirty="0" smtClean="0">
                          <a:solidFill>
                            <a:schemeClr val="tx1"/>
                          </a:solidFill>
                        </a:rPr>
                        <a:t>¿Qué</a:t>
                      </a:r>
                      <a:r>
                        <a:rPr lang="es-ES" sz="1400" b="1" baseline="0" dirty="0" smtClean="0">
                          <a:solidFill>
                            <a:schemeClr val="tx1"/>
                          </a:solidFill>
                        </a:rPr>
                        <a:t> es la ID?</a:t>
                      </a:r>
                      <a:endParaRPr lang="es-ES" sz="1400" b="1" dirty="0">
                        <a:solidFill>
                          <a:schemeClr val="tx1"/>
                        </a:solidFill>
                      </a:endParaRPr>
                    </a:p>
                  </a:txBody>
                  <a:tcPr marL="90304" marR="90304">
                    <a:solidFill>
                      <a:schemeClr val="accent6">
                        <a:lumMod val="20000"/>
                        <a:lumOff val="80000"/>
                      </a:schemeClr>
                    </a:solidFill>
                  </a:tcPr>
                </a:tc>
              </a:tr>
              <a:tr h="1162397">
                <a:tc vMerge="1">
                  <a:txBody>
                    <a:bodyPr/>
                    <a:lstStyle/>
                    <a:p>
                      <a:endParaRPr lang="es-ES" dirty="0"/>
                    </a:p>
                  </a:txBody>
                  <a:tcPr/>
                </a:tc>
                <a:tc>
                  <a:txBody>
                    <a:bodyPr/>
                    <a:lstStyle/>
                    <a:p>
                      <a:pPr algn="ctr"/>
                      <a:r>
                        <a:rPr lang="es-ES" sz="1600" b="1" dirty="0" smtClean="0">
                          <a:solidFill>
                            <a:schemeClr val="tx1"/>
                          </a:solidFill>
                        </a:rPr>
                        <a:t>Actividades de Enfermería en las ID</a:t>
                      </a:r>
                      <a:endParaRPr lang="es-ES" sz="1600" b="1" dirty="0">
                        <a:solidFill>
                          <a:schemeClr val="tx1"/>
                        </a:solidFill>
                      </a:endParaRPr>
                    </a:p>
                  </a:txBody>
                  <a:tcPr marL="90304" marR="90304"/>
                </a:tc>
                <a:tc>
                  <a:txBody>
                    <a:bodyPr/>
                    <a:lstStyle/>
                    <a:p>
                      <a:r>
                        <a:rPr lang="es-ES" sz="1400" b="1" dirty="0" smtClean="0"/>
                        <a:t>¿Qué</a:t>
                      </a:r>
                      <a:r>
                        <a:rPr lang="es-ES" sz="1400" b="1" baseline="0" dirty="0" smtClean="0"/>
                        <a:t> actividades realiza enfermería en las ID?</a:t>
                      </a:r>
                      <a:endParaRPr lang="es-ES" sz="1400" b="1" dirty="0" smtClean="0"/>
                    </a:p>
                  </a:txBody>
                  <a:tcPr marL="90304" marR="90304"/>
                </a:tc>
              </a:tr>
              <a:tr h="1340415">
                <a:tc vMerge="1">
                  <a:txBody>
                    <a:bodyPr/>
                    <a:lstStyle/>
                    <a:p>
                      <a:endParaRPr lang="es-ES" dirty="0"/>
                    </a:p>
                  </a:txBody>
                  <a:tcPr/>
                </a:tc>
                <a:tc>
                  <a:txBody>
                    <a:bodyPr/>
                    <a:lstStyle/>
                    <a:p>
                      <a:pPr algn="ctr"/>
                      <a:r>
                        <a:rPr lang="es-ES" sz="1600" b="1" dirty="0" smtClean="0">
                          <a:solidFill>
                            <a:schemeClr val="tx1"/>
                          </a:solidFill>
                        </a:rPr>
                        <a:t>Ventajas</a:t>
                      </a:r>
                      <a:r>
                        <a:rPr lang="es-ES" sz="1600" b="1" baseline="0" dirty="0" smtClean="0">
                          <a:solidFill>
                            <a:schemeClr val="tx1"/>
                          </a:solidFill>
                        </a:rPr>
                        <a:t> de las ID sobre el tratamiento del paciente</a:t>
                      </a:r>
                      <a:endParaRPr lang="es-ES" sz="1600" b="1" dirty="0">
                        <a:solidFill>
                          <a:schemeClr val="tx1"/>
                        </a:solidFill>
                      </a:endParaRPr>
                    </a:p>
                  </a:txBody>
                  <a:tcPr marL="90304" marR="90304"/>
                </a:tc>
                <a:tc>
                  <a:txBody>
                    <a:bodyPr/>
                    <a:lstStyle/>
                    <a:p>
                      <a:r>
                        <a:rPr lang="es-ES" sz="1400" b="1" dirty="0" smtClean="0"/>
                        <a:t>¿Cuáles son</a:t>
                      </a:r>
                      <a:r>
                        <a:rPr lang="es-ES" sz="1400" b="1" baseline="0" dirty="0" smtClean="0"/>
                        <a:t> las ventajas que tienen las ID sobre el tratamiento del paciente</a:t>
                      </a:r>
                      <a:endParaRPr lang="es-ES" sz="1400" b="1" dirty="0"/>
                    </a:p>
                  </a:txBody>
                  <a:tcPr marL="90304" marR="90304"/>
                </a:tc>
              </a:tr>
              <a:tr h="1162397">
                <a:tc vMerge="1">
                  <a:txBody>
                    <a:bodyPr/>
                    <a:lstStyle/>
                    <a:p>
                      <a:endParaRPr lang="es-ES" dirty="0"/>
                    </a:p>
                  </a:txBody>
                  <a:tcPr/>
                </a:tc>
                <a:tc>
                  <a:txBody>
                    <a:bodyPr/>
                    <a:lstStyle/>
                    <a:p>
                      <a:pPr algn="ctr"/>
                      <a:r>
                        <a:rPr lang="es-ES" sz="1600" b="1" dirty="0" smtClean="0">
                          <a:solidFill>
                            <a:schemeClr val="tx1"/>
                          </a:solidFill>
                        </a:rPr>
                        <a:t>Tipos de pacientes que se encuentran en las ID</a:t>
                      </a:r>
                      <a:endParaRPr lang="es-ES" sz="1600" b="1" dirty="0">
                        <a:solidFill>
                          <a:schemeClr val="tx1"/>
                        </a:solidFill>
                      </a:endParaRPr>
                    </a:p>
                  </a:txBody>
                  <a:tcPr marL="90304" marR="90304"/>
                </a:tc>
                <a:tc>
                  <a:txBody>
                    <a:bodyPr/>
                    <a:lstStyle/>
                    <a:p>
                      <a:r>
                        <a:rPr lang="es-ES" sz="1400" b="1" dirty="0" smtClean="0"/>
                        <a:t>¿Qué tipo de pacientes podemos encontrar en las ID?</a:t>
                      </a:r>
                      <a:endParaRPr lang="es-ES" sz="1400" b="1" dirty="0"/>
                    </a:p>
                  </a:txBody>
                  <a:tcPr marL="90304" marR="90304"/>
                </a:tc>
              </a:tr>
            </a:tbl>
          </a:graphicData>
        </a:graphic>
      </p:graphicFrame>
    </p:spTree>
  </p:cSld>
  <p:clrMapOvr>
    <a:masterClrMapping/>
  </p:clrMapOvr>
  <p:transition spd="med">
    <p:strips dir="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Título"/>
          <p:cNvSpPr>
            <a:spLocks noGrp="1"/>
          </p:cNvSpPr>
          <p:nvPr>
            <p:ph type="title"/>
          </p:nvPr>
        </p:nvSpPr>
        <p:spPr/>
        <p:txBody>
          <a:bodyPr>
            <a:normAutofit/>
          </a:bodyPr>
          <a:lstStyle/>
          <a:p>
            <a:pPr algn="ctr"/>
            <a:r>
              <a:rPr lang="es-ES" sz="2800" dirty="0" smtClean="0"/>
              <a:t>Caracterización de la población</a:t>
            </a:r>
            <a:endParaRPr lang="es-ES" sz="2800" dirty="0"/>
          </a:p>
        </p:txBody>
      </p:sp>
      <p:sp>
        <p:nvSpPr>
          <p:cNvPr id="10" name="9 Marcador de contenido"/>
          <p:cNvSpPr>
            <a:spLocks noGrp="1"/>
          </p:cNvSpPr>
          <p:nvPr>
            <p:ph idx="1"/>
          </p:nvPr>
        </p:nvSpPr>
        <p:spPr>
          <a:xfrm>
            <a:off x="285720" y="1285860"/>
            <a:ext cx="8705880" cy="4794265"/>
          </a:xfrm>
        </p:spPr>
        <p:txBody>
          <a:bodyPr>
            <a:normAutofit fontScale="77500" lnSpcReduction="20000"/>
          </a:bodyPr>
          <a:lstStyle/>
          <a:p>
            <a:pPr>
              <a:buNone/>
            </a:pPr>
            <a:r>
              <a:rPr lang="es-ES" sz="2900" b="1" dirty="0" smtClean="0"/>
              <a:t>De la población total n72:</a:t>
            </a:r>
          </a:p>
          <a:p>
            <a:pPr>
              <a:buClr>
                <a:schemeClr val="tx1"/>
              </a:buClr>
              <a:buFont typeface="Wingdings" pitchFamily="2" charset="2"/>
              <a:buChar char="§"/>
            </a:pPr>
            <a:r>
              <a:rPr lang="es-ES" sz="2900" dirty="0" smtClean="0"/>
              <a:t> </a:t>
            </a:r>
            <a:r>
              <a:rPr lang="es-ES" sz="2900" b="1" dirty="0" smtClean="0"/>
              <a:t>Sexo : </a:t>
            </a:r>
            <a:r>
              <a:rPr lang="es-ES" sz="2900" dirty="0" smtClean="0"/>
              <a:t>- El 87% femenino</a:t>
            </a:r>
          </a:p>
          <a:p>
            <a:pPr>
              <a:buClr>
                <a:schemeClr val="tx1"/>
              </a:buClr>
              <a:buNone/>
            </a:pPr>
            <a:r>
              <a:rPr lang="es-ES" sz="2900" dirty="0" smtClean="0"/>
              <a:t>               - El 13% Masculino</a:t>
            </a:r>
          </a:p>
          <a:p>
            <a:pPr>
              <a:buClr>
                <a:schemeClr val="tx1"/>
              </a:buClr>
              <a:buFont typeface="Wingdings" pitchFamily="2" charset="2"/>
              <a:buChar char="§"/>
            </a:pPr>
            <a:r>
              <a:rPr lang="es-ES" sz="2900" b="1" dirty="0" smtClean="0"/>
              <a:t>Rango Etario: </a:t>
            </a:r>
            <a:r>
              <a:rPr lang="es-ES" sz="2900" dirty="0" smtClean="0"/>
              <a:t>- 20 a 29 años es el 53%</a:t>
            </a:r>
          </a:p>
          <a:p>
            <a:pPr>
              <a:buClr>
                <a:schemeClr val="tx1"/>
              </a:buClr>
              <a:buNone/>
            </a:pPr>
            <a:r>
              <a:rPr lang="es-ES" sz="2900" dirty="0" smtClean="0"/>
              <a:t>                           - 30 a 39 años es el 29% </a:t>
            </a:r>
          </a:p>
          <a:p>
            <a:pPr>
              <a:buClr>
                <a:schemeClr val="tx1"/>
              </a:buClr>
              <a:buNone/>
            </a:pPr>
            <a:r>
              <a:rPr lang="es-ES" sz="2900" dirty="0" smtClean="0"/>
              <a:t>                           - 40 a 49 años es el 14%</a:t>
            </a:r>
          </a:p>
          <a:p>
            <a:pPr>
              <a:buClr>
                <a:schemeClr val="tx1"/>
              </a:buClr>
              <a:buNone/>
            </a:pPr>
            <a:r>
              <a:rPr lang="es-ES" sz="2900" dirty="0" smtClean="0"/>
              <a:t>                           - 50 a 59 años es el 4%</a:t>
            </a:r>
          </a:p>
          <a:p>
            <a:pPr>
              <a:buClr>
                <a:schemeClr val="tx1"/>
              </a:buClr>
              <a:buFont typeface="Wingdings" pitchFamily="2" charset="2"/>
              <a:buChar char="§"/>
            </a:pPr>
            <a:r>
              <a:rPr lang="es-ES" sz="2900" b="1" dirty="0" smtClean="0"/>
              <a:t>Antigüedad laboral: </a:t>
            </a:r>
            <a:r>
              <a:rPr lang="es-ES" sz="2900" dirty="0" smtClean="0"/>
              <a:t>- 0 a 1 año es el 26%</a:t>
            </a:r>
          </a:p>
          <a:p>
            <a:pPr>
              <a:buClr>
                <a:schemeClr val="tx1"/>
              </a:buClr>
              <a:buNone/>
            </a:pPr>
            <a:r>
              <a:rPr lang="es-ES" sz="2900" dirty="0" smtClean="0"/>
              <a:t>                                      - 2 A 9 años es el 51%</a:t>
            </a:r>
          </a:p>
          <a:p>
            <a:pPr>
              <a:buClr>
                <a:schemeClr val="tx1"/>
              </a:buClr>
              <a:buNone/>
            </a:pPr>
            <a:r>
              <a:rPr lang="es-ES" sz="2900" dirty="0" smtClean="0"/>
              <a:t>                                      - 10 a 19 años es el 18%</a:t>
            </a:r>
          </a:p>
          <a:p>
            <a:pPr>
              <a:buClr>
                <a:schemeClr val="tx1"/>
              </a:buClr>
              <a:buNone/>
            </a:pPr>
            <a:r>
              <a:rPr lang="es-ES" sz="2900" dirty="0" smtClean="0"/>
              <a:t>                                      - 20 a 29 años es el 1%</a:t>
            </a:r>
          </a:p>
          <a:p>
            <a:pPr>
              <a:buClr>
                <a:schemeClr val="tx1"/>
              </a:buClr>
              <a:buNone/>
            </a:pPr>
            <a:r>
              <a:rPr lang="es-ES" sz="2900" dirty="0" smtClean="0"/>
              <a:t>                                      - 30 a 39 años es el 3%</a:t>
            </a:r>
          </a:p>
          <a:p>
            <a:pPr>
              <a:buClr>
                <a:schemeClr val="tx1"/>
              </a:buClr>
              <a:buFont typeface="Wingdings" pitchFamily="2" charset="2"/>
              <a:buChar char="§"/>
            </a:pPr>
            <a:r>
              <a:rPr lang="es-ES" sz="2900" b="1" dirty="0" smtClean="0"/>
              <a:t>Trabajo en ID: </a:t>
            </a:r>
            <a:r>
              <a:rPr lang="es-ES" sz="2900" dirty="0" smtClean="0"/>
              <a:t>- SI trabajaron el 32%</a:t>
            </a:r>
          </a:p>
          <a:p>
            <a:pPr>
              <a:buClr>
                <a:schemeClr val="tx1"/>
              </a:buClr>
              <a:buNone/>
            </a:pPr>
            <a:r>
              <a:rPr lang="es-ES" sz="2900" dirty="0" smtClean="0"/>
              <a:t>                              - No trabajaron el 68%</a:t>
            </a:r>
          </a:p>
          <a:p>
            <a:pPr>
              <a:buNone/>
            </a:pPr>
            <a:endParaRPr lang="es-ES" dirty="0"/>
          </a:p>
        </p:txBody>
      </p:sp>
    </p:spTree>
  </p:cSld>
  <p:clrMapOvr>
    <a:masterClrMapping/>
  </p:clrMapOvr>
  <p:transition spd="med">
    <p:strips dir="r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Viajes">
  <a:themeElements>
    <a:clrScheme name="Viajes">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Viajes">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Viajes">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297</TotalTime>
  <Words>1206</Words>
  <Application>Microsoft Office PowerPoint</Application>
  <PresentationFormat>Presentación en pantalla (4:3)</PresentationFormat>
  <Paragraphs>179</Paragraphs>
  <Slides>14</Slides>
  <Notes>0</Notes>
  <HiddenSlides>0</HiddenSlides>
  <MMClips>0</MMClips>
  <ScaleCrop>false</ScaleCrop>
  <HeadingPairs>
    <vt:vector size="4" baseType="variant">
      <vt:variant>
        <vt:lpstr>Tema</vt:lpstr>
      </vt:variant>
      <vt:variant>
        <vt:i4>1</vt:i4>
      </vt:variant>
      <vt:variant>
        <vt:lpstr>Títulos de diapositiva</vt:lpstr>
      </vt:variant>
      <vt:variant>
        <vt:i4>14</vt:i4>
      </vt:variant>
    </vt:vector>
  </HeadingPairs>
  <TitlesOfParts>
    <vt:vector size="15" baseType="lpstr">
      <vt:lpstr>Viajes</vt:lpstr>
      <vt:lpstr>Autores:  Carletti, MELISA BELEN GONZALEZ, ROMINA GISELLA</vt:lpstr>
      <vt:lpstr>INTRODUCCION</vt:lpstr>
      <vt:lpstr>Planteo del problema</vt:lpstr>
      <vt:lpstr>Objetivos del estudio</vt:lpstr>
      <vt:lpstr>Marco teórico</vt:lpstr>
      <vt:lpstr>Diseño metodologico</vt:lpstr>
      <vt:lpstr>hipótesis</vt:lpstr>
      <vt:lpstr>Cada pregunta consta de cinco opciones</vt:lpstr>
      <vt:lpstr>Caracterización de la población</vt:lpstr>
      <vt:lpstr>Diapositiva 10</vt:lpstr>
      <vt:lpstr>Diapositiva 11</vt:lpstr>
      <vt:lpstr>Tabla de comprobación de hipótesis</vt:lpstr>
      <vt:lpstr>Diapositiva 13</vt:lpstr>
      <vt:lpstr>Muchas gracias por su atención!!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Universidad Nacional DE CUYO FCM SEDE ESCUELA DE ENFERMERIA</dc:title>
  <dc:creator>Chori</dc:creator>
  <cp:lastModifiedBy>Chori</cp:lastModifiedBy>
  <cp:revision>28</cp:revision>
  <dcterms:created xsi:type="dcterms:W3CDTF">2015-12-01T15:18:45Z</dcterms:created>
  <dcterms:modified xsi:type="dcterms:W3CDTF">2015-12-08T19:37:27Z</dcterms:modified>
</cp:coreProperties>
</file>