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62" r:id="rId7"/>
    <p:sldId id="269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41" autoAdjust="0"/>
    <p:restoredTop sz="94662" autoAdjust="0"/>
  </p:normalViewPr>
  <p:slideViewPr>
    <p:cSldViewPr>
      <p:cViewPr>
        <p:scale>
          <a:sx n="76" d="100"/>
          <a:sy n="76" d="100"/>
        </p:scale>
        <p:origin x="-9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3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Black" pitchFamily="34" charset="0"/>
                <a:cs typeface="Aharoni" pitchFamily="2" charset="-79"/>
              </a:defRPr>
            </a:pPr>
            <a:r>
              <a:rPr lang="en-US" sz="1600" dirty="0">
                <a:latin typeface="Arial Black" pitchFamily="34" charset="0"/>
                <a:cs typeface="Aharoni" pitchFamily="2" charset="-79"/>
              </a:rPr>
              <a:t>SEXO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5706463810667732"/>
          <c:w val="0.96718581519995372"/>
          <c:h val="0.6429353618933226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Hoja3!$C$4:$C$5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Hoja3!$D$4:$D$5</c:f>
              <c:numCache>
                <c:formatCode>General</c:formatCode>
                <c:ptCount val="2"/>
                <c:pt idx="0">
                  <c:v>31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71186993409390975"/>
          <c:y val="0.14984832503413711"/>
          <c:w val="0.23284763753228241"/>
          <c:h val="0.19470519456096025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effectLst>
      <a:outerShdw blurRad="571500" dist="50800" dir="8940000" sx="34000" sy="34000" algn="ctr" rotWithShape="0">
        <a:schemeClr val="accent4">
          <a:lumMod val="60000"/>
          <a:lumOff val="40000"/>
          <a:alpha val="37000"/>
        </a:schemeClr>
      </a:outerShdw>
    </a:effectLst>
  </c:spPr>
  <c:txPr>
    <a:bodyPr/>
    <a:lstStyle/>
    <a:p>
      <a:pPr>
        <a:defRPr sz="1200" b="1"/>
      </a:pPr>
      <a:endParaRPr lang="es-A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 Black" pitchFamily="34" charset="0"/>
              </a:defRPr>
            </a:pPr>
            <a:r>
              <a:rPr lang="en-US" sz="1400" dirty="0">
                <a:latin typeface="Arial Black" pitchFamily="34" charset="0"/>
              </a:rPr>
              <a:t>Desvirtuacion </a:t>
            </a:r>
            <a:r>
              <a:rPr lang="en-US" sz="1400" dirty="0" smtClean="0">
                <a:latin typeface="Arial Black" pitchFamily="34" charset="0"/>
              </a:rPr>
              <a:t>professional </a:t>
            </a:r>
            <a:r>
              <a:rPr lang="en-US" sz="1400" dirty="0">
                <a:latin typeface="Arial Black" pitchFamily="34" charset="0"/>
              </a:rPr>
              <a:t>por turnos (%)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Hoja17!$B$8</c:f>
              <c:strCache>
                <c:ptCount val="1"/>
                <c:pt idx="0">
                  <c:v>Desv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Hoja17!$A$9:$A$11</c:f>
              <c:strCache>
                <c:ptCount val="3"/>
                <c:pt idx="0">
                  <c:v>M</c:v>
                </c:pt>
                <c:pt idx="1">
                  <c:v>T</c:v>
                </c:pt>
                <c:pt idx="2">
                  <c:v>N</c:v>
                </c:pt>
              </c:strCache>
            </c:strRef>
          </c:cat>
          <c:val>
            <c:numRef>
              <c:f>Hoja17!$B$9:$B$11</c:f>
              <c:numCache>
                <c:formatCode>General</c:formatCode>
                <c:ptCount val="3"/>
                <c:pt idx="0">
                  <c:v>87</c:v>
                </c:pt>
                <c:pt idx="1">
                  <c:v>41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Hoja17!$C$8</c:f>
              <c:strCache>
                <c:ptCount val="1"/>
                <c:pt idx="0">
                  <c:v>No Desv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Hoja17!$A$9:$A$11</c:f>
              <c:strCache>
                <c:ptCount val="3"/>
                <c:pt idx="0">
                  <c:v>M</c:v>
                </c:pt>
                <c:pt idx="1">
                  <c:v>T</c:v>
                </c:pt>
                <c:pt idx="2">
                  <c:v>N</c:v>
                </c:pt>
              </c:strCache>
            </c:strRef>
          </c:cat>
          <c:val>
            <c:numRef>
              <c:f>Hoja17!$C$9:$C$11</c:f>
              <c:numCache>
                <c:formatCode>General</c:formatCode>
                <c:ptCount val="3"/>
                <c:pt idx="0">
                  <c:v>13</c:v>
                </c:pt>
                <c:pt idx="1">
                  <c:v>59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504448"/>
        <c:axId val="52505984"/>
      </c:barChart>
      <c:catAx>
        <c:axId val="525044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 Black" pitchFamily="34" charset="0"/>
              </a:defRPr>
            </a:pPr>
            <a:endParaRPr lang="es-AR"/>
          </a:p>
        </c:txPr>
        <c:crossAx val="52505984"/>
        <c:crosses val="autoZero"/>
        <c:auto val="1"/>
        <c:lblAlgn val="ctr"/>
        <c:lblOffset val="100"/>
        <c:noMultiLvlLbl val="0"/>
      </c:catAx>
      <c:valAx>
        <c:axId val="52505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044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Arial Black" pitchFamily="34" charset="0"/>
            </a:defRPr>
          </a:pPr>
          <a:endParaRPr lang="es-A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es-AR" dirty="0" smtClean="0">
                <a:latin typeface="Arial Black" pitchFamily="34" charset="0"/>
              </a:rPr>
              <a:t>satisfacción según situación </a:t>
            </a:r>
            <a:r>
              <a:rPr lang="es-AR" dirty="0">
                <a:latin typeface="Arial Black" pitchFamily="34" charset="0"/>
              </a:rPr>
              <a:t>laboral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Hoja18!$T$4</c:f>
              <c:strCache>
                <c:ptCount val="1"/>
                <c:pt idx="0">
                  <c:v>satisfecho</c:v>
                </c:pt>
              </c:strCache>
            </c:strRef>
          </c:tx>
          <c:invertIfNegative val="0"/>
          <c:cat>
            <c:strRef>
              <c:f>Hoja18!$S$5:$S$7</c:f>
              <c:strCache>
                <c:ptCount val="3"/>
                <c:pt idx="0">
                  <c:v>planta permanente</c:v>
                </c:pt>
                <c:pt idx="1">
                  <c:v>contrato de locacion</c:v>
                </c:pt>
                <c:pt idx="2">
                  <c:v>prestaciones</c:v>
                </c:pt>
              </c:strCache>
            </c:strRef>
          </c:cat>
          <c:val>
            <c:numRef>
              <c:f>Hoja18!$T$5:$T$7</c:f>
              <c:numCache>
                <c:formatCode>0%</c:formatCode>
                <c:ptCount val="3"/>
                <c:pt idx="0">
                  <c:v>0.93</c:v>
                </c:pt>
                <c:pt idx="1">
                  <c:v>0.67</c:v>
                </c:pt>
                <c:pt idx="2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Hoja18!$U$4</c:f>
              <c:strCache>
                <c:ptCount val="1"/>
                <c:pt idx="0">
                  <c:v>insatisfecho</c:v>
                </c:pt>
              </c:strCache>
            </c:strRef>
          </c:tx>
          <c:invertIfNegative val="0"/>
          <c:cat>
            <c:strRef>
              <c:f>Hoja18!$S$5:$S$7</c:f>
              <c:strCache>
                <c:ptCount val="3"/>
                <c:pt idx="0">
                  <c:v>planta permanente</c:v>
                </c:pt>
                <c:pt idx="1">
                  <c:v>contrato de locacion</c:v>
                </c:pt>
                <c:pt idx="2">
                  <c:v>prestaciones</c:v>
                </c:pt>
              </c:strCache>
            </c:strRef>
          </c:cat>
          <c:val>
            <c:numRef>
              <c:f>Hoja18!$U$5:$U$7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0.33</c:v>
                </c:pt>
                <c:pt idx="2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207616"/>
        <c:axId val="54209152"/>
        <c:axId val="0"/>
      </c:bar3DChart>
      <c:catAx>
        <c:axId val="542076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 Black" pitchFamily="34" charset="0"/>
              </a:defRPr>
            </a:pPr>
            <a:endParaRPr lang="es-AR"/>
          </a:p>
        </c:txPr>
        <c:crossAx val="54209152"/>
        <c:crosses val="autoZero"/>
        <c:auto val="1"/>
        <c:lblAlgn val="ctr"/>
        <c:lblOffset val="100"/>
        <c:noMultiLvlLbl val="0"/>
      </c:catAx>
      <c:valAx>
        <c:axId val="5420915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 Black" pitchFamily="34" charset="0"/>
              </a:defRPr>
            </a:pPr>
            <a:endParaRPr lang="es-AR"/>
          </a:p>
        </c:txPr>
        <c:crossAx val="54207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Arial Black" pitchFamily="34" charset="0"/>
            </a:defRPr>
          </a:pPr>
          <a:endParaRPr lang="es-A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en-US" dirty="0" smtClean="0">
                <a:latin typeface="Arial Black" pitchFamily="34" charset="0"/>
              </a:rPr>
              <a:t>Motivation</a:t>
            </a:r>
            <a:endParaRPr lang="en-US" dirty="0">
              <a:latin typeface="Arial Black" pitchFamily="34" charset="0"/>
            </a:endParaRPr>
          </a:p>
          <a:p>
            <a:pPr>
              <a:defRPr>
                <a:latin typeface="Arial Black" pitchFamily="34" charset="0"/>
              </a:defRPr>
            </a:pPr>
            <a:r>
              <a:rPr lang="en-US" baseline="0" dirty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segun </a:t>
            </a:r>
            <a:r>
              <a:rPr lang="en-US" dirty="0">
                <a:latin typeface="Arial Black" pitchFamily="34" charset="0"/>
              </a:rPr>
              <a:t>turno de trabajo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858757062146894E-2"/>
          <c:y val="0.30060501822937663"/>
          <c:w val="0.96158192090395478"/>
          <c:h val="0.60814741160767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Hoja19!$D$4</c:f>
              <c:strCache>
                <c:ptCount val="1"/>
                <c:pt idx="0">
                  <c:v>motivacion optima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Arial Black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Hoja19!$C$5:$C$7</c:f>
              <c:strCache>
                <c:ptCount val="3"/>
                <c:pt idx="0">
                  <c:v>mañana </c:v>
                </c:pt>
                <c:pt idx="1">
                  <c:v>tarde</c:v>
                </c:pt>
                <c:pt idx="2">
                  <c:v>noche</c:v>
                </c:pt>
              </c:strCache>
            </c:strRef>
          </c:cat>
          <c:val>
            <c:numRef>
              <c:f>Hoja19!$D$5:$D$7</c:f>
              <c:numCache>
                <c:formatCode>0%</c:formatCode>
                <c:ptCount val="3"/>
                <c:pt idx="0">
                  <c:v>0.33</c:v>
                </c:pt>
                <c:pt idx="1">
                  <c:v>0.25</c:v>
                </c:pt>
                <c:pt idx="2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Hoja19!$E$4</c:f>
              <c:strCache>
                <c:ptCount val="1"/>
                <c:pt idx="0">
                  <c:v>motivacion no optima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Arial Black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Hoja19!$C$5:$C$7</c:f>
              <c:strCache>
                <c:ptCount val="3"/>
                <c:pt idx="0">
                  <c:v>mañana </c:v>
                </c:pt>
                <c:pt idx="1">
                  <c:v>tarde</c:v>
                </c:pt>
                <c:pt idx="2">
                  <c:v>noche</c:v>
                </c:pt>
              </c:strCache>
            </c:strRef>
          </c:cat>
          <c:val>
            <c:numRef>
              <c:f>Hoja19!$E$5:$E$7</c:f>
              <c:numCache>
                <c:formatCode>0%</c:formatCode>
                <c:ptCount val="3"/>
                <c:pt idx="0">
                  <c:v>0.67</c:v>
                </c:pt>
                <c:pt idx="1">
                  <c:v>0.75</c:v>
                </c:pt>
                <c:pt idx="2">
                  <c:v>0.92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711360"/>
        <c:axId val="113717248"/>
        <c:axId val="0"/>
      </c:bar3DChart>
      <c:catAx>
        <c:axId val="113711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 Black" pitchFamily="34" charset="0"/>
              </a:defRPr>
            </a:pPr>
            <a:endParaRPr lang="es-AR"/>
          </a:p>
        </c:txPr>
        <c:crossAx val="113717248"/>
        <c:crosses val="autoZero"/>
        <c:auto val="1"/>
        <c:lblAlgn val="ctr"/>
        <c:lblOffset val="100"/>
        <c:noMultiLvlLbl val="0"/>
      </c:catAx>
      <c:valAx>
        <c:axId val="1137172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37113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>
              <a:latin typeface="Arial Black" pitchFamily="34" charset="0"/>
            </a:defRPr>
          </a:pPr>
          <a:endParaRPr lang="es-A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en-US" sz="1600" dirty="0">
                <a:latin typeface="Arial Black" pitchFamily="34" charset="0"/>
              </a:rPr>
              <a:t>C</a:t>
            </a:r>
            <a:r>
              <a:rPr lang="en-US" sz="1600" dirty="0" smtClean="0">
                <a:latin typeface="Arial Black" pitchFamily="34" charset="0"/>
              </a:rPr>
              <a:t>alidad </a:t>
            </a:r>
            <a:r>
              <a:rPr lang="en-US" sz="1600" dirty="0">
                <a:latin typeface="Arial Black" pitchFamily="34" charset="0"/>
              </a:rPr>
              <a:t>de </a:t>
            </a:r>
            <a:r>
              <a:rPr lang="en-US" sz="1600" dirty="0" smtClean="0">
                <a:latin typeface="Arial Black" pitchFamily="34" charset="0"/>
              </a:rPr>
              <a:t>atención </a:t>
            </a:r>
            <a:r>
              <a:rPr lang="en-US" sz="1600" dirty="0">
                <a:latin typeface="Arial Black" pitchFamily="34" charset="0"/>
              </a:rPr>
              <a:t>según turno de trabajo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96285421949375"/>
          <c:y val="0.2581971868500319"/>
          <c:w val="0.85064175452644686"/>
          <c:h val="0.5597862914755523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Hoja20!$D$4</c:f>
              <c:strCache>
                <c:ptCount val="1"/>
                <c:pt idx="0">
                  <c:v>calidad optima</c:v>
                </c:pt>
              </c:strCache>
            </c:strRef>
          </c:tx>
          <c:invertIfNegative val="0"/>
          <c:cat>
            <c:strRef>
              <c:f>Hoja20!$C$5:$C$7</c:f>
              <c:strCache>
                <c:ptCount val="3"/>
                <c:pt idx="0">
                  <c:v>mañana</c:v>
                </c:pt>
                <c:pt idx="1">
                  <c:v>tarde</c:v>
                </c:pt>
                <c:pt idx="2">
                  <c:v>noche</c:v>
                </c:pt>
              </c:strCache>
            </c:strRef>
          </c:cat>
          <c:val>
            <c:numRef>
              <c:f>Hoja20!$D$5:$D$7</c:f>
              <c:numCache>
                <c:formatCode>0%</c:formatCode>
                <c:ptCount val="3"/>
                <c:pt idx="0">
                  <c:v>0.33</c:v>
                </c:pt>
                <c:pt idx="1">
                  <c:v>0.42</c:v>
                </c:pt>
                <c:pt idx="2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Hoja20!$E$4</c:f>
              <c:strCache>
                <c:ptCount val="1"/>
                <c:pt idx="0">
                  <c:v>calidad baja</c:v>
                </c:pt>
              </c:strCache>
            </c:strRef>
          </c:tx>
          <c:invertIfNegative val="0"/>
          <c:cat>
            <c:strRef>
              <c:f>Hoja20!$C$5:$C$7</c:f>
              <c:strCache>
                <c:ptCount val="3"/>
                <c:pt idx="0">
                  <c:v>mañana</c:v>
                </c:pt>
                <c:pt idx="1">
                  <c:v>tarde</c:v>
                </c:pt>
                <c:pt idx="2">
                  <c:v>noche</c:v>
                </c:pt>
              </c:strCache>
            </c:strRef>
          </c:cat>
          <c:val>
            <c:numRef>
              <c:f>Hoja20!$E$5:$E$7</c:f>
              <c:numCache>
                <c:formatCode>0%</c:formatCode>
                <c:ptCount val="3"/>
                <c:pt idx="0">
                  <c:v>0.67</c:v>
                </c:pt>
                <c:pt idx="1">
                  <c:v>0.57999999999999996</c:v>
                </c:pt>
                <c:pt idx="2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5722496"/>
        <c:axId val="135724032"/>
        <c:axId val="0"/>
      </c:bar3DChart>
      <c:catAx>
        <c:axId val="1357224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 Black" pitchFamily="34" charset="0"/>
              </a:defRPr>
            </a:pPr>
            <a:endParaRPr lang="es-AR"/>
          </a:p>
        </c:txPr>
        <c:crossAx val="135724032"/>
        <c:crosses val="autoZero"/>
        <c:auto val="1"/>
        <c:lblAlgn val="ctr"/>
        <c:lblOffset val="100"/>
        <c:noMultiLvlLbl val="0"/>
      </c:catAx>
      <c:valAx>
        <c:axId val="13572403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Arial Black" pitchFamily="34" charset="0"/>
              </a:defRPr>
            </a:pPr>
            <a:endParaRPr lang="es-AR"/>
          </a:p>
        </c:txPr>
        <c:crossAx val="1357224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>
              <a:latin typeface="Arial Black" pitchFamily="34" charset="0"/>
            </a:defRPr>
          </a:pPr>
          <a:endParaRPr lang="es-A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 Black" pitchFamily="34" charset="0"/>
                <a:cs typeface="Arial" pitchFamily="34" charset="0"/>
              </a:defRPr>
            </a:pPr>
            <a:r>
              <a:rPr lang="en-US" sz="1400" dirty="0">
                <a:latin typeface="Arial Black" pitchFamily="34" charset="0"/>
                <a:cs typeface="Arial" pitchFamily="34" charset="0"/>
              </a:rPr>
              <a:t>SITUACION LABORAL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336373146368109E-2"/>
          <c:y val="0.39274663926230419"/>
          <c:w val="0.92061320787470158"/>
          <c:h val="0.5564819186757027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050" b="1">
                    <a:latin typeface="Arial Black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Hoja7!$F$5:$F$7</c:f>
              <c:strCache>
                <c:ptCount val="3"/>
                <c:pt idx="0">
                  <c:v>PLANTA PERMANENTE</c:v>
                </c:pt>
                <c:pt idx="1">
                  <c:v>CONTRATO</c:v>
                </c:pt>
                <c:pt idx="2">
                  <c:v>PRESTACIONES</c:v>
                </c:pt>
              </c:strCache>
            </c:strRef>
          </c:cat>
          <c:val>
            <c:numRef>
              <c:f>Hoja7!$G$5:$G$7</c:f>
              <c:numCache>
                <c:formatCode>General</c:formatCode>
                <c:ptCount val="3"/>
                <c:pt idx="0">
                  <c:v>27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050" b="1">
              <a:latin typeface="Arial Black" pitchFamily="34" charset="0"/>
            </a:defRPr>
          </a:pPr>
          <a:endParaRPr lang="es-A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 Black" pitchFamily="34" charset="0"/>
                <a:cs typeface="Arial" pitchFamily="34" charset="0"/>
              </a:defRPr>
            </a:pPr>
            <a:r>
              <a:rPr lang="en-US" sz="1400" dirty="0">
                <a:latin typeface="Arial Black" pitchFamily="34" charset="0"/>
                <a:cs typeface="Arial" pitchFamily="34" charset="0"/>
              </a:rPr>
              <a:t>ANTIGÜEDAD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FF"/>
              </a:solidFill>
            </c:spPr>
          </c:dPt>
          <c:cat>
            <c:strRef>
              <c:f>Hoja8!$F$6:$F$10</c:f>
              <c:strCache>
                <c:ptCount val="5"/>
                <c:pt idx="0">
                  <c:v>0-5 Años</c:v>
                </c:pt>
                <c:pt idx="1">
                  <c:v>6-10 Años</c:v>
                </c:pt>
                <c:pt idx="2">
                  <c:v>11-15 Años</c:v>
                </c:pt>
                <c:pt idx="3">
                  <c:v>16-20 Años</c:v>
                </c:pt>
                <c:pt idx="4">
                  <c:v>Mas de 20 Años</c:v>
                </c:pt>
              </c:strCache>
            </c:strRef>
          </c:cat>
          <c:val>
            <c:numRef>
              <c:f>Hoja8!$G$6:$G$10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6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62391040"/>
        <c:axId val="62392576"/>
        <c:axId val="0"/>
      </c:bar3DChart>
      <c:catAx>
        <c:axId val="62391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 Black" pitchFamily="34" charset="0"/>
              </a:defRPr>
            </a:pPr>
            <a:endParaRPr lang="es-AR"/>
          </a:p>
        </c:txPr>
        <c:crossAx val="62392576"/>
        <c:crosses val="autoZero"/>
        <c:auto val="1"/>
        <c:lblAlgn val="ctr"/>
        <c:lblOffset val="100"/>
        <c:noMultiLvlLbl val="0"/>
      </c:catAx>
      <c:valAx>
        <c:axId val="62392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 Black" pitchFamily="34" charset="0"/>
              </a:defRPr>
            </a:pPr>
            <a:endParaRPr lang="es-AR"/>
          </a:p>
        </c:txPr>
        <c:crossAx val="623910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50" b="1">
              <a:latin typeface="Arial Black" pitchFamily="34" charset="0"/>
            </a:defRPr>
          </a:pPr>
          <a:endParaRPr lang="es-A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 Black" pitchFamily="34" charset="0"/>
                <a:cs typeface="Arial" pitchFamily="34" charset="0"/>
              </a:defRPr>
            </a:pPr>
            <a:r>
              <a:rPr lang="en-US" sz="1400" dirty="0">
                <a:latin typeface="Arial Black" pitchFamily="34" charset="0"/>
                <a:cs typeface="Arial" pitchFamily="34" charset="0"/>
              </a:rPr>
              <a:t>TURNO DE TRABAJO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Arial Black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Hoja10!$F$9:$F$11</c:f>
              <c:strCache>
                <c:ptCount val="3"/>
                <c:pt idx="0">
                  <c:v>TURNO MAÑANA</c:v>
                </c:pt>
                <c:pt idx="1">
                  <c:v>TURNO TARDE</c:v>
                </c:pt>
                <c:pt idx="2">
                  <c:v>TURNO NOCHE</c:v>
                </c:pt>
              </c:strCache>
            </c:strRef>
          </c:cat>
          <c:val>
            <c:numRef>
              <c:f>Hoja10!$G$9:$G$11</c:f>
              <c:numCache>
                <c:formatCode>General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b="1">
              <a:latin typeface="Arial Black" pitchFamily="34" charset="0"/>
            </a:defRPr>
          </a:pPr>
          <a:endParaRPr lang="es-A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Arial Black" pitchFamily="34" charset="0"/>
                <a:cs typeface="Arial" pitchFamily="34" charset="0"/>
              </a:defRPr>
            </a:pPr>
            <a:r>
              <a:rPr lang="en-US" sz="1200" dirty="0">
                <a:latin typeface="Arial Black" pitchFamily="34" charset="0"/>
                <a:cs typeface="Arial" pitchFamily="34" charset="0"/>
              </a:rPr>
              <a:t>CONOCE LAS ACTIVIDADES DE ENFERMERIA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Hoja11!$F$6:$F$7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Hoja11!$G$6:$G$7</c:f>
              <c:numCache>
                <c:formatCode>General</c:formatCode>
                <c:ptCount val="2"/>
                <c:pt idx="0">
                  <c:v>17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600" b="1"/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s-AR"/>
          </a:p>
        </c:txPr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es-AR" dirty="0">
                <a:latin typeface="Arial Black" pitchFamily="34" charset="0"/>
              </a:rPr>
              <a:t>Desvirtuacion</a:t>
            </a:r>
            <a:r>
              <a:rPr lang="es-AR" baseline="0" dirty="0">
                <a:latin typeface="Arial Black" pitchFamily="34" charset="0"/>
              </a:rPr>
              <a:t> de funciones</a:t>
            </a:r>
            <a:endParaRPr lang="es-AR" dirty="0">
              <a:latin typeface="Arial Black" pitchFamily="34" charset="0"/>
            </a:endParaRPr>
          </a:p>
        </c:rich>
      </c:tx>
      <c:layout/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55555555555554E-2"/>
          <c:y val="0.30146653543307089"/>
          <c:w val="0.88888888888888884"/>
          <c:h val="0.60103893263342079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>
                    <a:latin typeface="Arial Black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Hoja14!$F$7:$F$8</c:f>
              <c:strCache>
                <c:ptCount val="2"/>
                <c:pt idx="0">
                  <c:v>si existe</c:v>
                </c:pt>
                <c:pt idx="1">
                  <c:v>no existe</c:v>
                </c:pt>
              </c:strCache>
            </c:strRef>
          </c:cat>
          <c:val>
            <c:numRef>
              <c:f>Hoja14!$G$7:$G$8</c:f>
              <c:numCache>
                <c:formatCode>General</c:formatCode>
                <c:ptCount val="2"/>
                <c:pt idx="0">
                  <c:v>25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Hoja14!$F$7:$F$8</c:f>
              <c:strCache>
                <c:ptCount val="2"/>
                <c:pt idx="0">
                  <c:v>si existe</c:v>
                </c:pt>
                <c:pt idx="1">
                  <c:v>no existe</c:v>
                </c:pt>
              </c:strCache>
            </c:strRef>
          </c:cat>
          <c:val>
            <c:numRef>
              <c:f>Hoja14!$H$7:$H$8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9211118726921114"/>
          <c:y val="0.29738586645140086"/>
          <c:w val="0.61577762546157766"/>
          <c:h val="8.8399397360192658E-2"/>
        </c:manualLayout>
      </c:layout>
      <c:overlay val="0"/>
      <c:txPr>
        <a:bodyPr/>
        <a:lstStyle/>
        <a:p>
          <a:pPr>
            <a:defRPr sz="1400">
              <a:latin typeface="Arial Black" pitchFamily="34" charset="0"/>
            </a:defRPr>
          </a:pPr>
          <a:endParaRPr lang="es-A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es-AR" dirty="0">
                <a:latin typeface="Arial Black" pitchFamily="34" charset="0"/>
              </a:rPr>
              <a:t>Calidad </a:t>
            </a:r>
            <a:r>
              <a:rPr lang="es-AR" sz="1400" dirty="0">
                <a:latin typeface="Arial Black" pitchFamily="34" charset="0"/>
                <a:cs typeface="Arial" pitchFamily="34" charset="0"/>
              </a:rPr>
              <a:t>de</a:t>
            </a:r>
            <a:r>
              <a:rPr lang="es-AR" dirty="0">
                <a:latin typeface="Arial Black" pitchFamily="34" charset="0"/>
              </a:rPr>
              <a:t> </a:t>
            </a:r>
            <a:r>
              <a:rPr lang="es-AR" dirty="0" smtClean="0">
                <a:latin typeface="Arial Black" pitchFamily="34" charset="0"/>
              </a:rPr>
              <a:t>atención</a:t>
            </a:r>
            <a:endParaRPr lang="es-AR" dirty="0">
              <a:latin typeface="Arial Black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528419015882403E-2"/>
          <c:y val="0.34577447335811651"/>
          <c:w val="0.90912973762238769"/>
          <c:h val="0.55575720321205202"/>
        </c:manualLayout>
      </c:layout>
      <c:pie3DChart>
        <c:varyColors val="1"/>
        <c:ser>
          <c:idx val="0"/>
          <c:order val="0"/>
          <c:spPr>
            <a:solidFill>
              <a:srgbClr val="C00000"/>
            </a:solidFill>
          </c:spPr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Arial Black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Hoja15!$G$6:$G$7</c:f>
              <c:strCache>
                <c:ptCount val="2"/>
                <c:pt idx="0">
                  <c:v>optimo</c:v>
                </c:pt>
                <c:pt idx="1">
                  <c:v>regular</c:v>
                </c:pt>
              </c:strCache>
            </c:strRef>
          </c:cat>
          <c:val>
            <c:numRef>
              <c:f>Hoja15!$H$6:$H$7</c:f>
              <c:numCache>
                <c:formatCode>General</c:formatCode>
                <c:ptCount val="2"/>
                <c:pt idx="0">
                  <c:v>18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400" b="1">
              <a:latin typeface="Arial Black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es-AR" dirty="0">
                <a:latin typeface="Arial Black" pitchFamily="34" charset="0"/>
              </a:rPr>
              <a:t>NIVEL DE MOTIVACION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Hoja16!$G$6:$G$7</c:f>
              <c:strCache>
                <c:ptCount val="2"/>
                <c:pt idx="0">
                  <c:v>optimo</c:v>
                </c:pt>
                <c:pt idx="1">
                  <c:v>no optimo</c:v>
                </c:pt>
              </c:strCache>
            </c:strRef>
          </c:cat>
          <c:val>
            <c:numRef>
              <c:f>Hoja16!$H$6:$H$7</c:f>
              <c:numCache>
                <c:formatCode>General</c:formatCode>
                <c:ptCount val="2"/>
                <c:pt idx="0">
                  <c:v>14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53280"/>
        <c:axId val="53954816"/>
      </c:barChart>
      <c:catAx>
        <c:axId val="53953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53954816"/>
        <c:crosses val="autoZero"/>
        <c:auto val="1"/>
        <c:lblAlgn val="ctr"/>
        <c:lblOffset val="100"/>
        <c:noMultiLvlLbl val="0"/>
      </c:catAx>
      <c:valAx>
        <c:axId val="53954816"/>
        <c:scaling>
          <c:orientation val="minMax"/>
        </c:scaling>
        <c:delete val="0"/>
        <c:axPos val="l"/>
        <c:majorGridlines/>
        <c:title>
          <c:layout/>
          <c:overlay val="0"/>
          <c:txPr>
            <a:bodyPr/>
            <a:lstStyle/>
            <a:p>
              <a:pPr>
                <a:defRPr>
                  <a:latin typeface="Arial Black" pitchFamily="34" charset="0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 Black" pitchFamily="34" charset="0"/>
              </a:defRPr>
            </a:pPr>
            <a:endParaRPr lang="es-AR"/>
          </a:p>
        </c:txPr>
        <c:crossAx val="53953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Arial Black" pitchFamily="34" charset="0"/>
              </a:defRPr>
            </a:pPr>
            <a:endParaRPr lang="es-AR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 Black" pitchFamily="34" charset="0"/>
                <a:cs typeface="Arial" pitchFamily="34" charset="0"/>
              </a:defRPr>
            </a:pPr>
            <a:r>
              <a:rPr lang="en-US" sz="1400" dirty="0" smtClean="0">
                <a:latin typeface="Arial Black" pitchFamily="34" charset="0"/>
                <a:cs typeface="Arial" pitchFamily="34" charset="0"/>
              </a:rPr>
              <a:t>Perception navel </a:t>
            </a:r>
            <a:r>
              <a:rPr lang="en-US" sz="1400" dirty="0">
                <a:latin typeface="Arial Black" pitchFamily="34" charset="0"/>
                <a:cs typeface="Arial" pitchFamily="34" charset="0"/>
              </a:rPr>
              <a:t>de </a:t>
            </a:r>
            <a:r>
              <a:rPr lang="en-US" sz="1400" dirty="0" smtClean="0">
                <a:latin typeface="Arial Black" pitchFamily="34" charset="0"/>
                <a:cs typeface="Arial" pitchFamily="34" charset="0"/>
              </a:rPr>
              <a:t>satisfaction</a:t>
            </a:r>
            <a:endParaRPr lang="en-US" sz="1400" dirty="0">
              <a:latin typeface="Arial Black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40000"/>
            <a:lumOff val="60000"/>
          </a:schemeClr>
        </a:solidFill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Hoja13!$F$7:$F$10</c:f>
              <c:strCache>
                <c:ptCount val="4"/>
                <c:pt idx="0">
                  <c:v>muy buena</c:v>
                </c:pt>
                <c:pt idx="1">
                  <c:v>buena</c:v>
                </c:pt>
                <c:pt idx="2">
                  <c:v>regular</c:v>
                </c:pt>
                <c:pt idx="3">
                  <c:v>mal</c:v>
                </c:pt>
              </c:strCache>
            </c:strRef>
          </c:cat>
          <c:val>
            <c:numRef>
              <c:f>Hoja13!$G$7:$G$10</c:f>
              <c:numCache>
                <c:formatCode>General</c:formatCode>
                <c:ptCount val="4"/>
                <c:pt idx="0">
                  <c:v>6</c:v>
                </c:pt>
                <c:pt idx="1">
                  <c:v>32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invertIfNegative val="0"/>
          <c:cat>
            <c:strRef>
              <c:f>Hoja13!$F$7:$F$10</c:f>
              <c:strCache>
                <c:ptCount val="4"/>
                <c:pt idx="0">
                  <c:v>muy buena</c:v>
                </c:pt>
                <c:pt idx="1">
                  <c:v>buena</c:v>
                </c:pt>
                <c:pt idx="2">
                  <c:v>regular</c:v>
                </c:pt>
                <c:pt idx="3">
                  <c:v>mal</c:v>
                </c:pt>
              </c:strCache>
            </c:strRef>
          </c:cat>
          <c:val>
            <c:numRef>
              <c:f>Hoja13!$H$7:$H$10</c:f>
              <c:numCache>
                <c:formatCode>0%</c:formatCode>
                <c:ptCount val="4"/>
                <c:pt idx="0">
                  <c:v>0.15</c:v>
                </c:pt>
                <c:pt idx="1">
                  <c:v>0.82</c:v>
                </c:pt>
                <c:pt idx="2">
                  <c:v>0.03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52443008"/>
        <c:axId val="52444544"/>
        <c:axId val="0"/>
      </c:bar3DChart>
      <c:catAx>
        <c:axId val="524430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 Black" pitchFamily="34" charset="0"/>
              </a:defRPr>
            </a:pPr>
            <a:endParaRPr lang="es-AR"/>
          </a:p>
        </c:txPr>
        <c:crossAx val="52444544"/>
        <c:crosses val="autoZero"/>
        <c:auto val="1"/>
        <c:lblAlgn val="ctr"/>
        <c:lblOffset val="100"/>
        <c:noMultiLvlLbl val="0"/>
      </c:catAx>
      <c:valAx>
        <c:axId val="52444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>
                <a:latin typeface="Arial Black" pitchFamily="34" charset="0"/>
              </a:defRPr>
            </a:pPr>
            <a:endParaRPr lang="es-AR"/>
          </a:p>
        </c:txPr>
        <c:crossAx val="52443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>
              <a:latin typeface="Arial Black" pitchFamily="34" charset="0"/>
            </a:defRPr>
          </a:pPr>
          <a:endParaRPr lang="es-A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76F87-343A-4A3D-A168-A5352A83196C}" type="datetimeFigureOut">
              <a:rPr lang="es-AR" smtClean="0"/>
              <a:t>22/02/2016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3DFF9-D856-40B2-976B-766B3899791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646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DFF9-D856-40B2-976B-766B3899791A}" type="slidenum">
              <a:rPr lang="es-AR" smtClean="0"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0594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108C94-BD17-4FBD-80EC-36BEF6341608}" type="datetimeFigureOut">
              <a:rPr lang="es-AR" smtClean="0"/>
              <a:pPr/>
              <a:t>22/02/2016</a:t>
            </a:fld>
            <a:endParaRPr lang="es-A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69C56E-0437-453D-AF36-07E3A4B210E4}" type="slidenum">
              <a:rPr lang="es-AR" smtClean="0"/>
              <a:pPr/>
              <a:t>‹Nº›</a:t>
            </a:fld>
            <a:endParaRPr lang="es-A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851648" cy="938384"/>
          </a:xfrm>
        </p:spPr>
        <p:txBody>
          <a:bodyPr>
            <a:normAutofit/>
          </a:bodyPr>
          <a:lstStyle/>
          <a:p>
            <a:pPr algn="l"/>
            <a:r>
              <a:rPr lang="es-AR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UNIVERSIDAD NACIONAL DE CUYO</a:t>
            </a:r>
            <a:br>
              <a:rPr lang="es-AR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AR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FACULTAD DE CIENCIAS MEDICAS</a:t>
            </a:r>
            <a:br>
              <a:rPr lang="es-AR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AR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ESCUELA DE ENFERMERIA</a:t>
            </a:r>
            <a:endParaRPr lang="es-AR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169186"/>
          </a:xfrm>
        </p:spPr>
        <p:txBody>
          <a:bodyPr>
            <a:normAutofit lnSpcReduction="10000"/>
          </a:bodyPr>
          <a:lstStyle/>
          <a:p>
            <a:pPr algn="ctr"/>
            <a:endParaRPr lang="es-AR" sz="2800" dirty="0" smtClean="0"/>
          </a:p>
          <a:p>
            <a:pPr algn="ctr"/>
            <a:r>
              <a:rPr lang="es-AR" sz="3600" b="1" dirty="0" smtClean="0">
                <a:latin typeface="Arial" pitchFamily="34" charset="0"/>
                <a:cs typeface="Arial" pitchFamily="34" charset="0"/>
              </a:rPr>
              <a:t>TESIS FINAL</a:t>
            </a:r>
          </a:p>
          <a:p>
            <a:pPr algn="ctr"/>
            <a:endParaRPr lang="es-AR" sz="24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s-AR" sz="3200" b="1" dirty="0" smtClean="0">
                <a:latin typeface="Arial" pitchFamily="34" charset="0"/>
                <a:cs typeface="Arial" pitchFamily="34" charset="0"/>
              </a:rPr>
              <a:t>«DESVIRTUACION DEL ROL DE ENFERMERIA </a:t>
            </a:r>
          </a:p>
          <a:p>
            <a:pPr algn="ctr"/>
            <a:r>
              <a:rPr lang="es-AR" sz="3200" b="1" dirty="0" smtClean="0">
                <a:latin typeface="Arial" pitchFamily="34" charset="0"/>
                <a:cs typeface="Arial" pitchFamily="34" charset="0"/>
              </a:rPr>
              <a:t>Y SU RELACION </a:t>
            </a:r>
          </a:p>
          <a:p>
            <a:pPr algn="ctr"/>
            <a:r>
              <a:rPr lang="es-AR" sz="3200" b="1" dirty="0" smtClean="0">
                <a:latin typeface="Arial" pitchFamily="34" charset="0"/>
                <a:cs typeface="Arial" pitchFamily="34" charset="0"/>
              </a:rPr>
              <a:t>CON LA CALIDAD DE ATENCION»</a:t>
            </a:r>
          </a:p>
          <a:p>
            <a:pPr algn="ctr"/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</a:p>
          <a:p>
            <a:pPr algn="ctr"/>
            <a:r>
              <a:rPr lang="es-A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pPr algn="ctr"/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</a:p>
          <a:p>
            <a:pPr algn="ctr"/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AUTORES: MONICA, CHAILE</a:t>
            </a:r>
          </a:p>
          <a:p>
            <a:pPr algn="ctr"/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NORMA, CEPEDA</a:t>
            </a:r>
          </a:p>
          <a:p>
            <a:pPr algn="ctr"/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ERICA, BLANCO</a:t>
            </a:r>
          </a:p>
          <a:p>
            <a:pPr algn="ctr"/>
            <a:endParaRPr lang="es-AR" sz="2000" dirty="0">
              <a:solidFill>
                <a:schemeClr val="bg1"/>
              </a:solidFill>
            </a:endParaRPr>
          </a:p>
          <a:p>
            <a:pPr algn="ctr"/>
            <a:endParaRPr lang="es-AR" sz="2000" dirty="0" smtClean="0">
              <a:solidFill>
                <a:schemeClr val="bg1"/>
              </a:solidFill>
            </a:endParaRPr>
          </a:p>
          <a:p>
            <a:pPr algn="ctr"/>
            <a:endParaRPr lang="es-AR" sz="2000" dirty="0">
              <a:solidFill>
                <a:schemeClr val="bg1"/>
              </a:solidFill>
            </a:endParaRPr>
          </a:p>
          <a:p>
            <a:pPr algn="ctr"/>
            <a:endParaRPr lang="es-A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929718" cy="2065432"/>
          </a:xfrm>
        </p:spPr>
        <p:txBody>
          <a:bodyPr>
            <a:noAutofit/>
          </a:bodyPr>
          <a:lstStyle/>
          <a:p>
            <a:pPr algn="l"/>
            <a:r>
              <a:rPr 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DE ESTUDIO: </a:t>
            </a:r>
            <a:r>
              <a:rPr lang="es-A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Hospital del Carmen</a:t>
            </a:r>
            <a:r>
              <a:rPr 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UNIVERSO: </a:t>
            </a:r>
            <a:r>
              <a:rPr lang="es-A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 100% del personal operativo de enfermería</a:t>
            </a:r>
            <a:r>
              <a:rPr 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MUESTRA: </a:t>
            </a:r>
            <a:r>
              <a:rPr lang="es-A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se utiliza </a:t>
            </a:r>
            <a:br>
              <a:rPr lang="es-A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UNIDAD DE ANALISIS: </a:t>
            </a:r>
            <a:r>
              <a:rPr lang="es-A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Cada uno de los enfermeros </a:t>
            </a:r>
            <a:r>
              <a:rPr lang="es-A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profesionales</a:t>
            </a:r>
            <a:endParaRPr lang="es-AR" sz="2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568952" cy="41044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AR" sz="28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IDENTIFICACION DE LAS VARIABLE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s-A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Variable dependiente: Calidad de Atención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s-A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Variable independiente: Desvirtuación</a:t>
            </a:r>
          </a:p>
          <a:p>
            <a:pPr algn="l"/>
            <a:r>
              <a:rPr lang="es-AR" sz="2800" dirty="0" smtClean="0">
                <a:latin typeface="Arial" pitchFamily="34" charset="0"/>
                <a:cs typeface="Arial" pitchFamily="34" charset="0"/>
              </a:rPr>
              <a:t>Método e instrumento de recolección de datos: Encuesta individual anónima de preguntas cerradas</a:t>
            </a:r>
          </a:p>
          <a:p>
            <a:pPr algn="l"/>
            <a:r>
              <a:rPr lang="es-AR" sz="2800" dirty="0" smtClean="0">
                <a:latin typeface="Arial" pitchFamily="34" charset="0"/>
                <a:cs typeface="Arial" pitchFamily="34" charset="0"/>
              </a:rPr>
              <a:t>Plan procesamiento de datos: Una vez recolectados fueron analizados, organizados y sistematizados con el uso de tabla matriz</a:t>
            </a:r>
          </a:p>
          <a:p>
            <a:pPr algn="l"/>
            <a:r>
              <a:rPr lang="es-AR" sz="2800" dirty="0" smtClean="0">
                <a:latin typeface="Arial" pitchFamily="34" charset="0"/>
                <a:cs typeface="Arial" pitchFamily="34" charset="0"/>
              </a:rPr>
              <a:t>Plan presentación de datos: ubicados y presentados en tablas de frecuencia y sus respectivos gráficos</a:t>
            </a:r>
          </a:p>
          <a:p>
            <a:pPr algn="ctr"/>
            <a:endParaRPr lang="es-AR" sz="2700" i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23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Gráfico" title="SEXO"/>
          <p:cNvGraphicFramePr/>
          <p:nvPr>
            <p:extLst>
              <p:ext uri="{D42A27DB-BD31-4B8C-83A1-F6EECF244321}">
                <p14:modId xmlns:p14="http://schemas.microsoft.com/office/powerpoint/2010/main" val="3616022047"/>
              </p:ext>
            </p:extLst>
          </p:nvPr>
        </p:nvGraphicFramePr>
        <p:xfrm>
          <a:off x="179513" y="980729"/>
          <a:ext cx="4248472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44174"/>
              </p:ext>
            </p:extLst>
          </p:nvPr>
        </p:nvGraphicFramePr>
        <p:xfrm>
          <a:off x="4644008" y="836712"/>
          <a:ext cx="4392487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505457"/>
                <a:gridCol w="1878918"/>
              </a:tblGrid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SEXO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Absoluta 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Relativa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MUJERES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31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80%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HOMBRES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8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20%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39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100%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242384662"/>
              </p:ext>
            </p:extLst>
          </p:nvPr>
        </p:nvGraphicFramePr>
        <p:xfrm>
          <a:off x="251521" y="3789040"/>
          <a:ext cx="417646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05563"/>
              </p:ext>
            </p:extLst>
          </p:nvPr>
        </p:nvGraphicFramePr>
        <p:xfrm>
          <a:off x="4644008" y="3717035"/>
          <a:ext cx="4392488" cy="2920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880"/>
                <a:gridCol w="1343590"/>
                <a:gridCol w="1839018"/>
              </a:tblGrid>
              <a:tr h="539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Situación Laboral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Frecuencia Absoluta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Frecuencia Relativa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62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Planta permanente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27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69%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39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Contrato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3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8%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39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Prestaciones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9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23%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39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39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100%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4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296741346"/>
              </p:ext>
            </p:extLst>
          </p:nvPr>
        </p:nvGraphicFramePr>
        <p:xfrm>
          <a:off x="107505" y="1052737"/>
          <a:ext cx="4464495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06615"/>
              </p:ext>
            </p:extLst>
          </p:nvPr>
        </p:nvGraphicFramePr>
        <p:xfrm>
          <a:off x="4716016" y="764707"/>
          <a:ext cx="4320481" cy="3184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768"/>
                <a:gridCol w="1526611"/>
                <a:gridCol w="1725102"/>
              </a:tblGrid>
              <a:tr h="486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Antigüedad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Frecuencia Absoluta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Frecuencia Relativa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7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0-5 años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13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smtClean="0">
                          <a:effectLst/>
                          <a:latin typeface="Arial Black" pitchFamily="34" charset="0"/>
                        </a:rPr>
                        <a:t>33%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7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6-10 años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12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smtClean="0">
                          <a:effectLst/>
                          <a:latin typeface="Arial Black" pitchFamily="34" charset="0"/>
                        </a:rPr>
                        <a:t>32%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6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11-15 años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6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smtClean="0">
                          <a:effectLst/>
                          <a:latin typeface="Arial Black" pitchFamily="34" charset="0"/>
                        </a:rPr>
                        <a:t>15%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6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16-20 años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6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smtClean="0">
                          <a:effectLst/>
                          <a:latin typeface="Arial Black" pitchFamily="34" charset="0"/>
                        </a:rPr>
                        <a:t>15%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6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más de 20 años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2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smtClean="0">
                          <a:effectLst/>
                          <a:latin typeface="Arial Black" pitchFamily="34" charset="0"/>
                        </a:rPr>
                        <a:t>5%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7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39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smtClean="0">
                          <a:effectLst/>
                          <a:latin typeface="Arial Black" pitchFamily="34" charset="0"/>
                        </a:rPr>
                        <a:t>100%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570196121"/>
              </p:ext>
            </p:extLst>
          </p:nvPr>
        </p:nvGraphicFramePr>
        <p:xfrm>
          <a:off x="179513" y="3789040"/>
          <a:ext cx="439248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065571"/>
              </p:ext>
            </p:extLst>
          </p:nvPr>
        </p:nvGraphicFramePr>
        <p:xfrm>
          <a:off x="4644008" y="4149081"/>
          <a:ext cx="4392487" cy="2592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350"/>
                <a:gridCol w="1601151"/>
                <a:gridCol w="1391986"/>
              </a:tblGrid>
              <a:tr h="5184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Turno de Trabajo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Frecuencia Absoluta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Frecuencia Relativa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84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Turno mañana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15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38%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84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Turno tarde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12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31%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84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Turno noche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12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31%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84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39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  <a:latin typeface="Arial Black" pitchFamily="34" charset="0"/>
                        </a:rPr>
                        <a:t>100%</a:t>
                      </a:r>
                      <a:endParaRPr lang="es-AR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5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4284522520"/>
              </p:ext>
            </p:extLst>
          </p:nvPr>
        </p:nvGraphicFramePr>
        <p:xfrm>
          <a:off x="179512" y="980729"/>
          <a:ext cx="4320480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04825"/>
              </p:ext>
            </p:extLst>
          </p:nvPr>
        </p:nvGraphicFramePr>
        <p:xfrm>
          <a:off x="4644009" y="908721"/>
          <a:ext cx="4392486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072"/>
                <a:gridCol w="1391985"/>
                <a:gridCol w="1531429"/>
              </a:tblGrid>
              <a:tr h="1144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Actividades de Enfermería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Absoluta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 Relativa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4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Si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17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44%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4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No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22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56%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4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39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100%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155097354"/>
              </p:ext>
            </p:extLst>
          </p:nvPr>
        </p:nvGraphicFramePr>
        <p:xfrm>
          <a:off x="179512" y="3861048"/>
          <a:ext cx="4248472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66530"/>
              </p:ext>
            </p:extLst>
          </p:nvPr>
        </p:nvGraphicFramePr>
        <p:xfrm>
          <a:off x="4572000" y="3933055"/>
          <a:ext cx="4464495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251"/>
                <a:gridCol w="1273574"/>
                <a:gridCol w="1485670"/>
              </a:tblGrid>
              <a:tr h="702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Desvirtuacion de funciones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 Absoluta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Relativa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02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Si existe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25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64%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02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No existe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14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36%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02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39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100%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1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991803389"/>
              </p:ext>
            </p:extLst>
          </p:nvPr>
        </p:nvGraphicFramePr>
        <p:xfrm>
          <a:off x="179513" y="836713"/>
          <a:ext cx="432047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76578"/>
              </p:ext>
            </p:extLst>
          </p:nvPr>
        </p:nvGraphicFramePr>
        <p:xfrm>
          <a:off x="4716016" y="836711"/>
          <a:ext cx="4320480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731"/>
                <a:gridCol w="1251879"/>
                <a:gridCol w="1808870"/>
              </a:tblGrid>
              <a:tr h="738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Calidad de Atención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Absoluta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 Relativa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8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Optimo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18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46%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8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Regular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21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54%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8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39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100%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171910211"/>
              </p:ext>
            </p:extLst>
          </p:nvPr>
        </p:nvGraphicFramePr>
        <p:xfrm>
          <a:off x="179513" y="3933056"/>
          <a:ext cx="432047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91554"/>
              </p:ext>
            </p:extLst>
          </p:nvPr>
        </p:nvGraphicFramePr>
        <p:xfrm>
          <a:off x="4715750" y="4005063"/>
          <a:ext cx="4320746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5542"/>
                <a:gridCol w="1233004"/>
                <a:gridCol w="1232200"/>
              </a:tblGrid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Percepción nivel de Motivación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Absoluta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Relativa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Optimo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14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36%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No optimo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25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64%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39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100%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1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875986691"/>
              </p:ext>
            </p:extLst>
          </p:nvPr>
        </p:nvGraphicFramePr>
        <p:xfrm>
          <a:off x="251521" y="1124744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30168"/>
              </p:ext>
            </p:extLst>
          </p:nvPr>
        </p:nvGraphicFramePr>
        <p:xfrm>
          <a:off x="4716016" y="1052738"/>
          <a:ext cx="4248470" cy="3384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897"/>
                <a:gridCol w="1346346"/>
                <a:gridCol w="1320227"/>
              </a:tblGrid>
              <a:tr h="564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Percepción de Satisfacción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 Absoluta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Frecuencia Relativa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muy buena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6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15%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buena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32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82%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regular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mal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0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0%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4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total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39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100%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0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908209330"/>
              </p:ext>
            </p:extLst>
          </p:nvPr>
        </p:nvGraphicFramePr>
        <p:xfrm>
          <a:off x="179513" y="980729"/>
          <a:ext cx="43924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4658"/>
              </p:ext>
            </p:extLst>
          </p:nvPr>
        </p:nvGraphicFramePr>
        <p:xfrm>
          <a:off x="4644008" y="836713"/>
          <a:ext cx="4392487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675"/>
                <a:gridCol w="1391986"/>
                <a:gridCol w="1809826"/>
              </a:tblGrid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Turno de trabajo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Desvirtuado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No Desvirtuado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Mañana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87%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13%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Tarde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41%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59%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Noche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58%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42%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1963" y="3709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806700" algn="ctr"/>
              </a:tabLst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162075449"/>
              </p:ext>
            </p:extLst>
          </p:nvPr>
        </p:nvGraphicFramePr>
        <p:xfrm>
          <a:off x="107505" y="3709988"/>
          <a:ext cx="4464495" cy="303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42281"/>
              </p:ext>
            </p:extLst>
          </p:nvPr>
        </p:nvGraphicFramePr>
        <p:xfrm>
          <a:off x="4572000" y="3709987"/>
          <a:ext cx="4464495" cy="3031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755"/>
                <a:gridCol w="1253032"/>
                <a:gridCol w="1461708"/>
              </a:tblGrid>
              <a:tr h="757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Situación Laboral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Satisfecho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Insatisfecho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57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Planta Permanente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93%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7%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57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Contrato 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67%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33%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57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Prestaciones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11%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89%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184681269"/>
              </p:ext>
            </p:extLst>
          </p:nvPr>
        </p:nvGraphicFramePr>
        <p:xfrm>
          <a:off x="107505" y="836713"/>
          <a:ext cx="4392487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35626"/>
              </p:ext>
            </p:extLst>
          </p:nvPr>
        </p:nvGraphicFramePr>
        <p:xfrm>
          <a:off x="4571999" y="908719"/>
          <a:ext cx="4392488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722"/>
                <a:gridCol w="1461217"/>
                <a:gridCol w="1879549"/>
              </a:tblGrid>
              <a:tr h="738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Turno 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Motivación Optima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Motivación no Optima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8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Mañana 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33%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67%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8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Tarde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25%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75%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8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Noche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8%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92%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615660713"/>
              </p:ext>
            </p:extLst>
          </p:nvPr>
        </p:nvGraphicFramePr>
        <p:xfrm>
          <a:off x="107504" y="3861048"/>
          <a:ext cx="4320480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83910"/>
              </p:ext>
            </p:extLst>
          </p:nvPr>
        </p:nvGraphicFramePr>
        <p:xfrm>
          <a:off x="4571999" y="4077071"/>
          <a:ext cx="4464496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712"/>
                <a:gridCol w="1130726"/>
                <a:gridCol w="2194058"/>
              </a:tblGrid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Turno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Calidad  Optima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Calidad  Baja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Mañana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33%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67%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Tarde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42%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58%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Noche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17%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  <a:latin typeface="Arial Black" pitchFamily="34" charset="0"/>
                        </a:rPr>
                        <a:t>83%</a:t>
                      </a:r>
                      <a:endParaRPr lang="es-AR" sz="11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5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917504" cy="3096344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sz="44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lgerian" pitchFamily="82" charset="0"/>
              </a:rPr>
              <a:t>¡</a:t>
            </a:r>
            <a:r>
              <a:rPr lang="es-AR" sz="4400" i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La única manera de hacer una gran labor, es amando lo que hacemos.</a:t>
            </a:r>
            <a:br>
              <a:rPr lang="es-AR" sz="4400" i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</a:br>
            <a:r>
              <a:rPr lang="es-AR" sz="4400" i="1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El cuidado es la esencia de </a:t>
            </a:r>
            <a:r>
              <a:rPr lang="es-AR" sz="4400" i="1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la enfermería</a:t>
            </a:r>
            <a:r>
              <a:rPr lang="es-AR" sz="4400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itchFamily="82" charset="0"/>
              </a:rPr>
              <a:t>!!!</a:t>
            </a:r>
            <a:endParaRPr lang="es-AR" sz="4400" i="1" dirty="0">
              <a:solidFill>
                <a:schemeClr val="accent4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7854696" cy="1224136"/>
          </a:xfrm>
        </p:spPr>
        <p:txBody>
          <a:bodyPr>
            <a:normAutofit/>
          </a:bodyPr>
          <a:lstStyle/>
          <a:p>
            <a:r>
              <a:rPr lang="es-AR" sz="3600" dirty="0" smtClean="0">
                <a:latin typeface="Aharoni" pitchFamily="2" charset="-79"/>
                <a:cs typeface="Aharoni" pitchFamily="2" charset="-79"/>
              </a:rPr>
              <a:t>¡MUCHAS GRACIAS!</a:t>
            </a:r>
            <a:endParaRPr lang="es-AR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50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928794" y="500042"/>
            <a:ext cx="5357850" cy="576064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AR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INTRODUCCION</a:t>
            </a:r>
            <a:endParaRPr lang="es-A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606760" cy="5240624"/>
          </a:xfrm>
        </p:spPr>
        <p:txBody>
          <a:bodyPr>
            <a:normAutofit/>
          </a:bodyPr>
          <a:lstStyle/>
          <a:p>
            <a:pPr algn="l"/>
            <a:r>
              <a:rPr lang="es-AR" dirty="0" smtClean="0"/>
              <a:t>    </a:t>
            </a:r>
            <a:r>
              <a:rPr lang="es-AR" sz="3200" dirty="0" smtClean="0">
                <a:latin typeface="Arial" pitchFamily="34" charset="0"/>
                <a:cs typeface="Arial" pitchFamily="34" charset="0"/>
              </a:rPr>
              <a:t>El presente trabajo esta orientado a analizar la relación existente entre la desvirtuacion del rol de enfermería y su afectación al rendimiento del profesional de enfermería, lo que provoca un déficit en la calidad de atención brindada a los pacientes internados en el servicio de clínica medica de los sectores A,B y C; del Hospital del Carmen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s-AR" sz="2800" dirty="0" smtClean="0">
                <a:latin typeface="Arial" pitchFamily="34" charset="0"/>
                <a:cs typeface="Arial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73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1648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DESCRIPCION DEL PROBLEMA</a:t>
            </a:r>
            <a:endParaRPr lang="es-AR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462744" cy="5166906"/>
          </a:xfrm>
        </p:spPr>
        <p:txBody>
          <a:bodyPr>
            <a:normAutofit/>
          </a:bodyPr>
          <a:lstStyle/>
          <a:p>
            <a:pPr algn="l"/>
            <a:r>
              <a:rPr lang="es-A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AR" sz="3200" dirty="0" smtClean="0">
                <a:latin typeface="Arial" pitchFamily="34" charset="0"/>
                <a:cs typeface="Arial" pitchFamily="34" charset="0"/>
              </a:rPr>
              <a:t>Los enfermeros que trabajan en servicios de mediana y alta complejidad de clínica medica, sectores A, B y D; frecuentemente evidencian en su quehacer signos y síntomas de agotamiento psicofísico  ocasionado por la sobrecarga de trabajo lo que produce una desvirtuacion del rol de enfermería y sumado a la falta de satisfacción y motivación laboral genera disminución del rendimiento y calidad de atención que se brinda a los pacientes</a:t>
            </a:r>
          </a:p>
        </p:txBody>
      </p:sp>
    </p:spTree>
    <p:extLst>
      <p:ext uri="{BB962C8B-B14F-4D97-AF65-F5344CB8AC3E}">
        <p14:creationId xmlns:p14="http://schemas.microsoft.com/office/powerpoint/2010/main" val="35239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851648" cy="7949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AR" sz="3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FORMULACION DEL PROBLEMA</a:t>
            </a:r>
            <a:endParaRPr lang="es-AR" sz="3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643998" cy="4572032"/>
          </a:xfrm>
        </p:spPr>
        <p:txBody>
          <a:bodyPr>
            <a:noAutofit/>
          </a:bodyPr>
          <a:lstStyle/>
          <a:p>
            <a:pPr algn="l"/>
            <a:r>
              <a:rPr lang="es-AR" sz="2800" dirty="0" smtClean="0">
                <a:latin typeface="Arial" pitchFamily="34" charset="0"/>
                <a:cs typeface="Arial" pitchFamily="34" charset="0"/>
              </a:rPr>
              <a:t>  ¿CUALES SON LOS FACTORES QUE PRODUCEN LA DESVIRTUACION DEL ROL DE ENFERMERIA Y EN QUE MEDIDA AFECTA EL RENDIMIENTO DE LOS PROFESIONALES DE ENFERMERIA DE LOS SERVICIOS DE INTERNACION DE CLINICA MEDICA DE LOS SECTORES «A, B y D» DEL HOSPITAL DEL CARMEN, PERJUDICANDO LA CALIDAD DE ATENCION BRINDADA DURANTE EL SEGUNDO SEMESTRE DEL AÑO 2015?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286544" cy="914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AR" sz="4000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OBJETIVO GENERAL:</a:t>
            </a:r>
            <a:endParaRPr lang="es-ES" sz="4000" i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571612"/>
            <a:ext cx="8391876" cy="5097748"/>
          </a:xfrm>
        </p:spPr>
        <p:txBody>
          <a:bodyPr>
            <a:normAutofit/>
          </a:bodyPr>
          <a:lstStyle/>
          <a:p>
            <a:pPr algn="l"/>
            <a:r>
              <a:rPr lang="es-AR" sz="2400" i="1" dirty="0" smtClean="0">
                <a:latin typeface="Arial" pitchFamily="34" charset="0"/>
                <a:cs typeface="Arial" pitchFamily="34" charset="0"/>
              </a:rPr>
              <a:t> Determinar que factores producen la desvirtuacion del rol de enfermería y como afecta el rendimiento del profesional perjudicando la calidad de atención</a:t>
            </a:r>
            <a:r>
              <a:rPr lang="es-A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ESPECIFICOS: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Caracterizar al personal en estudio.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Identificar actividades que son propias del rol de enfermería.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Identificar el nivel de calidad de atención de enfermería.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Analizar el nivel de motivación y satisfacción del profesional de enfermería.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Relacionar el nivel de sobrecarga laboral con la desvirtuacion de las funciones de enfermería.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Conocer el grado de conocimiento del personal de enfermería respecto al limite de su función.</a:t>
            </a:r>
            <a:endParaRPr lang="es-E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24070"/>
          </a:xfrm>
        </p:spPr>
        <p:txBody>
          <a:bodyPr>
            <a:normAutofit/>
          </a:bodyPr>
          <a:lstStyle/>
          <a:p>
            <a:pPr algn="ctr"/>
            <a:r>
              <a:rPr lang="es-AR" sz="4000" i="1" dirty="0" smtClean="0">
                <a:latin typeface="Arial" pitchFamily="34" charset="0"/>
                <a:cs typeface="Arial" pitchFamily="34" charset="0"/>
              </a:rPr>
              <a:t>MARCO TEORICO</a:t>
            </a:r>
            <a:endParaRPr lang="es-AR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428736"/>
            <a:ext cx="8253442" cy="5429264"/>
          </a:xfrm>
        </p:spPr>
        <p:txBody>
          <a:bodyPr>
            <a:noAutofit/>
          </a:bodyPr>
          <a:lstStyle/>
          <a:p>
            <a:pPr algn="ctr"/>
            <a:r>
              <a:rPr lang="es-AR" sz="3200" b="1" u="sng" dirty="0" smtClean="0">
                <a:latin typeface="Arial" pitchFamily="34" charset="0"/>
                <a:cs typeface="Arial" pitchFamily="34" charset="0"/>
              </a:rPr>
              <a:t>APARTADO I:</a:t>
            </a:r>
          </a:p>
          <a:p>
            <a:pPr algn="ctr"/>
            <a:endParaRPr lang="es-A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Concepto de Enfermería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Ejercicio de Enfermería</a:t>
            </a:r>
            <a:endParaRPr lang="es-A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Rol de Enfermería: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Funciones independientes o propias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Funciones derivadas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Funciones interdependientes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Funciones definidas por diversos autores</a:t>
            </a:r>
          </a:p>
        </p:txBody>
      </p:sp>
    </p:spTree>
    <p:extLst>
      <p:ext uri="{BB962C8B-B14F-4D97-AF65-F5344CB8AC3E}">
        <p14:creationId xmlns:p14="http://schemas.microsoft.com/office/powerpoint/2010/main" val="7392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72400" cy="769288"/>
          </a:xfrm>
        </p:spPr>
        <p:txBody>
          <a:bodyPr/>
          <a:lstStyle/>
          <a:p>
            <a:pPr algn="ctr"/>
            <a:r>
              <a:rPr lang="es-ES" sz="2800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APARTADO II:</a:t>
            </a:r>
            <a:endParaRPr lang="es-ES" sz="2800" u="sng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8784976" cy="5184576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Desvirtuacion de Enfermería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Sobrecarga laboral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Motivación laboral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Satisfacción laboral</a:t>
            </a:r>
          </a:p>
          <a:p>
            <a:endParaRPr lang="es-AR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AR" sz="2800" b="1" u="sng" dirty="0" smtClean="0">
                <a:latin typeface="Arial" pitchFamily="34" charset="0"/>
                <a:cs typeface="Arial" pitchFamily="34" charset="0"/>
              </a:rPr>
              <a:t>APARTADO III: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Calidad de Atención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Tareas propias de Enfermería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Tareas especificas de la institución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DISEÑO METODOLÓGICO</a:t>
            </a:r>
            <a:endParaRPr lang="es-AR" sz="4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4929222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s-AR" sz="4000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TIPO DE ESTUDIO:</a:t>
            </a:r>
            <a:endParaRPr lang="es-AR" sz="4000" i="1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858280" cy="5214974"/>
          </a:xfrm>
        </p:spPr>
        <p:txBody>
          <a:bodyPr>
            <a:normAutofit/>
          </a:bodyPr>
          <a:lstStyle/>
          <a:p>
            <a:pPr algn="l"/>
            <a:r>
              <a:rPr lang="es-AR" sz="2800" dirty="0" smtClean="0">
                <a:latin typeface="Arial" pitchFamily="34" charset="0"/>
                <a:cs typeface="Arial" pitchFamily="34" charset="0"/>
              </a:rPr>
              <a:t>El tipo de estudio que se realizara, es una investigación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Descriptiva: características mas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relevantes.</a:t>
            </a:r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Cuantitativo: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permite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otorgar un valor numérico.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Transversal: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variables estudiadas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en un lapso de tiempo.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Micro sociológica: las variables y sus relaciones se limitan a un grupo pequeño.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3169</TotalTime>
  <Words>871</Words>
  <Application>Microsoft Office PowerPoint</Application>
  <PresentationFormat>Presentación en pantalla (4:3)</PresentationFormat>
  <Paragraphs>260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UNIVERSIDAD NACIONAL DE CUYO FACULTAD DE CIENCIAS MEDICAS ESCUELA DE ENFERMERIA</vt:lpstr>
      <vt:lpstr>INTRODUCCION</vt:lpstr>
      <vt:lpstr>DESCRIPCION DEL PROBLEMA</vt:lpstr>
      <vt:lpstr>FORMULACION DEL PROBLEMA</vt:lpstr>
      <vt:lpstr>OBJETIVO GENERAL:</vt:lpstr>
      <vt:lpstr>MARCO TEORICO</vt:lpstr>
      <vt:lpstr>APARTADO II:</vt:lpstr>
      <vt:lpstr>DISEÑO METODOLÓGICO</vt:lpstr>
      <vt:lpstr>TIPO DE ESTUDIO:</vt:lpstr>
      <vt:lpstr>AREA DE ESTUDIO: Hospital del Carmen UNIVERSO: El 100% del personal operativo de enfermería MUESTRA: No se utiliza  UNIDAD DE ANALISIS: Cada uno de los enfermeros profesionales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¡La única manera de hacer una gran labor, es amando lo que hacemos. El cuidado es la esencia de la enfermería!!!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CUYO FACULTAD DE CIENCIAS MEDICAS ESCUELA DE ENFERMERIA</dc:title>
  <dc:creator>erica blanco</dc:creator>
  <cp:lastModifiedBy>erica blanco</cp:lastModifiedBy>
  <cp:revision>39</cp:revision>
  <dcterms:created xsi:type="dcterms:W3CDTF">2016-02-05T22:40:43Z</dcterms:created>
  <dcterms:modified xsi:type="dcterms:W3CDTF">2016-02-24T21:00:24Z</dcterms:modified>
</cp:coreProperties>
</file>