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0" autoAdjust="0"/>
    <p:restoredTop sz="94660"/>
  </p:normalViewPr>
  <p:slideViewPr>
    <p:cSldViewPr>
      <p:cViewPr varScale="1">
        <p:scale>
          <a:sx n="69" d="100"/>
          <a:sy n="69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5A441-F68D-4B11-A515-C73CCB0A733A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CB952464-0756-4F1E-A024-DAF056ECD088}">
      <dgm:prSet phldrT="[Texto]"/>
      <dgm:spPr/>
      <dgm:t>
        <a:bodyPr/>
        <a:lstStyle/>
        <a:p>
          <a:endParaRPr lang="es-AR" dirty="0"/>
        </a:p>
      </dgm:t>
    </dgm:pt>
    <dgm:pt modelId="{C8076433-778A-4FCA-AC25-35506CA00FAD}" type="sibTrans" cxnId="{5D09B240-CC81-4BED-8868-FD786ACCD5B9}">
      <dgm:prSet/>
      <dgm:spPr/>
      <dgm:t>
        <a:bodyPr/>
        <a:lstStyle/>
        <a:p>
          <a:endParaRPr lang="es-AR"/>
        </a:p>
      </dgm:t>
    </dgm:pt>
    <dgm:pt modelId="{8ECA6819-064E-4D0D-A466-901901AB9F18}" type="parTrans" cxnId="{5D09B240-CC81-4BED-8868-FD786ACCD5B9}">
      <dgm:prSet/>
      <dgm:spPr/>
      <dgm:t>
        <a:bodyPr/>
        <a:lstStyle/>
        <a:p>
          <a:endParaRPr lang="es-AR"/>
        </a:p>
      </dgm:t>
    </dgm:pt>
    <dgm:pt modelId="{BBD4A381-765C-4A0D-AA6E-AF4F6D4A2D15}">
      <dgm:prSet phldrT="[Texto]"/>
      <dgm:spPr/>
      <dgm:t>
        <a:bodyPr/>
        <a:lstStyle/>
        <a:p>
          <a:r>
            <a:rPr lang="es-ES_tradnl" b="1" dirty="0" smtClean="0">
              <a:solidFill>
                <a:srgbClr val="00B0F0"/>
              </a:solidFill>
            </a:rPr>
            <a:t>Control prenatal</a:t>
          </a:r>
        </a:p>
        <a:p>
          <a:r>
            <a:rPr lang="es-ES_tradnl" b="1" dirty="0" smtClean="0">
              <a:solidFill>
                <a:srgbClr val="00B0F0"/>
              </a:solidFill>
            </a:rPr>
            <a:t>Anamnesis de la mujer embarazada</a:t>
          </a:r>
        </a:p>
        <a:p>
          <a:r>
            <a:rPr lang="es-ES_tradnl" b="1" dirty="0" smtClean="0">
              <a:solidFill>
                <a:srgbClr val="00B0F0"/>
              </a:solidFill>
            </a:rPr>
            <a:t>Examen clínico general</a:t>
          </a:r>
        </a:p>
        <a:p>
          <a:r>
            <a:rPr lang="es-ES_tradnl" b="1" dirty="0" smtClean="0">
              <a:solidFill>
                <a:srgbClr val="00B0F0"/>
              </a:solidFill>
            </a:rPr>
            <a:t>Exámenes de laboratorio y serología</a:t>
          </a:r>
        </a:p>
        <a:p>
          <a:r>
            <a:rPr lang="es-ES_tradnl" b="1" dirty="0" smtClean="0">
              <a:solidFill>
                <a:srgbClr val="00B0F0"/>
              </a:solidFill>
            </a:rPr>
            <a:t>Hisopado vaginal</a:t>
          </a:r>
        </a:p>
        <a:p>
          <a:r>
            <a:rPr lang="es-ES_tradnl" b="1" dirty="0" smtClean="0">
              <a:solidFill>
                <a:srgbClr val="00B0F0"/>
              </a:solidFill>
            </a:rPr>
            <a:t>Examen ecográfico</a:t>
          </a:r>
        </a:p>
        <a:p>
          <a:r>
            <a:rPr lang="es-ES_tradnl" b="1" dirty="0" smtClean="0">
              <a:solidFill>
                <a:srgbClr val="00B0F0"/>
              </a:solidFill>
            </a:rPr>
            <a:t>Rol de enfermería como educadora</a:t>
          </a:r>
        </a:p>
        <a:p>
          <a:r>
            <a:rPr lang="es-ES_tradnl" b="1" dirty="0" smtClean="0">
              <a:solidFill>
                <a:srgbClr val="00B0F0"/>
              </a:solidFill>
            </a:rPr>
            <a:t>Características de las embarazadas</a:t>
          </a:r>
          <a:endParaRPr lang="es-AR" b="1" dirty="0">
            <a:solidFill>
              <a:srgbClr val="00B0F0"/>
            </a:solidFill>
          </a:endParaRPr>
        </a:p>
      </dgm:t>
    </dgm:pt>
    <dgm:pt modelId="{0E2FFD70-D7DF-44FC-BBDE-93BD5D4E9412}" type="sibTrans" cxnId="{06CFE203-EFD7-41CD-98AC-36D6FA11CBA9}">
      <dgm:prSet/>
      <dgm:spPr/>
      <dgm:t>
        <a:bodyPr/>
        <a:lstStyle/>
        <a:p>
          <a:endParaRPr lang="es-AR"/>
        </a:p>
      </dgm:t>
    </dgm:pt>
    <dgm:pt modelId="{3D7AB63D-4602-4059-BBDC-4C5CBC1E9735}" type="parTrans" cxnId="{06CFE203-EFD7-41CD-98AC-36D6FA11CBA9}">
      <dgm:prSet/>
      <dgm:spPr/>
      <dgm:t>
        <a:bodyPr/>
        <a:lstStyle/>
        <a:p>
          <a:endParaRPr lang="es-AR"/>
        </a:p>
      </dgm:t>
    </dgm:pt>
    <dgm:pt modelId="{DAD03C02-4D30-4A80-B234-9B4EE9FF1B0A}">
      <dgm:prSet phldrT="[Texto]" phldr="1"/>
      <dgm:spPr/>
      <dgm:t>
        <a:bodyPr/>
        <a:lstStyle/>
        <a:p>
          <a:endParaRPr lang="es-AR" dirty="0"/>
        </a:p>
      </dgm:t>
    </dgm:pt>
    <dgm:pt modelId="{AEEF6931-3E34-42F8-B0D7-018942D9DA88}" type="sibTrans" cxnId="{B5AD5B11-7101-4BA4-9DEC-F5D5C4F9879E}">
      <dgm:prSet/>
      <dgm:spPr/>
      <dgm:t>
        <a:bodyPr/>
        <a:lstStyle/>
        <a:p>
          <a:endParaRPr lang="es-AR"/>
        </a:p>
      </dgm:t>
    </dgm:pt>
    <dgm:pt modelId="{4D2C241B-5451-40D6-B1A8-0A54BDC2CA90}" type="parTrans" cxnId="{B5AD5B11-7101-4BA4-9DEC-F5D5C4F9879E}">
      <dgm:prSet/>
      <dgm:spPr/>
      <dgm:t>
        <a:bodyPr/>
        <a:lstStyle/>
        <a:p>
          <a:endParaRPr lang="es-AR"/>
        </a:p>
      </dgm:t>
    </dgm:pt>
    <dgm:pt modelId="{531D91F2-FCA1-4DC2-B93E-3F310C9599E7}">
      <dgm:prSet phldrT="[Texto]"/>
      <dgm:spPr/>
      <dgm:t>
        <a:bodyPr/>
        <a:lstStyle/>
        <a:p>
          <a:endParaRPr lang="es-AR" dirty="0"/>
        </a:p>
      </dgm:t>
    </dgm:pt>
    <dgm:pt modelId="{BBBD0C14-754E-4786-BCC4-604A4F69FB2F}" type="parTrans" cxnId="{09AD828C-BF66-4628-AB25-992BE523AA2B}">
      <dgm:prSet/>
      <dgm:spPr/>
      <dgm:t>
        <a:bodyPr/>
        <a:lstStyle/>
        <a:p>
          <a:endParaRPr lang="es-AR"/>
        </a:p>
      </dgm:t>
    </dgm:pt>
    <dgm:pt modelId="{66592A18-4572-4BE5-AEC7-2A93441F7EE6}" type="sibTrans" cxnId="{09AD828C-BF66-4628-AB25-992BE523AA2B}">
      <dgm:prSet/>
      <dgm:spPr/>
      <dgm:t>
        <a:bodyPr/>
        <a:lstStyle/>
        <a:p>
          <a:endParaRPr lang="es-AR"/>
        </a:p>
      </dgm:t>
    </dgm:pt>
    <dgm:pt modelId="{B53CE3D4-E39F-4158-BC73-0E325F93563F}" type="pres">
      <dgm:prSet presAssocID="{80B5A441-F68D-4B11-A515-C73CCB0A733A}" presName="Name0" presStyleCnt="0">
        <dgm:presLayoutVars>
          <dgm:dir/>
        </dgm:presLayoutVars>
      </dgm:prSet>
      <dgm:spPr/>
    </dgm:pt>
    <dgm:pt modelId="{5A38DAE2-B078-43C4-8017-114ABC893E9E}" type="pres">
      <dgm:prSet presAssocID="{0E2FFD70-D7DF-44FC-BBDE-93BD5D4E9412}" presName="picture_1" presStyleLbl="bgImgPlace1" presStyleIdx="0" presStyleCnt="1" custFlipHor="0" custScaleX="1371" custScaleY="1849"/>
      <dgm:spPr/>
    </dgm:pt>
    <dgm:pt modelId="{2C158C9E-7B76-4481-BDD5-04E34111D927}" type="pres">
      <dgm:prSet presAssocID="{BBD4A381-765C-4A0D-AA6E-AF4F6D4A2D15}" presName="text_1" presStyleLbl="node1" presStyleIdx="0" presStyleCnt="0" custScaleX="192697" custScaleY="174366" custLinFactNeighborX="-43006" custLinFactNeighborY="-3699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E1B1B0A-FE68-426F-BA45-B076AB6EEF64}" type="pres">
      <dgm:prSet presAssocID="{80B5A441-F68D-4B11-A515-C73CCB0A733A}" presName="linV" presStyleCnt="0"/>
      <dgm:spPr/>
    </dgm:pt>
    <dgm:pt modelId="{DA02632A-5227-4808-856F-55C0F7586922}" type="pres">
      <dgm:prSet presAssocID="{DAD03C02-4D30-4A80-B234-9B4EE9FF1B0A}" presName="pair" presStyleCnt="0"/>
      <dgm:spPr/>
    </dgm:pt>
    <dgm:pt modelId="{2E3B4E10-978D-44C4-92EC-62CDC45CAFFB}" type="pres">
      <dgm:prSet presAssocID="{DAD03C02-4D30-4A80-B234-9B4EE9FF1B0A}" presName="spaceH" presStyleLbl="node1" presStyleIdx="0" presStyleCnt="0"/>
      <dgm:spPr/>
    </dgm:pt>
    <dgm:pt modelId="{2BF1F9C7-066C-4C35-B4A4-8E8CD2766814}" type="pres">
      <dgm:prSet presAssocID="{DAD03C02-4D30-4A80-B234-9B4EE9FF1B0A}" presName="desPictures" presStyleLbl="alignImgPlace1" presStyleIdx="0" presStyleCnt="3" custScaleX="200113" custScaleY="107104" custLinFactNeighborX="97919" custLinFactNeighborY="371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299887AB-8BF9-4CAB-BBC8-8747D96F8A72}" type="pres">
      <dgm:prSet presAssocID="{DAD03C02-4D30-4A80-B234-9B4EE9FF1B0A}" presName="desTextWrapper" presStyleCnt="0"/>
      <dgm:spPr/>
    </dgm:pt>
    <dgm:pt modelId="{582C94C2-AD99-494D-B671-B35AF96E56B6}" type="pres">
      <dgm:prSet presAssocID="{DAD03C02-4D30-4A80-B234-9B4EE9FF1B0A}" presName="desText" presStyleLbl="revTx" presStyleIdx="0" presStyleCnt="3">
        <dgm:presLayoutVars>
          <dgm:bulletEnabled val="1"/>
        </dgm:presLayoutVars>
      </dgm:prSet>
      <dgm:spPr/>
    </dgm:pt>
    <dgm:pt modelId="{D6FC146B-5B4E-4BEB-918B-BC456B3ECAD9}" type="pres">
      <dgm:prSet presAssocID="{AEEF6931-3E34-42F8-B0D7-018942D9DA88}" presName="spaceV" presStyleCnt="0"/>
      <dgm:spPr/>
    </dgm:pt>
    <dgm:pt modelId="{42F24E9C-477A-411F-B258-A974FB6664F0}" type="pres">
      <dgm:prSet presAssocID="{531D91F2-FCA1-4DC2-B93E-3F310C9599E7}" presName="pair" presStyleCnt="0"/>
      <dgm:spPr/>
    </dgm:pt>
    <dgm:pt modelId="{99671403-5279-4D65-912C-AB7EEC7A7F4C}" type="pres">
      <dgm:prSet presAssocID="{531D91F2-FCA1-4DC2-B93E-3F310C9599E7}" presName="spaceH" presStyleLbl="node1" presStyleIdx="0" presStyleCnt="0"/>
      <dgm:spPr/>
    </dgm:pt>
    <dgm:pt modelId="{AA499EE8-8BE0-4E04-B0A7-EAC6B96C75BD}" type="pres">
      <dgm:prSet presAssocID="{531D91F2-FCA1-4DC2-B93E-3F310C9599E7}" presName="desPictures" presStyleLbl="alignImgPlace1" presStyleIdx="1" presStyleCnt="3" custScaleX="217134" custScaleY="120171" custLinFactNeighborX="81356" custLinFactNeighborY="3116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A2A8937F-6F90-4B23-9095-350B055A5DE1}" type="pres">
      <dgm:prSet presAssocID="{531D91F2-FCA1-4DC2-B93E-3F310C9599E7}" presName="desTextWrapper" presStyleCnt="0"/>
      <dgm:spPr/>
    </dgm:pt>
    <dgm:pt modelId="{A7C734BE-1717-4490-8A9A-57E2E0DCA4DD}" type="pres">
      <dgm:prSet presAssocID="{531D91F2-FCA1-4DC2-B93E-3F310C9599E7}" presName="desText" presStyleLbl="revTx" presStyleIdx="1" presStyleCnt="3">
        <dgm:presLayoutVars>
          <dgm:bulletEnabled val="1"/>
        </dgm:presLayoutVars>
      </dgm:prSet>
      <dgm:spPr/>
    </dgm:pt>
    <dgm:pt modelId="{B0A3D46D-687A-41F6-8D88-F5E5DEBC9FB8}" type="pres">
      <dgm:prSet presAssocID="{66592A18-4572-4BE5-AEC7-2A93441F7EE6}" presName="spaceV" presStyleCnt="0"/>
      <dgm:spPr/>
    </dgm:pt>
    <dgm:pt modelId="{3A2369C2-C830-4052-B48E-F38CC4619AF2}" type="pres">
      <dgm:prSet presAssocID="{CB952464-0756-4F1E-A024-DAF056ECD088}" presName="pair" presStyleCnt="0"/>
      <dgm:spPr/>
    </dgm:pt>
    <dgm:pt modelId="{AD7F7B36-5016-48F0-8D2F-3E3FAA6E1B59}" type="pres">
      <dgm:prSet presAssocID="{CB952464-0756-4F1E-A024-DAF056ECD088}" presName="spaceH" presStyleLbl="node1" presStyleIdx="0" presStyleCnt="0"/>
      <dgm:spPr/>
    </dgm:pt>
    <dgm:pt modelId="{1061172A-9FE0-4A0B-8D00-2A46E3F10975}" type="pres">
      <dgm:prSet presAssocID="{CB952464-0756-4F1E-A024-DAF056ECD088}" presName="desPictures" presStyleLbl="alignImgPlace1" presStyleIdx="2" presStyleCnt="3" custScaleX="200571" custScaleY="132176" custLinFactNeighborX="73075" custLinFactNeighborY="2462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E11F3A45-A2C7-4321-9F75-738ED0ED87CA}" type="pres">
      <dgm:prSet presAssocID="{CB952464-0756-4F1E-A024-DAF056ECD088}" presName="desTextWrapper" presStyleCnt="0"/>
      <dgm:spPr/>
    </dgm:pt>
    <dgm:pt modelId="{89608484-B9D3-4B4A-995C-39202A58FE47}" type="pres">
      <dgm:prSet presAssocID="{CB952464-0756-4F1E-A024-DAF056ECD088}" presName="desText" presStyleLbl="revTx" presStyleIdx="2" presStyleCnt="3">
        <dgm:presLayoutVars>
          <dgm:bulletEnabled val="1"/>
        </dgm:presLayoutVars>
      </dgm:prSet>
      <dgm:spPr/>
    </dgm:pt>
    <dgm:pt modelId="{D3203D26-05E1-473C-8BC3-F541A687E9CC}" type="pres">
      <dgm:prSet presAssocID="{80B5A441-F68D-4B11-A515-C73CCB0A733A}" presName="maxNode" presStyleCnt="0"/>
      <dgm:spPr/>
    </dgm:pt>
    <dgm:pt modelId="{5BE4DB8C-9303-42DA-B2B4-F6E904F10405}" type="pres">
      <dgm:prSet presAssocID="{80B5A441-F68D-4B11-A515-C73CCB0A733A}" presName="Name33" presStyleCnt="0"/>
      <dgm:spPr/>
    </dgm:pt>
  </dgm:ptLst>
  <dgm:cxnLst>
    <dgm:cxn modelId="{F98C9DAD-8977-4545-B82C-5427CB628191}" type="presOf" srcId="{CB952464-0756-4F1E-A024-DAF056ECD088}" destId="{89608484-B9D3-4B4A-995C-39202A58FE47}" srcOrd="0" destOrd="0" presId="urn:microsoft.com/office/officeart/2008/layout/AccentedPicture"/>
    <dgm:cxn modelId="{06E92A9D-27BC-417D-BA73-809457148385}" type="presOf" srcId="{BBD4A381-765C-4A0D-AA6E-AF4F6D4A2D15}" destId="{2C158C9E-7B76-4481-BDD5-04E34111D927}" srcOrd="0" destOrd="0" presId="urn:microsoft.com/office/officeart/2008/layout/AccentedPicture"/>
    <dgm:cxn modelId="{5FA3C2EE-69E3-4776-9253-72FDD845B55D}" type="presOf" srcId="{531D91F2-FCA1-4DC2-B93E-3F310C9599E7}" destId="{A7C734BE-1717-4490-8A9A-57E2E0DCA4DD}" srcOrd="0" destOrd="0" presId="urn:microsoft.com/office/officeart/2008/layout/AccentedPicture"/>
    <dgm:cxn modelId="{35030B2D-AEB0-4ABB-80FC-C570438809C7}" type="presOf" srcId="{80B5A441-F68D-4B11-A515-C73CCB0A733A}" destId="{B53CE3D4-E39F-4158-BC73-0E325F93563F}" srcOrd="0" destOrd="0" presId="urn:microsoft.com/office/officeart/2008/layout/AccentedPicture"/>
    <dgm:cxn modelId="{B5AD5B11-7101-4BA4-9DEC-F5D5C4F9879E}" srcId="{80B5A441-F68D-4B11-A515-C73CCB0A733A}" destId="{DAD03C02-4D30-4A80-B234-9B4EE9FF1B0A}" srcOrd="1" destOrd="0" parTransId="{4D2C241B-5451-40D6-B1A8-0A54BDC2CA90}" sibTransId="{AEEF6931-3E34-42F8-B0D7-018942D9DA88}"/>
    <dgm:cxn modelId="{5D09B240-CC81-4BED-8868-FD786ACCD5B9}" srcId="{80B5A441-F68D-4B11-A515-C73CCB0A733A}" destId="{CB952464-0756-4F1E-A024-DAF056ECD088}" srcOrd="3" destOrd="0" parTransId="{8ECA6819-064E-4D0D-A466-901901AB9F18}" sibTransId="{C8076433-778A-4FCA-AC25-35506CA00FAD}"/>
    <dgm:cxn modelId="{06CFE203-EFD7-41CD-98AC-36D6FA11CBA9}" srcId="{80B5A441-F68D-4B11-A515-C73CCB0A733A}" destId="{BBD4A381-765C-4A0D-AA6E-AF4F6D4A2D15}" srcOrd="0" destOrd="0" parTransId="{3D7AB63D-4602-4059-BBDC-4C5CBC1E9735}" sibTransId="{0E2FFD70-D7DF-44FC-BBDE-93BD5D4E9412}"/>
    <dgm:cxn modelId="{09AD828C-BF66-4628-AB25-992BE523AA2B}" srcId="{80B5A441-F68D-4B11-A515-C73CCB0A733A}" destId="{531D91F2-FCA1-4DC2-B93E-3F310C9599E7}" srcOrd="2" destOrd="0" parTransId="{BBBD0C14-754E-4786-BCC4-604A4F69FB2F}" sibTransId="{66592A18-4572-4BE5-AEC7-2A93441F7EE6}"/>
    <dgm:cxn modelId="{9256E041-3B65-4EAD-9E82-CEFCCE9118E2}" type="presOf" srcId="{0E2FFD70-D7DF-44FC-BBDE-93BD5D4E9412}" destId="{5A38DAE2-B078-43C4-8017-114ABC893E9E}" srcOrd="0" destOrd="0" presId="urn:microsoft.com/office/officeart/2008/layout/AccentedPicture"/>
    <dgm:cxn modelId="{CD08C374-52C5-41D6-8877-1D9E1D9694A0}" type="presOf" srcId="{DAD03C02-4D30-4A80-B234-9B4EE9FF1B0A}" destId="{582C94C2-AD99-494D-B671-B35AF96E56B6}" srcOrd="0" destOrd="0" presId="urn:microsoft.com/office/officeart/2008/layout/AccentedPicture"/>
    <dgm:cxn modelId="{B329DEE5-33FC-41C5-8181-1BF68892C009}" type="presParOf" srcId="{B53CE3D4-E39F-4158-BC73-0E325F93563F}" destId="{5A38DAE2-B078-43C4-8017-114ABC893E9E}" srcOrd="0" destOrd="0" presId="urn:microsoft.com/office/officeart/2008/layout/AccentedPicture"/>
    <dgm:cxn modelId="{7E75E11E-876B-4328-9271-AE7B32EE5D4D}" type="presParOf" srcId="{B53CE3D4-E39F-4158-BC73-0E325F93563F}" destId="{2C158C9E-7B76-4481-BDD5-04E34111D927}" srcOrd="1" destOrd="0" presId="urn:microsoft.com/office/officeart/2008/layout/AccentedPicture"/>
    <dgm:cxn modelId="{82490A53-ED0F-46F5-BEF0-BCDD53986118}" type="presParOf" srcId="{B53CE3D4-E39F-4158-BC73-0E325F93563F}" destId="{2E1B1B0A-FE68-426F-BA45-B076AB6EEF64}" srcOrd="2" destOrd="0" presId="urn:microsoft.com/office/officeart/2008/layout/AccentedPicture"/>
    <dgm:cxn modelId="{1683E146-0F60-4906-A3C4-2C1A8B7C7EE1}" type="presParOf" srcId="{2E1B1B0A-FE68-426F-BA45-B076AB6EEF64}" destId="{DA02632A-5227-4808-856F-55C0F7586922}" srcOrd="0" destOrd="0" presId="urn:microsoft.com/office/officeart/2008/layout/AccentedPicture"/>
    <dgm:cxn modelId="{6719AC0D-138C-4334-976D-17069BE485A1}" type="presParOf" srcId="{DA02632A-5227-4808-856F-55C0F7586922}" destId="{2E3B4E10-978D-44C4-92EC-62CDC45CAFFB}" srcOrd="0" destOrd="0" presId="urn:microsoft.com/office/officeart/2008/layout/AccentedPicture"/>
    <dgm:cxn modelId="{FBB48004-27D2-4E5B-A4CF-1D2D3FCF9C85}" type="presParOf" srcId="{DA02632A-5227-4808-856F-55C0F7586922}" destId="{2BF1F9C7-066C-4C35-B4A4-8E8CD2766814}" srcOrd="1" destOrd="0" presId="urn:microsoft.com/office/officeart/2008/layout/AccentedPicture"/>
    <dgm:cxn modelId="{595B453A-9E5A-4CF5-8F7C-2BDC3C165A3A}" type="presParOf" srcId="{DA02632A-5227-4808-856F-55C0F7586922}" destId="{299887AB-8BF9-4CAB-BBC8-8747D96F8A72}" srcOrd="2" destOrd="0" presId="urn:microsoft.com/office/officeart/2008/layout/AccentedPicture"/>
    <dgm:cxn modelId="{440D1886-14C5-42C0-9210-4D90D0BCA6D6}" type="presParOf" srcId="{299887AB-8BF9-4CAB-BBC8-8747D96F8A72}" destId="{582C94C2-AD99-494D-B671-B35AF96E56B6}" srcOrd="0" destOrd="0" presId="urn:microsoft.com/office/officeart/2008/layout/AccentedPicture"/>
    <dgm:cxn modelId="{0CBF3E6C-6782-4831-A2E9-456A7ECAC84F}" type="presParOf" srcId="{2E1B1B0A-FE68-426F-BA45-B076AB6EEF64}" destId="{D6FC146B-5B4E-4BEB-918B-BC456B3ECAD9}" srcOrd="1" destOrd="0" presId="urn:microsoft.com/office/officeart/2008/layout/AccentedPicture"/>
    <dgm:cxn modelId="{CEB9EC29-4548-4D3F-B7EF-D55BD57BFBD7}" type="presParOf" srcId="{2E1B1B0A-FE68-426F-BA45-B076AB6EEF64}" destId="{42F24E9C-477A-411F-B258-A974FB6664F0}" srcOrd="2" destOrd="0" presId="urn:microsoft.com/office/officeart/2008/layout/AccentedPicture"/>
    <dgm:cxn modelId="{34A701DC-0EA8-436A-8F59-05AB4B671377}" type="presParOf" srcId="{42F24E9C-477A-411F-B258-A974FB6664F0}" destId="{99671403-5279-4D65-912C-AB7EEC7A7F4C}" srcOrd="0" destOrd="0" presId="urn:microsoft.com/office/officeart/2008/layout/AccentedPicture"/>
    <dgm:cxn modelId="{1B94AF39-9D48-4E24-AA98-A8D489DB112F}" type="presParOf" srcId="{42F24E9C-477A-411F-B258-A974FB6664F0}" destId="{AA499EE8-8BE0-4E04-B0A7-EAC6B96C75BD}" srcOrd="1" destOrd="0" presId="urn:microsoft.com/office/officeart/2008/layout/AccentedPicture"/>
    <dgm:cxn modelId="{0145DD22-8AFA-4391-A0B0-1971F2A87E34}" type="presParOf" srcId="{42F24E9C-477A-411F-B258-A974FB6664F0}" destId="{A2A8937F-6F90-4B23-9095-350B055A5DE1}" srcOrd="2" destOrd="0" presId="urn:microsoft.com/office/officeart/2008/layout/AccentedPicture"/>
    <dgm:cxn modelId="{68349431-7395-41DB-83A7-F4155A9EB7E1}" type="presParOf" srcId="{A2A8937F-6F90-4B23-9095-350B055A5DE1}" destId="{A7C734BE-1717-4490-8A9A-57E2E0DCA4DD}" srcOrd="0" destOrd="0" presId="urn:microsoft.com/office/officeart/2008/layout/AccentedPicture"/>
    <dgm:cxn modelId="{84B07270-94E4-410B-A29C-3BA454572874}" type="presParOf" srcId="{2E1B1B0A-FE68-426F-BA45-B076AB6EEF64}" destId="{B0A3D46D-687A-41F6-8D88-F5E5DEBC9FB8}" srcOrd="3" destOrd="0" presId="urn:microsoft.com/office/officeart/2008/layout/AccentedPicture"/>
    <dgm:cxn modelId="{B4ACA311-B2D8-46AD-9904-BD6FBCC4CC63}" type="presParOf" srcId="{2E1B1B0A-FE68-426F-BA45-B076AB6EEF64}" destId="{3A2369C2-C830-4052-B48E-F38CC4619AF2}" srcOrd="4" destOrd="0" presId="urn:microsoft.com/office/officeart/2008/layout/AccentedPicture"/>
    <dgm:cxn modelId="{093942B7-D0F5-44FE-96F7-0FF193EADFF7}" type="presParOf" srcId="{3A2369C2-C830-4052-B48E-F38CC4619AF2}" destId="{AD7F7B36-5016-48F0-8D2F-3E3FAA6E1B59}" srcOrd="0" destOrd="0" presId="urn:microsoft.com/office/officeart/2008/layout/AccentedPicture"/>
    <dgm:cxn modelId="{B74C19BD-273E-4097-B49C-B1FA245F6359}" type="presParOf" srcId="{3A2369C2-C830-4052-B48E-F38CC4619AF2}" destId="{1061172A-9FE0-4A0B-8D00-2A46E3F10975}" srcOrd="1" destOrd="0" presId="urn:microsoft.com/office/officeart/2008/layout/AccentedPicture"/>
    <dgm:cxn modelId="{388FCFCF-94BB-43FB-B123-A50333D838A5}" type="presParOf" srcId="{3A2369C2-C830-4052-B48E-F38CC4619AF2}" destId="{E11F3A45-A2C7-4321-9F75-738ED0ED87CA}" srcOrd="2" destOrd="0" presId="urn:microsoft.com/office/officeart/2008/layout/AccentedPicture"/>
    <dgm:cxn modelId="{D18AFA60-C0ED-4E5C-AD85-24F775CECB5B}" type="presParOf" srcId="{E11F3A45-A2C7-4321-9F75-738ED0ED87CA}" destId="{89608484-B9D3-4B4A-995C-39202A58FE47}" srcOrd="0" destOrd="0" presId="urn:microsoft.com/office/officeart/2008/layout/AccentedPicture"/>
    <dgm:cxn modelId="{D69232BB-191E-486E-88F3-0A76FB93907D}" type="presParOf" srcId="{B53CE3D4-E39F-4158-BC73-0E325F93563F}" destId="{D3203D26-05E1-473C-8BC3-F541A687E9CC}" srcOrd="3" destOrd="0" presId="urn:microsoft.com/office/officeart/2008/layout/AccentedPicture"/>
    <dgm:cxn modelId="{F55B472D-7926-4EEB-9839-4F1BED77045D}" type="presParOf" srcId="{D3203D26-05E1-473C-8BC3-F541A687E9CC}" destId="{5BE4DB8C-9303-42DA-B2B4-F6E904F10405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8DAE2-B078-43C4-8017-114ABC893E9E}">
      <dsp:nvSpPr>
        <dsp:cNvPr id="0" name=""/>
        <dsp:cNvSpPr/>
      </dsp:nvSpPr>
      <dsp:spPr>
        <a:xfrm>
          <a:off x="3734484" y="2017787"/>
          <a:ext cx="45731" cy="78667"/>
        </a:xfrm>
        <a:prstGeom prst="round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58C9E-7B76-4481-BDD5-04E34111D927}">
      <dsp:nvSpPr>
        <dsp:cNvPr id="0" name=""/>
        <dsp:cNvSpPr/>
      </dsp:nvSpPr>
      <dsp:spPr>
        <a:xfrm>
          <a:off x="0" y="0"/>
          <a:ext cx="4949253" cy="4451137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b="1" kern="1200" dirty="0" smtClean="0">
              <a:solidFill>
                <a:srgbClr val="00B0F0"/>
              </a:solidFill>
            </a:rPr>
            <a:t>Control prenatal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b="1" kern="1200" dirty="0" smtClean="0">
              <a:solidFill>
                <a:srgbClr val="00B0F0"/>
              </a:solidFill>
            </a:rPr>
            <a:t>Anamnesis de la mujer embarazada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b="1" kern="1200" dirty="0" smtClean="0">
              <a:solidFill>
                <a:srgbClr val="00B0F0"/>
              </a:solidFill>
            </a:rPr>
            <a:t>Examen clínico general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b="1" kern="1200" dirty="0" smtClean="0">
              <a:solidFill>
                <a:srgbClr val="00B0F0"/>
              </a:solidFill>
            </a:rPr>
            <a:t>Exámenes de laboratorio y serología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b="1" kern="1200" dirty="0" smtClean="0">
              <a:solidFill>
                <a:srgbClr val="00B0F0"/>
              </a:solidFill>
            </a:rPr>
            <a:t>Hisopado vaginal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b="1" kern="1200" dirty="0" smtClean="0">
              <a:solidFill>
                <a:srgbClr val="00B0F0"/>
              </a:solidFill>
            </a:rPr>
            <a:t>Examen ecográfico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b="1" kern="1200" dirty="0" smtClean="0">
              <a:solidFill>
                <a:srgbClr val="00B0F0"/>
              </a:solidFill>
            </a:rPr>
            <a:t>Rol de enfermería como educadora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b="1" kern="1200" dirty="0" smtClean="0">
              <a:solidFill>
                <a:srgbClr val="00B0F0"/>
              </a:solidFill>
            </a:rPr>
            <a:t>Características de las embarazadas</a:t>
          </a:r>
          <a:endParaRPr lang="es-AR" sz="2600" b="1" kern="1200" dirty="0">
            <a:solidFill>
              <a:srgbClr val="00B0F0"/>
            </a:solidFill>
          </a:endParaRPr>
        </a:p>
      </dsp:txBody>
      <dsp:txXfrm>
        <a:off x="0" y="0"/>
        <a:ext cx="4949253" cy="4451137"/>
      </dsp:txXfrm>
    </dsp:sp>
    <dsp:sp modelId="{2BF1F9C7-066C-4C35-B4A4-8E8CD2766814}">
      <dsp:nvSpPr>
        <dsp:cNvPr id="0" name=""/>
        <dsp:cNvSpPr/>
      </dsp:nvSpPr>
      <dsp:spPr>
        <a:xfrm>
          <a:off x="5400596" y="144012"/>
          <a:ext cx="2298778" cy="123034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C94C2-AD99-494D-B671-B35AF96E56B6}">
      <dsp:nvSpPr>
        <dsp:cNvPr id="0" name=""/>
        <dsp:cNvSpPr/>
      </dsp:nvSpPr>
      <dsp:spPr>
        <a:xfrm>
          <a:off x="5999520" y="-242101"/>
          <a:ext cx="379488" cy="114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254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000" kern="1200" dirty="0"/>
        </a:p>
      </dsp:txBody>
      <dsp:txXfrm>
        <a:off x="5999520" y="-242101"/>
        <a:ext cx="379488" cy="1148740"/>
      </dsp:txXfrm>
    </dsp:sp>
    <dsp:sp modelId="{AA499EE8-8BE0-4E04-B0A7-EAC6B96C75BD}">
      <dsp:nvSpPr>
        <dsp:cNvPr id="0" name=""/>
        <dsp:cNvSpPr/>
      </dsp:nvSpPr>
      <dsp:spPr>
        <a:xfrm>
          <a:off x="5112566" y="1512173"/>
          <a:ext cx="2494305" cy="138045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734BE-1717-4490-8A9A-57E2E0DCA4DD}">
      <dsp:nvSpPr>
        <dsp:cNvPr id="0" name=""/>
        <dsp:cNvSpPr/>
      </dsp:nvSpPr>
      <dsp:spPr>
        <a:xfrm>
          <a:off x="5999520" y="1270071"/>
          <a:ext cx="379488" cy="114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82550" rIns="16510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6500" kern="1200" dirty="0"/>
        </a:p>
      </dsp:txBody>
      <dsp:txXfrm>
        <a:off x="5999520" y="1270071"/>
        <a:ext cx="379488" cy="1148740"/>
      </dsp:txXfrm>
    </dsp:sp>
    <dsp:sp modelId="{1061172A-9FE0-4A0B-8D00-2A46E3F10975}">
      <dsp:nvSpPr>
        <dsp:cNvPr id="0" name=""/>
        <dsp:cNvSpPr/>
      </dsp:nvSpPr>
      <dsp:spPr>
        <a:xfrm>
          <a:off x="5112572" y="3024340"/>
          <a:ext cx="2304039" cy="151835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08484-B9D3-4B4A-995C-39202A58FE47}">
      <dsp:nvSpPr>
        <dsp:cNvPr id="0" name=""/>
        <dsp:cNvSpPr/>
      </dsp:nvSpPr>
      <dsp:spPr>
        <a:xfrm>
          <a:off x="5999520" y="2926249"/>
          <a:ext cx="379488" cy="114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82550" rIns="16510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6500" kern="1200" dirty="0"/>
        </a:p>
      </dsp:txBody>
      <dsp:txXfrm>
        <a:off x="5999520" y="2926249"/>
        <a:ext cx="379488" cy="1148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E48D-298D-4515-8E79-728331013F4F}" type="datetimeFigureOut">
              <a:rPr lang="es-AR" smtClean="0"/>
              <a:t>07/12/2012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049E-0ADB-47F7-A91A-94FDEF0F055A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E48D-298D-4515-8E79-728331013F4F}" type="datetimeFigureOut">
              <a:rPr lang="es-AR" smtClean="0"/>
              <a:t>07/12/2012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049E-0ADB-47F7-A91A-94FDEF0F055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E48D-298D-4515-8E79-728331013F4F}" type="datetimeFigureOut">
              <a:rPr lang="es-AR" smtClean="0"/>
              <a:t>07/12/2012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049E-0ADB-47F7-A91A-94FDEF0F055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E48D-298D-4515-8E79-728331013F4F}" type="datetimeFigureOut">
              <a:rPr lang="es-AR" smtClean="0"/>
              <a:t>07/12/2012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049E-0ADB-47F7-A91A-94FDEF0F055A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E48D-298D-4515-8E79-728331013F4F}" type="datetimeFigureOut">
              <a:rPr lang="es-AR" smtClean="0"/>
              <a:t>07/12/2012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049E-0ADB-47F7-A91A-94FDEF0F055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E48D-298D-4515-8E79-728331013F4F}" type="datetimeFigureOut">
              <a:rPr lang="es-AR" smtClean="0"/>
              <a:t>07/12/2012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049E-0ADB-47F7-A91A-94FDEF0F055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E48D-298D-4515-8E79-728331013F4F}" type="datetimeFigureOut">
              <a:rPr lang="es-AR" smtClean="0"/>
              <a:t>07/12/2012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049E-0ADB-47F7-A91A-94FDEF0F055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E48D-298D-4515-8E79-728331013F4F}" type="datetimeFigureOut">
              <a:rPr lang="es-AR" smtClean="0"/>
              <a:t>07/12/2012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049E-0ADB-47F7-A91A-94FDEF0F055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E48D-298D-4515-8E79-728331013F4F}" type="datetimeFigureOut">
              <a:rPr lang="es-AR" smtClean="0"/>
              <a:t>07/12/2012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049E-0ADB-47F7-A91A-94FDEF0F055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E48D-298D-4515-8E79-728331013F4F}" type="datetimeFigureOut">
              <a:rPr lang="es-AR" smtClean="0"/>
              <a:t>07/12/2012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049E-0ADB-47F7-A91A-94FDEF0F055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E48D-298D-4515-8E79-728331013F4F}" type="datetimeFigureOut">
              <a:rPr lang="es-AR" smtClean="0"/>
              <a:t>07/12/2012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F049E-0ADB-47F7-A91A-94FDEF0F055A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943E48D-298D-4515-8E79-728331013F4F}" type="datetimeFigureOut">
              <a:rPr lang="es-AR" smtClean="0"/>
              <a:t>07/12/2012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C7F049E-0ADB-47F7-A91A-94FDEF0F055A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63888" y="4437112"/>
            <a:ext cx="2808312" cy="1919064"/>
          </a:xfrm>
        </p:spPr>
        <p:txBody>
          <a:bodyPr numCol="2" anchor="b" anchorCtr="1"/>
          <a:lstStyle/>
          <a:p>
            <a:r>
              <a:rPr lang="es-ES_tradnl" dirty="0" smtClean="0"/>
              <a:t>Autores:</a:t>
            </a:r>
          </a:p>
          <a:p>
            <a:pPr algn="l"/>
            <a:r>
              <a:rPr lang="es-ES_tradnl" dirty="0" smtClean="0"/>
              <a:t>Baigorria Belén</a:t>
            </a:r>
            <a:endParaRPr lang="es-ES_tradnl" dirty="0"/>
          </a:p>
          <a:p>
            <a:pPr algn="l"/>
            <a:r>
              <a:rPr lang="es-ES_tradnl" dirty="0" smtClean="0"/>
              <a:t>Nieves Natalí</a:t>
            </a:r>
          </a:p>
          <a:p>
            <a:pPr algn="l"/>
            <a:r>
              <a:rPr lang="es-ES_tradnl" dirty="0" smtClean="0"/>
              <a:t>Romero Noelia</a:t>
            </a: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z="2400" b="1" dirty="0" smtClean="0">
                <a:latin typeface="+mn-lt"/>
              </a:rPr>
              <a:t>Tesis final</a:t>
            </a:r>
            <a:r>
              <a:rPr lang="es-ES_tradnl" sz="2400" dirty="0" smtClean="0">
                <a:latin typeface="+mn-lt"/>
              </a:rPr>
              <a:t/>
            </a:r>
            <a:br>
              <a:rPr lang="es-ES_tradnl" sz="2400" dirty="0" smtClean="0">
                <a:latin typeface="+mn-lt"/>
              </a:rPr>
            </a:br>
            <a:r>
              <a:rPr lang="es-ES_tradnl" dirty="0">
                <a:latin typeface="+mn-lt"/>
              </a:rPr>
              <a:t/>
            </a:r>
            <a:br>
              <a:rPr lang="es-ES_tradnl" dirty="0">
                <a:latin typeface="+mn-lt"/>
              </a:rPr>
            </a:br>
            <a:r>
              <a:rPr lang="es-ES_tradnl" sz="2800" dirty="0" smtClean="0">
                <a:latin typeface="Bell MT" pitchFamily="18" charset="0"/>
              </a:rPr>
              <a:t>Conocimiento de las embarazadas sobre hisopado vaginal, ecografía y serología</a:t>
            </a:r>
            <a:endParaRPr lang="es-AR" sz="28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476672"/>
            <a:ext cx="7924800" cy="523832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AR" sz="2000" b="1" u="sng" dirty="0"/>
              <a:t>Universo</a:t>
            </a:r>
            <a:endParaRPr lang="es-AR" sz="2000" dirty="0"/>
          </a:p>
          <a:p>
            <a:pPr>
              <a:buFont typeface="Wingdings" pitchFamily="2" charset="2"/>
              <a:buChar char="ü"/>
            </a:pPr>
            <a:endParaRPr lang="es-AR" sz="2000" b="1" u="sng" dirty="0" smtClean="0"/>
          </a:p>
          <a:p>
            <a:pPr>
              <a:buFont typeface="Wingdings" pitchFamily="2" charset="2"/>
              <a:buChar char="ü"/>
            </a:pPr>
            <a:r>
              <a:rPr lang="es-AR" sz="2000" b="1" u="sng" dirty="0" smtClean="0"/>
              <a:t>Muestra</a:t>
            </a:r>
          </a:p>
          <a:p>
            <a:pPr>
              <a:buFont typeface="Wingdings" pitchFamily="2" charset="2"/>
              <a:buChar char="ü"/>
            </a:pPr>
            <a:endParaRPr lang="es-AR" sz="2000" dirty="0"/>
          </a:p>
          <a:p>
            <a:pPr>
              <a:buFont typeface="Wingdings" pitchFamily="2" charset="2"/>
              <a:buChar char="ü"/>
            </a:pPr>
            <a:r>
              <a:rPr lang="es-AR" sz="2000" b="1" u="sng" dirty="0"/>
              <a:t>Unidad de </a:t>
            </a:r>
            <a:r>
              <a:rPr lang="es-AR" sz="2000" b="1" u="sng" dirty="0" smtClean="0"/>
              <a:t>análisis</a:t>
            </a:r>
          </a:p>
          <a:p>
            <a:pPr>
              <a:buFont typeface="Wingdings" pitchFamily="2" charset="2"/>
              <a:buChar char="ü"/>
            </a:pPr>
            <a:endParaRPr lang="es-AR" sz="2000" b="1" u="sng" dirty="0" smtClean="0"/>
          </a:p>
          <a:p>
            <a:pPr>
              <a:buFont typeface="Wingdings" pitchFamily="2" charset="2"/>
              <a:buChar char="ü"/>
            </a:pPr>
            <a:r>
              <a:rPr lang="es-AR" sz="2000" b="1" u="sng" dirty="0" smtClean="0"/>
              <a:t>Método </a:t>
            </a:r>
            <a:r>
              <a:rPr lang="es-AR" sz="2000" b="1" u="sng" dirty="0"/>
              <a:t>e Instrumento de recolección de </a:t>
            </a:r>
            <a:r>
              <a:rPr lang="es-AR" sz="2000" b="1" u="sng" dirty="0" smtClean="0"/>
              <a:t>datos</a:t>
            </a:r>
          </a:p>
          <a:p>
            <a:pPr>
              <a:buFont typeface="Wingdings" pitchFamily="2" charset="2"/>
              <a:buChar char="ü"/>
            </a:pPr>
            <a:endParaRPr lang="es-AR" sz="2000" b="1" u="sng" dirty="0" smtClean="0"/>
          </a:p>
          <a:p>
            <a:pPr>
              <a:buFont typeface="Wingdings" pitchFamily="2" charset="2"/>
              <a:buChar char="ü"/>
            </a:pPr>
            <a:r>
              <a:rPr lang="es-AR" sz="2000" b="1" u="sng" dirty="0" smtClean="0"/>
              <a:t>Plan </a:t>
            </a:r>
            <a:r>
              <a:rPr lang="es-AR" sz="2000" b="1" u="sng" dirty="0"/>
              <a:t>de tabulación, análisis y presentación de </a:t>
            </a:r>
            <a:r>
              <a:rPr lang="es-AR" sz="2000" b="1" u="sng" dirty="0" smtClean="0"/>
              <a:t>datos</a:t>
            </a:r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548680"/>
            <a:ext cx="390946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3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pPr algn="ctr"/>
            <a:r>
              <a:rPr lang="es-ES_tradnl" u="sng" dirty="0" smtClean="0"/>
              <a:t>conclusión</a:t>
            </a:r>
            <a:endParaRPr lang="es-AR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196752"/>
            <a:ext cx="792480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400" dirty="0" smtClean="0"/>
              <a:t>	Al </a:t>
            </a:r>
            <a:r>
              <a:rPr lang="es-ES" sz="2400" dirty="0"/>
              <a:t>realizar dicha investigación podemos demostrar que la hipótesis planteada, se ve confirmada en la recolección de datos y su posterior análisis. Pero debemos destacar que no todos los controles prenatales específicos son omitidos, ya que los más destacados son la serología y ecografía a diferencia del hisopado vaginal, Papanicolaou y colposcopia.</a:t>
            </a:r>
            <a:endParaRPr lang="es-AR" sz="2400" dirty="0"/>
          </a:p>
          <a:p>
            <a:pPr marL="0" indent="0">
              <a:buNone/>
            </a:pPr>
            <a:r>
              <a:rPr lang="es-ES" sz="2400" dirty="0" smtClean="0"/>
              <a:t>	Así </a:t>
            </a:r>
            <a:r>
              <a:rPr lang="es-ES" sz="2400" dirty="0"/>
              <a:t>también los estudios presentados por las embarazadas  nos aportan indicios de que en su mayoría no </a:t>
            </a:r>
            <a:r>
              <a:rPr lang="es-ES" sz="2400" dirty="0" smtClean="0"/>
              <a:t>conoce</a:t>
            </a:r>
            <a:r>
              <a:rPr lang="es-ES" sz="2400" dirty="0"/>
              <a:t>n la importancia de dichos estudios</a:t>
            </a:r>
            <a:endParaRPr lang="es-AR" sz="2400" dirty="0"/>
          </a:p>
          <a:p>
            <a:pPr marL="0" indent="0">
              <a:buNone/>
            </a:pPr>
            <a:r>
              <a:rPr lang="es-ES" sz="2400" dirty="0" smtClean="0"/>
              <a:t>«Nuestros </a:t>
            </a:r>
            <a:r>
              <a:rPr lang="es-ES" sz="2400" dirty="0"/>
              <a:t>objetivos planteados han sido alcanzados ya que logramos determinar el conocimiento de las embarazadas acerca de ecografía, serología e hisopado </a:t>
            </a:r>
            <a:r>
              <a:rPr lang="es-ES" sz="2400" dirty="0" smtClean="0"/>
              <a:t>vaginal»</a:t>
            </a:r>
            <a:r>
              <a:rPr lang="es-ES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572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u="sng" dirty="0" smtClean="0"/>
              <a:t>recomendaciones</a:t>
            </a:r>
            <a:endParaRPr lang="es-AR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§"/>
            </a:pPr>
            <a:r>
              <a:rPr lang="es-ES_tradnl" sz="2000" dirty="0">
                <a:latin typeface="Arial" pitchFamily="34" charset="0"/>
                <a:cs typeface="Arial" pitchFamily="34" charset="0"/>
              </a:rPr>
              <a:t>Capacitación permanente del personal de enfermería m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ediante </a:t>
            </a:r>
            <a:r>
              <a:rPr lang="es-ES_tradnl" sz="2000" dirty="0">
                <a:latin typeface="Arial" pitchFamily="34" charset="0"/>
                <a:cs typeface="Arial" pitchFamily="34" charset="0"/>
              </a:rPr>
              <a:t>la asistencia a los cursos dictados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sobre </a:t>
            </a:r>
            <a:r>
              <a:rPr lang="es-ES_tradnl" sz="2000" dirty="0">
                <a:latin typeface="Arial" pitchFamily="34" charset="0"/>
                <a:cs typeface="Arial" pitchFamily="34" charset="0"/>
              </a:rPr>
              <a:t>innovaciones en gineco-obstetricia. Capacitación permanente en servicio.</a:t>
            </a:r>
            <a:endParaRPr lang="es-AR" sz="20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s-ES_tradnl" sz="2000" dirty="0">
                <a:latin typeface="Arial" pitchFamily="34" charset="0"/>
                <a:cs typeface="Arial" pitchFamily="34" charset="0"/>
              </a:rPr>
              <a:t>Incrementar el personal de enfermería designado a la atención en consultorio de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gineco-obstetricia, </a:t>
            </a:r>
            <a:r>
              <a:rPr lang="es-ES_tradnl" sz="2000" dirty="0">
                <a:latin typeface="Arial" pitchFamily="34" charset="0"/>
                <a:cs typeface="Arial" pitchFamily="34" charset="0"/>
              </a:rPr>
              <a:t>justificando la necesidad de acuerdo a las estadísticas referidas a la demanda de pacientes diarios.</a:t>
            </a:r>
            <a:endParaRPr lang="es-AR" sz="20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s-ES_tradnl" sz="2000" dirty="0">
                <a:latin typeface="Arial" pitchFamily="34" charset="0"/>
                <a:cs typeface="Arial" pitchFamily="34" charset="0"/>
              </a:rPr>
              <a:t>Proporcionar espacio físico para disertar sobre controles prenatales específicos por parte de enfermería a las embarazadas,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con ficha de </a:t>
            </a:r>
            <a:r>
              <a:rPr lang="es-ES_tradnl" sz="2000" dirty="0">
                <a:latin typeface="Arial" pitchFamily="34" charset="0"/>
                <a:cs typeface="Arial" pitchFamily="34" charset="0"/>
              </a:rPr>
              <a:t>asistencia y de carácter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obligatorio. </a:t>
            </a:r>
            <a:r>
              <a:rPr lang="es-ES_tradnl" sz="2000" dirty="0">
                <a:latin typeface="Arial" pitchFamily="34" charset="0"/>
                <a:cs typeface="Arial" pitchFamily="34" charset="0"/>
              </a:rPr>
              <a:t>Podría considerarse el espacio del Aula Magna,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ya que </a:t>
            </a:r>
            <a:r>
              <a:rPr lang="es-ES_tradnl" sz="2000" dirty="0">
                <a:latin typeface="Arial" pitchFamily="34" charset="0"/>
                <a:cs typeface="Arial" pitchFamily="34" charset="0"/>
              </a:rPr>
              <a:t>es un espacio amplio y adecuado, con el recurso material necesario;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como</a:t>
            </a:r>
            <a:r>
              <a:rPr lang="es-ES_tradnl" sz="2000" dirty="0">
                <a:latin typeface="Arial" pitchFamily="34" charset="0"/>
                <a:cs typeface="Arial" pitchFamily="34" charset="0"/>
              </a:rPr>
              <a:t>: retroproyector, bancos, sillas y ambiente climatizado.</a:t>
            </a:r>
            <a:endParaRPr lang="es-AR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687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2400" dirty="0" smtClean="0"/>
              <a:t>Muchas gracias!!!!!!!!!</a:t>
            </a:r>
            <a:endParaRPr lang="es-AR" sz="24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683568" y="1988840"/>
            <a:ext cx="7885113" cy="1500187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«NO HAY LIMITES, SOLO OPORTUNIDADES DE TRIUNFAR Y DE ALCANZAR LO QUE DIOS NOS COLOQUE POR DELANTE»</a:t>
            </a:r>
            <a:endParaRPr lang="es-A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620688"/>
            <a:ext cx="7632848" cy="489238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u="sng" dirty="0" smtClean="0">
                <a:latin typeface="Bell MT" pitchFamily="18" charset="0"/>
              </a:rPr>
              <a:t>EL EMBARAZO</a:t>
            </a:r>
            <a:endParaRPr lang="es-AR" u="sng" dirty="0">
              <a:latin typeface="Bell M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dirty="0" smtClean="0"/>
              <a:t>	«</a:t>
            </a:r>
            <a:r>
              <a:rPr lang="es-AR" sz="2400" b="1" dirty="0" smtClean="0"/>
              <a:t>La </a:t>
            </a:r>
            <a:r>
              <a:rPr lang="es-AR" sz="2400" b="1" dirty="0"/>
              <a:t>mujer se siente serena, identificada con su ideal de madre y con su hijo bien protegido por ella. Vive en este estado la unión más íntima que pueda existir entre dos </a:t>
            </a:r>
            <a:r>
              <a:rPr lang="es-AR" sz="2400" b="1" dirty="0" smtClean="0"/>
              <a:t>seres»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26630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19268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4800" cy="1152128"/>
          </a:xfrm>
        </p:spPr>
        <p:txBody>
          <a:bodyPr/>
          <a:lstStyle/>
          <a:p>
            <a:pPr algn="ctr"/>
            <a:r>
              <a:rPr lang="es-ES_tradnl" b="1" u="sng" dirty="0" smtClean="0">
                <a:solidFill>
                  <a:srgbClr val="0070C0"/>
                </a:solidFill>
                <a:latin typeface="Bell MT" pitchFamily="18" charset="0"/>
              </a:rPr>
              <a:t>Planteamiento del problema</a:t>
            </a:r>
            <a:endParaRPr lang="es-AR" b="1" u="sng" dirty="0">
              <a:solidFill>
                <a:srgbClr val="0070C0"/>
              </a:solidFill>
              <a:latin typeface="Bell M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dirty="0" smtClean="0"/>
              <a:t>	</a:t>
            </a:r>
            <a:r>
              <a:rPr lang="es-ES_tradnl" sz="2400" dirty="0" smtClean="0">
                <a:solidFill>
                  <a:srgbClr val="0070C0"/>
                </a:solidFill>
              </a:rPr>
              <a:t>Como </a:t>
            </a:r>
            <a:r>
              <a:rPr lang="es-ES_tradnl" sz="2400" dirty="0">
                <a:solidFill>
                  <a:srgbClr val="0070C0"/>
                </a:solidFill>
              </a:rPr>
              <a:t>profesionales de salud, podemos observar que entre los exámenes prenatales presentados por las embarazadas, son muy pocos los casos en que presentan los estudios específicos en tiempo y forma, como son: hisopado vaginal, ecografía y </a:t>
            </a:r>
            <a:r>
              <a:rPr lang="es-ES_tradnl" sz="2400" dirty="0" smtClean="0">
                <a:solidFill>
                  <a:srgbClr val="0070C0"/>
                </a:solidFill>
              </a:rPr>
              <a:t>serología.</a:t>
            </a:r>
            <a:endParaRPr lang="es-AR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AR" sz="2400" dirty="0" smtClean="0">
                <a:solidFill>
                  <a:srgbClr val="0070C0"/>
                </a:solidFill>
              </a:rPr>
              <a:t> 	Como enfermeros profesionales </a:t>
            </a:r>
            <a:r>
              <a:rPr lang="es-ES_tradnl" sz="2400" dirty="0" smtClean="0">
                <a:solidFill>
                  <a:srgbClr val="0070C0"/>
                </a:solidFill>
              </a:rPr>
              <a:t>creemos </a:t>
            </a:r>
            <a:r>
              <a:rPr lang="es-ES_tradnl" sz="2400" dirty="0">
                <a:solidFill>
                  <a:srgbClr val="0070C0"/>
                </a:solidFill>
              </a:rPr>
              <a:t>importante llevar a cabo una </a:t>
            </a:r>
            <a:r>
              <a:rPr lang="es-ES_tradnl" sz="2400" dirty="0" smtClean="0">
                <a:solidFill>
                  <a:srgbClr val="0070C0"/>
                </a:solidFill>
              </a:rPr>
              <a:t>investigación, para </a:t>
            </a:r>
            <a:r>
              <a:rPr lang="es-ES_tradnl" sz="2400" dirty="0">
                <a:solidFill>
                  <a:srgbClr val="0070C0"/>
                </a:solidFill>
              </a:rPr>
              <a:t>determinar los conocimientos de las embarazadas sobre estos estudios.</a:t>
            </a:r>
            <a:endParaRPr lang="es-AR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AR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DCIM\101MSDCF\DSC0105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128792" cy="45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u="sng" dirty="0">
                <a:latin typeface="Bell MT" pitchFamily="18" charset="0"/>
              </a:rPr>
              <a:t>DELIMITACION DEL PROBLEMA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1043608" y="2132856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¿Qué conocimientos tienen las embarazadas sobre los controles </a:t>
            </a:r>
            <a:r>
              <a:rPr lang="es-ES_tradnl" sz="2400" b="1" dirty="0" smtClean="0">
                <a:solidFill>
                  <a:schemeClr val="bg1"/>
                </a:solidFill>
              </a:rPr>
              <a:t>específicos </a:t>
            </a:r>
            <a:r>
              <a:rPr lang="es-ES_tradnl" sz="2400" b="1" dirty="0">
                <a:solidFill>
                  <a:schemeClr val="bg1"/>
                </a:solidFill>
              </a:rPr>
              <a:t>“hisopado vaginal, serología, </a:t>
            </a:r>
            <a:r>
              <a:rPr lang="es-ES_tradnl" sz="2400" b="1" dirty="0" smtClean="0">
                <a:solidFill>
                  <a:schemeClr val="bg1"/>
                </a:solidFill>
              </a:rPr>
              <a:t>ecografía” </a:t>
            </a:r>
            <a:r>
              <a:rPr lang="es-ES_tradnl" sz="2400" b="1" dirty="0">
                <a:solidFill>
                  <a:schemeClr val="bg1"/>
                </a:solidFill>
              </a:rPr>
              <a:t>que asisten al consultorio de obstetricia del hospital Perrupato en el mes de mayo de 2012?</a:t>
            </a:r>
            <a:endParaRPr lang="es-AR" sz="2400" b="1" dirty="0">
              <a:solidFill>
                <a:schemeClr val="bg1"/>
              </a:solidFill>
            </a:endParaRPr>
          </a:p>
          <a:p>
            <a:endParaRPr lang="es-A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u="sng" dirty="0" smtClean="0">
                <a:latin typeface="Bell MT" pitchFamily="18" charset="0"/>
              </a:rPr>
              <a:t>OBJETIVOS</a:t>
            </a:r>
            <a:endParaRPr lang="es-AR" u="sng" dirty="0">
              <a:latin typeface="Bell MT" pitchFamily="18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s-ES_tradnl" sz="2600" b="1" u="sng" dirty="0" smtClean="0">
                <a:latin typeface="Arial" pitchFamily="34" charset="0"/>
                <a:cs typeface="Arial" pitchFamily="34" charset="0"/>
              </a:rPr>
              <a:t>GENERAL:</a:t>
            </a:r>
          </a:p>
          <a:p>
            <a:r>
              <a:rPr lang="es-ES_tradnl" sz="2600" dirty="0" smtClean="0">
                <a:latin typeface="Arial" pitchFamily="34" charset="0"/>
                <a:cs typeface="Arial" pitchFamily="34" charset="0"/>
              </a:rPr>
              <a:t>Determinar </a:t>
            </a:r>
            <a:r>
              <a:rPr lang="es-ES_tradnl" sz="2600" dirty="0">
                <a:latin typeface="Arial" pitchFamily="34" charset="0"/>
                <a:cs typeface="Arial" pitchFamily="34" charset="0"/>
              </a:rPr>
              <a:t>el conocimiento que tienen las embarazadas sobre los controles prenatales específicos: hisopado vaginal, ecografías y serología.</a:t>
            </a:r>
            <a:endParaRPr lang="es-AR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AR" sz="2600" b="1" dirty="0">
                <a:latin typeface="Arial" pitchFamily="34" charset="0"/>
                <a:cs typeface="Arial" pitchFamily="34" charset="0"/>
              </a:rPr>
              <a:t> </a:t>
            </a:r>
            <a:endParaRPr lang="es-AR" sz="2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AR" sz="2600" b="1" u="sng" dirty="0" smtClean="0">
                <a:latin typeface="Arial" pitchFamily="34" charset="0"/>
                <a:cs typeface="Arial" pitchFamily="34" charset="0"/>
              </a:rPr>
              <a:t>ESPECIFICOS</a:t>
            </a:r>
            <a:endParaRPr lang="es-AR" sz="26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AR" sz="2600" dirty="0">
                <a:latin typeface="Arial" pitchFamily="34" charset="0"/>
                <a:cs typeface="Arial" pitchFamily="34" charset="0"/>
              </a:rPr>
              <a:t>Identificar las causas por las que las embarazadas pueden o no realizarse los estudios prenatales específicos: hisopado vaginal, ecografía y serología.</a:t>
            </a:r>
          </a:p>
          <a:p>
            <a:pPr lvl="0"/>
            <a:r>
              <a:rPr lang="es-AR" sz="2600" dirty="0">
                <a:latin typeface="Arial" pitchFamily="34" charset="0"/>
                <a:cs typeface="Arial" pitchFamily="34" charset="0"/>
              </a:rPr>
              <a:t>Caracterizar a las embarazadas que asisten al consultorio del Hospital Perrupato.</a:t>
            </a:r>
          </a:p>
          <a:p>
            <a:pPr marL="0" indent="0">
              <a:buNone/>
            </a:pPr>
            <a:r>
              <a:rPr lang="es-AR" sz="2400" dirty="0"/>
              <a:t> </a:t>
            </a:r>
          </a:p>
          <a:p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1359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60802"/>
            <a:ext cx="4464496" cy="381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9 Marcador de contenido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52092131"/>
              </p:ext>
            </p:extLst>
          </p:nvPr>
        </p:nvGraphicFramePr>
        <p:xfrm>
          <a:off x="755576" y="980728"/>
          <a:ext cx="77048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u="sng" dirty="0" smtClean="0">
                <a:latin typeface="Bell MT" pitchFamily="18" charset="0"/>
              </a:rPr>
              <a:t>MARCO TEORICO</a:t>
            </a:r>
            <a:endParaRPr lang="es-AR" u="sng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u="sng" dirty="0" smtClean="0"/>
              <a:t>HIPOTESIS</a:t>
            </a:r>
            <a:endParaRPr lang="es-AR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	«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falta de conocimiento de las embarazadas acerca de los controles prenatales puede llevar a que no se realicen los estudios específicos de hisopado vaginal, ecografía y serología desencadenando riesgo tanto como para la embarazada como para el recién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nacido»</a:t>
            </a:r>
            <a:endParaRPr lang="es-AR" sz="2400" dirty="0">
              <a:latin typeface="Arial" pitchFamily="34" charset="0"/>
              <a:cs typeface="Arial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070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u="sng" dirty="0" smtClean="0"/>
              <a:t>VARIABLES</a:t>
            </a:r>
            <a:endParaRPr lang="es-AR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s-AR" sz="2400" b="1" u="sng" dirty="0" smtClean="0"/>
              <a:t>INDEPENDIENTES</a:t>
            </a:r>
            <a:endParaRPr lang="es-AR" sz="2400" dirty="0"/>
          </a:p>
          <a:p>
            <a:pPr lvl="0"/>
            <a:r>
              <a:rPr lang="es-AR" sz="2400" dirty="0"/>
              <a:t>Conocimientos que tienen las embarazadas sobre los estudios específicos de los controles prenatales </a:t>
            </a:r>
          </a:p>
          <a:p>
            <a:pPr>
              <a:buFont typeface="Wingdings" pitchFamily="2" charset="2"/>
              <a:buChar char="q"/>
            </a:pPr>
            <a:endParaRPr lang="es-AR" sz="2400" b="1" u="sng" dirty="0" smtClean="0"/>
          </a:p>
          <a:p>
            <a:pPr>
              <a:buFont typeface="Wingdings" pitchFamily="2" charset="2"/>
              <a:buChar char="q"/>
            </a:pPr>
            <a:r>
              <a:rPr lang="es-AR" sz="2400" b="1" u="sng" dirty="0" smtClean="0"/>
              <a:t>DEPENDIENTES</a:t>
            </a:r>
            <a:endParaRPr lang="es-AR" sz="2400" dirty="0"/>
          </a:p>
          <a:p>
            <a:pPr lvl="0"/>
            <a:r>
              <a:rPr lang="es-AR" sz="2400" dirty="0"/>
              <a:t>Realización de estudios específicos</a:t>
            </a:r>
          </a:p>
          <a:p>
            <a:pPr marL="0" indent="0">
              <a:buNone/>
            </a:pPr>
            <a:r>
              <a:rPr lang="es-AR" sz="2400" dirty="0"/>
              <a:t> </a:t>
            </a:r>
          </a:p>
          <a:p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es-ES_tradnl" u="sng" dirty="0" smtClean="0"/>
              <a:t>DISEÑO METODOLOGICO</a:t>
            </a:r>
            <a:endParaRPr lang="es-AR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124744"/>
            <a:ext cx="7924800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s-AR" sz="2000" b="1" u="sng" dirty="0"/>
              <a:t>Tipo de estudio</a:t>
            </a:r>
            <a:r>
              <a:rPr lang="es-AR" sz="2000" u="sng" dirty="0"/>
              <a:t>:</a:t>
            </a:r>
            <a:endParaRPr lang="es-AR" sz="2000" dirty="0"/>
          </a:p>
          <a:p>
            <a:pPr>
              <a:buFont typeface="Wingdings" pitchFamily="2" charset="2"/>
              <a:buChar char="§"/>
            </a:pPr>
            <a:r>
              <a:rPr lang="es-AR" sz="2000" u="sng" dirty="0" smtClean="0"/>
              <a:t>Cuantitativo</a:t>
            </a:r>
            <a:endParaRPr lang="es-AR" sz="2000" dirty="0"/>
          </a:p>
          <a:p>
            <a:r>
              <a:rPr lang="es-AR" sz="2000" u="sng" dirty="0" smtClean="0"/>
              <a:t>Descriptivo</a:t>
            </a:r>
            <a:endParaRPr lang="es-AR" sz="2000" dirty="0"/>
          </a:p>
          <a:p>
            <a:r>
              <a:rPr lang="es-AR" sz="2000" u="sng" dirty="0"/>
              <a:t>De corte </a:t>
            </a:r>
            <a:r>
              <a:rPr lang="es-AR" sz="2000" u="sng" dirty="0" smtClean="0"/>
              <a:t>Transversal</a:t>
            </a:r>
            <a:r>
              <a:rPr lang="es-AR" sz="2000" dirty="0" smtClean="0"/>
              <a:t>.</a:t>
            </a:r>
            <a:endParaRPr lang="es-AR" sz="2000" dirty="0"/>
          </a:p>
          <a:p>
            <a:r>
              <a:rPr lang="es-AR" sz="2000" u="sng" dirty="0" smtClean="0"/>
              <a:t>Prospectivo</a:t>
            </a:r>
          </a:p>
          <a:p>
            <a:r>
              <a:rPr lang="es-AR" sz="2000" b="1" u="sng" dirty="0" smtClean="0"/>
              <a:t>Área </a:t>
            </a:r>
            <a:r>
              <a:rPr lang="es-AR" sz="2000" b="1" u="sng" dirty="0"/>
              <a:t>de </a:t>
            </a:r>
            <a:r>
              <a:rPr lang="es-AR" sz="2000" b="1" u="sng" dirty="0" smtClean="0"/>
              <a:t>estudio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8505"/>
            <a:ext cx="3168352" cy="294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5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318</TotalTime>
  <Words>302</Words>
  <Application>Microsoft Office PowerPoint</Application>
  <PresentationFormat>Presentación en pantalla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Horizonte</vt:lpstr>
      <vt:lpstr>Tesis final  Conocimiento de las embarazadas sobre hisopado vaginal, ecografía y serología</vt:lpstr>
      <vt:lpstr>EL EMBARAZO</vt:lpstr>
      <vt:lpstr>Planteamiento del problema</vt:lpstr>
      <vt:lpstr>DELIMITACION DEL PROBLEMA</vt:lpstr>
      <vt:lpstr>OBJETIVOS</vt:lpstr>
      <vt:lpstr>MARCO TEORICO</vt:lpstr>
      <vt:lpstr>HIPOTESIS</vt:lpstr>
      <vt:lpstr>VARIABLES</vt:lpstr>
      <vt:lpstr>DISEÑO METODOLOGICO</vt:lpstr>
      <vt:lpstr>Presentación de PowerPoint</vt:lpstr>
      <vt:lpstr>conclusión</vt:lpstr>
      <vt:lpstr>recomendaciones</vt:lpstr>
      <vt:lpstr>Muchas gracias!!!!!!!!!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Tesis final Conocimiento de las embarazadas sobre hisopado vaginal, ecografía y serología</dc:title>
  <dc:creator>natali</dc:creator>
  <cp:lastModifiedBy>natali</cp:lastModifiedBy>
  <cp:revision>27</cp:revision>
  <dcterms:created xsi:type="dcterms:W3CDTF">2012-11-27T20:48:51Z</dcterms:created>
  <dcterms:modified xsi:type="dcterms:W3CDTF">2012-12-07T23:01:08Z</dcterms:modified>
</cp:coreProperties>
</file>