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charts/chart7.xml" ContentType="application/vnd.openxmlformats-officedocument.drawingml.chart+xml"/>
  <Override PartName="/ppt/diagrams/drawing9.xml" ContentType="application/vnd.ms-office.drawingml.diagramDrawing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iagrams/drawing12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charts/chart1.xml" ContentType="application/vnd.openxmlformats-officedocument.drawingml.chart+xml"/>
  <Override PartName="/ppt/diagrams/drawing5.xml" ContentType="application/vnd.ms-office.drawingml.diagramDrawing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Default Extension="vml" ContentType="application/vnd.openxmlformats-officedocument.vmlDrawing"/>
  <Override PartName="/ppt/charts/chart6.xml" ContentType="application/vnd.openxmlformats-officedocument.drawingml.chart+xml"/>
  <Override PartName="/ppt/diagrams/drawing13.xml" ContentType="application/vnd.ms-office.drawingml.diagramDrawing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charts/chart4.xml" ContentType="application/vnd.openxmlformats-officedocument.drawingml.chart+xml"/>
  <Override PartName="/ppt/diagrams/drawing11.xml" ContentType="application/vnd.ms-office.drawingml.diagramDrawing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74" r:id="rId6"/>
    <p:sldId id="275" r:id="rId7"/>
    <p:sldId id="276" r:id="rId8"/>
    <p:sldId id="268" r:id="rId9"/>
    <p:sldId id="267" r:id="rId10"/>
    <p:sldId id="271" r:id="rId11"/>
    <p:sldId id="272" r:id="rId12"/>
    <p:sldId id="273" r:id="rId13"/>
    <p:sldId id="277" r:id="rId14"/>
  </p:sldIdLst>
  <p:sldSz cx="9144000" cy="5715000" type="screen16x10"/>
  <p:notesSz cx="9144000" cy="6858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858" autoAdjust="0"/>
  </p:normalViewPr>
  <p:slideViewPr>
    <p:cSldViewPr>
      <p:cViewPr varScale="1">
        <p:scale>
          <a:sx n="103" d="100"/>
          <a:sy n="103" d="100"/>
        </p:scale>
        <p:origin x="-102" y="-10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Matris%20de%20DATOS\matris%20de%20datos%20exce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Lib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s-AR"/>
              <a:t>f</a:t>
            </a:r>
            <a:r>
              <a:rPr lang="es-AR" baseline="0"/>
              <a:t> %</a:t>
            </a:r>
            <a:endParaRPr lang="es-AR"/>
          </a:p>
        </c:rich>
      </c:tx>
      <c:layout>
        <c:manualLayout>
          <c:xMode val="edge"/>
          <c:yMode val="edge"/>
          <c:x val="0.7155566307736545"/>
          <c:y val="9.8276083738798023E-2"/>
        </c:manualLayout>
      </c:layout>
    </c:title>
    <c:plotArea>
      <c:layout>
        <c:manualLayout>
          <c:layoutTarget val="inner"/>
          <c:xMode val="edge"/>
          <c:yMode val="edge"/>
          <c:x val="0.26962757386672281"/>
          <c:y val="3.8204873586150323E-2"/>
          <c:w val="0.45301545423146505"/>
          <c:h val="0.96179512641385112"/>
        </c:manualLayout>
      </c:layout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err="1"/>
                      <a:t>Clínica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Médica</a:t>
                    </a:r>
                    <a:r>
                      <a:rPr lang="en-US"/>
                      <a:t>
</a:t>
                    </a:r>
                    <a:r>
                      <a:rPr lang="en-US" smtClean="0"/>
                      <a:t>51,25%</a:t>
                    </a:r>
                    <a:endParaRPr lang="en-US"/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9.2873890610759485E-2"/>
                  <c:y val="0.19897365547747728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Pediatría</a:t>
                    </a:r>
                    <a:r>
                      <a:rPr lang="en-US" dirty="0"/>
                      <a:t>
</a:t>
                    </a:r>
                    <a:r>
                      <a:rPr lang="en-US" dirty="0" smtClean="0"/>
                      <a:t>13,75%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AR"/>
                </a:pPr>
                <a:endParaRPr lang="es-AR"/>
              </a:p>
            </c:txPr>
            <c:showCatName val="1"/>
            <c:showPercent val="1"/>
          </c:dLbls>
          <c:cat>
            <c:strRef>
              <c:f>[Libro1]Hoja1!$E$16:$E$18</c:f>
              <c:strCache>
                <c:ptCount val="3"/>
                <c:pt idx="0">
                  <c:v>Clínica Médica</c:v>
                </c:pt>
                <c:pt idx="1">
                  <c:v>Maternidad</c:v>
                </c:pt>
                <c:pt idx="2">
                  <c:v>Pediatría</c:v>
                </c:pt>
              </c:strCache>
            </c:strRef>
          </c:cat>
          <c:val>
            <c:numRef>
              <c:f>[Libro1]Hoja1!$F$16:$F$18</c:f>
              <c:numCache>
                <c:formatCode>General</c:formatCode>
                <c:ptCount val="3"/>
                <c:pt idx="0">
                  <c:v>51.25</c:v>
                </c:pt>
                <c:pt idx="1">
                  <c:v>35</c:v>
                </c:pt>
                <c:pt idx="2">
                  <c:v>13.75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style val="5"/>
  <c:chart>
    <c:title>
      <c:tx>
        <c:rich>
          <a:bodyPr/>
          <a:lstStyle/>
          <a:p>
            <a:pPr>
              <a:defRPr lang="es-AR"/>
            </a:pPr>
            <a:r>
              <a:rPr lang="es-AR"/>
              <a:t>fr</a:t>
            </a:r>
            <a:r>
              <a:rPr lang="es-AR" baseline="0"/>
              <a:t> %</a:t>
            </a:r>
            <a:endParaRPr lang="es-AR"/>
          </a:p>
        </c:rich>
      </c:tx>
      <c:layout/>
    </c:title>
    <c:plotArea>
      <c:layout>
        <c:manualLayout>
          <c:layoutTarget val="inner"/>
          <c:xMode val="edge"/>
          <c:yMode val="edge"/>
          <c:x val="0.12633391029168767"/>
          <c:y val="0.15366474513434195"/>
          <c:w val="0.65024400815925265"/>
          <c:h val="0.84073810534533289"/>
        </c:manualLayout>
      </c:layout>
      <c:pieChart>
        <c:varyColors val="1"/>
        <c:dLbls>
          <c:showCatName val="1"/>
          <c:showPercent val="1"/>
        </c:dLbls>
        <c:firstSliceAng val="0"/>
      </c:pieChart>
    </c:plotArea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s-AR"/>
              <a:t>f</a:t>
            </a:r>
            <a:r>
              <a:rPr lang="es-AR" baseline="0"/>
              <a:t> %</a:t>
            </a:r>
            <a:endParaRPr lang="es-AR"/>
          </a:p>
        </c:rich>
      </c:tx>
      <c:layout>
        <c:manualLayout>
          <c:xMode val="edge"/>
          <c:yMode val="edge"/>
          <c:x val="0.72493507727858386"/>
          <c:y val="0.21608947618914326"/>
        </c:manualLayout>
      </c:layout>
    </c:title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err="1"/>
                      <a:t>Femenino</a:t>
                    </a:r>
                    <a:r>
                      <a:rPr lang="en-US"/>
                      <a:t>
</a:t>
                    </a:r>
                    <a:r>
                      <a:rPr lang="en-US" smtClean="0"/>
                      <a:t>67,5%</a:t>
                    </a:r>
                    <a:endParaRPr lang="en-US" dirty="0"/>
                  </a:p>
                </c:rich>
              </c:tx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err="1"/>
                      <a:t>Masculino</a:t>
                    </a:r>
                    <a:r>
                      <a:rPr lang="en-US"/>
                      <a:t>
</a:t>
                    </a:r>
                    <a:r>
                      <a:rPr lang="en-US" smtClean="0"/>
                      <a:t>32,5%</a:t>
                    </a:r>
                    <a:endParaRPr lang="en-US"/>
                  </a:p>
                </c:rich>
              </c:tx>
              <c:showCatName val="1"/>
              <c:showPercent val="1"/>
            </c:dLbl>
            <c:txPr>
              <a:bodyPr/>
              <a:lstStyle/>
              <a:p>
                <a:pPr>
                  <a:defRPr lang="es-AR"/>
                </a:pPr>
                <a:endParaRPr lang="es-AR"/>
              </a:p>
            </c:txPr>
            <c:showCatName val="1"/>
            <c:showPercent val="1"/>
          </c:dLbls>
          <c:cat>
            <c:strRef>
              <c:f>Hoja1!$E$16:$E$17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Hoja1!$F$16:$F$17</c:f>
              <c:numCache>
                <c:formatCode>General</c:formatCode>
                <c:ptCount val="2"/>
                <c:pt idx="0">
                  <c:v>67.5</c:v>
                </c:pt>
                <c:pt idx="1">
                  <c:v>32.5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s-AR"/>
              <a:t>f</a:t>
            </a:r>
            <a:r>
              <a:rPr lang="es-AR" baseline="0"/>
              <a:t> %</a:t>
            </a:r>
            <a:endParaRPr lang="es-AR"/>
          </a:p>
        </c:rich>
      </c:tx>
      <c:layout>
        <c:manualLayout>
          <c:xMode val="edge"/>
          <c:yMode val="edge"/>
          <c:x val="0.16205528511606934"/>
          <c:y val="0.25763106524733015"/>
        </c:manualLayout>
      </c:layout>
    </c:title>
    <c:plotArea>
      <c:layout/>
      <c:pieChart>
        <c:varyColors val="1"/>
        <c:ser>
          <c:idx val="0"/>
          <c:order val="0"/>
          <c:dLbls>
            <c:dLbl>
              <c:idx val="3"/>
              <c:layout>
                <c:manualLayout>
                  <c:x val="2.9567147856518001E-2"/>
                  <c:y val="0.16595071449402171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s-AR"/>
                </a:pPr>
                <a:endParaRPr lang="es-AR"/>
              </a:p>
            </c:txPr>
            <c:showCatName val="1"/>
            <c:showPercent val="1"/>
            <c:showLeaderLines val="1"/>
          </c:dLbls>
          <c:cat>
            <c:strRef>
              <c:f>[Libro1]Hoja1!$J$9:$J$12</c:f>
              <c:strCache>
                <c:ptCount val="4"/>
                <c:pt idx="0">
                  <c:v>Siempre</c:v>
                </c:pt>
                <c:pt idx="1">
                  <c:v>Casi Siempre</c:v>
                </c:pt>
                <c:pt idx="2">
                  <c:v>Algunas Veces</c:v>
                </c:pt>
                <c:pt idx="3">
                  <c:v>Nunca</c:v>
                </c:pt>
              </c:strCache>
            </c:strRef>
          </c:cat>
          <c:val>
            <c:numRef>
              <c:f>[Libro1]Hoja1!$K$9:$K$12</c:f>
              <c:numCache>
                <c:formatCode>General</c:formatCode>
                <c:ptCount val="4"/>
                <c:pt idx="0">
                  <c:v>36</c:v>
                </c:pt>
                <c:pt idx="1">
                  <c:v>17</c:v>
                </c:pt>
                <c:pt idx="2">
                  <c:v>43</c:v>
                </c:pt>
                <c:pt idx="3">
                  <c:v>4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s-AR"/>
              <a:t>f</a:t>
            </a:r>
            <a:r>
              <a:rPr lang="es-AR" baseline="0"/>
              <a:t> %</a:t>
            </a:r>
            <a:endParaRPr lang="es-AR"/>
          </a:p>
        </c:rich>
      </c:tx>
      <c:layout>
        <c:manualLayout>
          <c:xMode val="edge"/>
          <c:yMode val="edge"/>
          <c:x val="0.62119892420854894"/>
          <c:y val="0.14654842563284257"/>
        </c:manualLayout>
      </c:layout>
    </c:title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Siempre
38%</a:t>
                    </a:r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6.2488901850231905E-2"/>
                  <c:y val="0.1570914100853677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s-AR"/>
                </a:pPr>
                <a:endParaRPr lang="es-AR"/>
              </a:p>
            </c:txPr>
            <c:showCatName val="1"/>
            <c:showPercent val="1"/>
            <c:showLeaderLines val="1"/>
          </c:dLbls>
          <c:cat>
            <c:strRef>
              <c:f>Hoja1!$J$9:$J$12</c:f>
              <c:strCache>
                <c:ptCount val="4"/>
                <c:pt idx="0">
                  <c:v>Siempre</c:v>
                </c:pt>
                <c:pt idx="1">
                  <c:v>Casi Siempre</c:v>
                </c:pt>
                <c:pt idx="2">
                  <c:v>Algunas Veces</c:v>
                </c:pt>
                <c:pt idx="3">
                  <c:v>Nunca</c:v>
                </c:pt>
              </c:strCache>
            </c:strRef>
          </c:cat>
          <c:val>
            <c:numRef>
              <c:f>Hoja1!$K$9:$K$12</c:f>
              <c:numCache>
                <c:formatCode>General</c:formatCode>
                <c:ptCount val="4"/>
                <c:pt idx="0">
                  <c:v>38</c:v>
                </c:pt>
                <c:pt idx="1">
                  <c:v>20</c:v>
                </c:pt>
                <c:pt idx="2">
                  <c:v>35</c:v>
                </c:pt>
                <c:pt idx="3">
                  <c:v>6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s-AR"/>
              <a:t>f</a:t>
            </a:r>
            <a:r>
              <a:rPr lang="es-AR" baseline="0"/>
              <a:t> %</a:t>
            </a:r>
            <a:endParaRPr lang="es-AR"/>
          </a:p>
        </c:rich>
      </c:tx>
      <c:layout/>
    </c:title>
    <c:plotArea>
      <c:layout>
        <c:manualLayout>
          <c:layoutTarget val="inner"/>
          <c:xMode val="edge"/>
          <c:yMode val="edge"/>
          <c:x val="0.19539640153676488"/>
          <c:y val="0.20373441740173096"/>
          <c:w val="0.48553569934193008"/>
          <c:h val="0.77015468440924462"/>
        </c:manualLayout>
      </c:layout>
      <c:pieChart>
        <c:varyColors val="1"/>
        <c:ser>
          <c:idx val="0"/>
          <c:order val="0"/>
          <c:explosion val="2"/>
          <c:dPt>
            <c:idx val="2"/>
            <c:explosion val="0"/>
          </c:dPt>
          <c:dLbls>
            <c:dLbl>
              <c:idx val="1"/>
              <c:layout>
                <c:manualLayout>
                  <c:x val="-0.12095703251980659"/>
                  <c:y val="-0.1021230530903254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6793685571912248"/>
                  <c:y val="-6.4654121624627428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6.4289094297995383E-2"/>
                  <c:y val="0.16494861871079691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s-AR"/>
                </a:pPr>
                <a:endParaRPr lang="es-AR"/>
              </a:p>
            </c:txPr>
            <c:showCatName val="1"/>
            <c:showPercent val="1"/>
            <c:showLeaderLines val="1"/>
          </c:dLbls>
          <c:cat>
            <c:strRef>
              <c:f>Hoja1!$C$7:$C$10</c:f>
              <c:strCache>
                <c:ptCount val="4"/>
                <c:pt idx="0">
                  <c:v>Siempre</c:v>
                </c:pt>
                <c:pt idx="1">
                  <c:v>Casi Siempre</c:v>
                </c:pt>
                <c:pt idx="2">
                  <c:v>Algunas Veces</c:v>
                </c:pt>
                <c:pt idx="3">
                  <c:v>Nunca</c:v>
                </c:pt>
              </c:strCache>
            </c:strRef>
          </c:cat>
          <c:val>
            <c:numRef>
              <c:f>Hoja1!$D$7:$D$10</c:f>
              <c:numCache>
                <c:formatCode>General</c:formatCode>
                <c:ptCount val="4"/>
                <c:pt idx="0">
                  <c:v>34</c:v>
                </c:pt>
                <c:pt idx="1">
                  <c:v>16</c:v>
                </c:pt>
                <c:pt idx="2">
                  <c:v>42</c:v>
                </c:pt>
                <c:pt idx="3">
                  <c:v>8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AR"/>
  <c:chart>
    <c:title>
      <c:tx>
        <c:rich>
          <a:bodyPr/>
          <a:lstStyle/>
          <a:p>
            <a:pPr>
              <a:defRPr lang="es-AR"/>
            </a:pPr>
            <a:r>
              <a:rPr lang="es-AR"/>
              <a:t>f</a:t>
            </a:r>
            <a:r>
              <a:rPr lang="es-AR" baseline="0"/>
              <a:t> %</a:t>
            </a:r>
            <a:endParaRPr lang="es-AR"/>
          </a:p>
        </c:rich>
      </c:tx>
      <c:layout/>
    </c:title>
    <c:plotArea>
      <c:layout>
        <c:manualLayout>
          <c:layoutTarget val="inner"/>
          <c:xMode val="edge"/>
          <c:yMode val="edge"/>
          <c:x val="0.23738699824956438"/>
          <c:y val="0.19108722093128153"/>
          <c:w val="0.57178685746814906"/>
          <c:h val="0.66708466704617408"/>
        </c:manualLayout>
      </c:layout>
      <c:pieChart>
        <c:varyColors val="1"/>
        <c:ser>
          <c:idx val="0"/>
          <c:order val="0"/>
          <c:dLbls>
            <c:dLbl>
              <c:idx val="1"/>
              <c:layout>
                <c:manualLayout>
                  <c:x val="0.1992988229181486"/>
                  <c:y val="-3.5039294148019345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6489809551496598"/>
                  <c:y val="0.15864144754326215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5.438748751831439E-2"/>
                  <c:y val="0.14791303103545925"/>
                </c:manualLayout>
              </c:layout>
              <c:showCatName val="1"/>
              <c:showPercent val="1"/>
            </c:dLbl>
            <c:txPr>
              <a:bodyPr/>
              <a:lstStyle/>
              <a:p>
                <a:pPr>
                  <a:defRPr lang="es-AR"/>
                </a:pPr>
                <a:endParaRPr lang="es-AR"/>
              </a:p>
            </c:txPr>
            <c:showCatName val="1"/>
            <c:showPercent val="1"/>
            <c:showLeaderLines val="1"/>
          </c:dLbls>
          <c:cat>
            <c:strRef>
              <c:f>Hoja1!$E$14:$E$17</c:f>
              <c:strCache>
                <c:ptCount val="4"/>
                <c:pt idx="0">
                  <c:v>Siempre</c:v>
                </c:pt>
                <c:pt idx="1">
                  <c:v>Casi siempre</c:v>
                </c:pt>
                <c:pt idx="2">
                  <c:v>Algunas veces</c:v>
                </c:pt>
                <c:pt idx="3">
                  <c:v>Nunca</c:v>
                </c:pt>
              </c:strCache>
            </c:strRef>
          </c:cat>
          <c:val>
            <c:numRef>
              <c:f>Hoja1!$F$14:$F$17</c:f>
              <c:numCache>
                <c:formatCode>General</c:formatCode>
                <c:ptCount val="4"/>
                <c:pt idx="0">
                  <c:v>67</c:v>
                </c:pt>
                <c:pt idx="1">
                  <c:v>11</c:v>
                </c:pt>
                <c:pt idx="2">
                  <c:v>17</c:v>
                </c:pt>
                <c:pt idx="3">
                  <c:v>5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99A8A9-987F-4271-BF47-4B46A00DAD8E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AR"/>
        </a:p>
      </dgm:t>
    </dgm:pt>
    <dgm:pt modelId="{16393C92-5811-4D8C-8318-E2C628E270B8}" type="pres">
      <dgm:prSet presAssocID="{F999A8A9-987F-4271-BF47-4B46A00DAD8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</dgm:ptLst>
  <dgm:cxnLst>
    <dgm:cxn modelId="{4A66CE3F-19DF-4AC0-93E1-D741DD893D80}" type="presOf" srcId="{F999A8A9-987F-4271-BF47-4B46A00DAD8E}" destId="{16393C92-5811-4D8C-8318-E2C628E270B8}" srcOrd="0" destOrd="0" presId="urn:microsoft.com/office/officeart/2005/8/layout/v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1736F59-8402-49F6-B45B-A02A2749F10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CADABC16-B887-4B18-AD67-5FB981206492}">
      <dgm:prSet custT="1"/>
      <dgm:spPr>
        <a:gradFill rotWithShape="0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000" dirty="0" smtClean="0">
              <a:solidFill>
                <a:schemeClr val="tx1"/>
              </a:solidFill>
              <a:latin typeface="Britannic Bold" pitchFamily="34" charset="0"/>
            </a:rPr>
            <a:t>ANTECEDENTES</a:t>
          </a:r>
          <a:endParaRPr lang="es-AR" sz="2000" dirty="0">
            <a:solidFill>
              <a:schemeClr val="tx1"/>
            </a:solidFill>
            <a:latin typeface="Britannic Bold" pitchFamily="34" charset="0"/>
          </a:endParaRPr>
        </a:p>
      </dgm:t>
    </dgm:pt>
    <dgm:pt modelId="{3112A034-0402-4A1F-8946-B53F3F2747AF}" type="parTrans" cxnId="{15CCCDAB-79F4-4173-B77D-6CAC891B2F44}">
      <dgm:prSet/>
      <dgm:spPr/>
      <dgm:t>
        <a:bodyPr/>
        <a:lstStyle/>
        <a:p>
          <a:endParaRPr lang="es-AR"/>
        </a:p>
      </dgm:t>
    </dgm:pt>
    <dgm:pt modelId="{666A23F7-250C-4AA0-B5AB-B7359BF92D02}" type="sibTrans" cxnId="{15CCCDAB-79F4-4173-B77D-6CAC891B2F44}">
      <dgm:prSet/>
      <dgm:spPr/>
      <dgm:t>
        <a:bodyPr/>
        <a:lstStyle/>
        <a:p>
          <a:endParaRPr lang="es-AR"/>
        </a:p>
      </dgm:t>
    </dgm:pt>
    <dgm:pt modelId="{1999F4C3-6907-47BC-9EA4-46E9BFAF9A4F}" type="pres">
      <dgm:prSet presAssocID="{F1736F59-8402-49F6-B45B-A02A2749F1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848BC4E-CD82-440D-AAC2-9F7E8EA3ED55}" type="pres">
      <dgm:prSet presAssocID="{CADABC16-B887-4B18-AD67-5FB981206492}" presName="linNode" presStyleCnt="0"/>
      <dgm:spPr/>
    </dgm:pt>
    <dgm:pt modelId="{5A5DB36A-9D7A-4981-8E4A-66ED65C16A7C}" type="pres">
      <dgm:prSet presAssocID="{CADABC16-B887-4B18-AD67-5FB981206492}" presName="parentText" presStyleLbl="node1" presStyleIdx="0" presStyleCnt="1" custScaleX="277778" custLinFactNeighborX="-11721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1347F994-9286-4DD6-B5ED-C9BA3C15A6DF}" type="presOf" srcId="{CADABC16-B887-4B18-AD67-5FB981206492}" destId="{5A5DB36A-9D7A-4981-8E4A-66ED65C16A7C}" srcOrd="0" destOrd="0" presId="urn:microsoft.com/office/officeart/2005/8/layout/vList5"/>
    <dgm:cxn modelId="{4A360759-622B-4D58-B7FB-6120183C43C5}" type="presOf" srcId="{F1736F59-8402-49F6-B45B-A02A2749F10C}" destId="{1999F4C3-6907-47BC-9EA4-46E9BFAF9A4F}" srcOrd="0" destOrd="0" presId="urn:microsoft.com/office/officeart/2005/8/layout/vList5"/>
    <dgm:cxn modelId="{15CCCDAB-79F4-4173-B77D-6CAC891B2F44}" srcId="{F1736F59-8402-49F6-B45B-A02A2749F10C}" destId="{CADABC16-B887-4B18-AD67-5FB981206492}" srcOrd="0" destOrd="0" parTransId="{3112A034-0402-4A1F-8946-B53F3F2747AF}" sibTransId="{666A23F7-250C-4AA0-B5AB-B7359BF92D02}"/>
    <dgm:cxn modelId="{7DE3CA6F-4C7C-411F-9F7B-64FDFC992E16}" type="presParOf" srcId="{1999F4C3-6907-47BC-9EA4-46E9BFAF9A4F}" destId="{9848BC4E-CD82-440D-AAC2-9F7E8EA3ED55}" srcOrd="0" destOrd="0" presId="urn:microsoft.com/office/officeart/2005/8/layout/vList5"/>
    <dgm:cxn modelId="{27892B0F-BBAA-4324-8E51-C0A1B67DB7E8}" type="presParOf" srcId="{9848BC4E-CD82-440D-AAC2-9F7E8EA3ED55}" destId="{5A5DB36A-9D7A-4981-8E4A-66ED65C16A7C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5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EBA550C-D7B2-4768-B2EF-2A1064805D6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522C9C8A-2601-4718-BAEA-0144E1180F7F}">
      <dgm:prSet custT="1"/>
      <dgm:spPr>
        <a:gradFill rotWithShape="0"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400" dirty="0" smtClean="0">
              <a:latin typeface="Algerian" pitchFamily="82" charset="0"/>
            </a:rPr>
            <a:t>PALABRAS CLAVES</a:t>
          </a:r>
          <a:endParaRPr lang="es-AR" sz="2400" dirty="0">
            <a:latin typeface="Algerian" pitchFamily="82" charset="0"/>
          </a:endParaRPr>
        </a:p>
      </dgm:t>
    </dgm:pt>
    <dgm:pt modelId="{36474E8D-7C75-47F4-B4F5-EA2B0AC9773E}" type="parTrans" cxnId="{D8750628-AC08-450B-8FB8-FD94D184A739}">
      <dgm:prSet/>
      <dgm:spPr/>
      <dgm:t>
        <a:bodyPr/>
        <a:lstStyle/>
        <a:p>
          <a:endParaRPr lang="es-AR"/>
        </a:p>
      </dgm:t>
    </dgm:pt>
    <dgm:pt modelId="{39AE6A97-9C22-406A-9E31-850A79AECDAA}" type="sibTrans" cxnId="{D8750628-AC08-450B-8FB8-FD94D184A739}">
      <dgm:prSet/>
      <dgm:spPr/>
      <dgm:t>
        <a:bodyPr/>
        <a:lstStyle/>
        <a:p>
          <a:endParaRPr lang="es-AR"/>
        </a:p>
      </dgm:t>
    </dgm:pt>
    <dgm:pt modelId="{6750130F-8C80-4FC8-811E-1B77AB658F3D}" type="pres">
      <dgm:prSet presAssocID="{9EBA550C-D7B2-4768-B2EF-2A1064805D6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8E84777-30CE-40A2-ADE5-65AB03BACA3C}" type="pres">
      <dgm:prSet presAssocID="{522C9C8A-2601-4718-BAEA-0144E1180F7F}" presName="circle1" presStyleLbl="node1" presStyleIdx="0" presStyleCnt="1"/>
      <dgm:spPr/>
    </dgm:pt>
    <dgm:pt modelId="{CAEE1B6C-01C3-4829-863D-FC3B2626DD9C}" type="pres">
      <dgm:prSet presAssocID="{522C9C8A-2601-4718-BAEA-0144E1180F7F}" presName="space" presStyleCnt="0"/>
      <dgm:spPr/>
    </dgm:pt>
    <dgm:pt modelId="{0CFFE1F8-32F6-4EC4-94A4-CE48A8AD01A0}" type="pres">
      <dgm:prSet presAssocID="{522C9C8A-2601-4718-BAEA-0144E1180F7F}" presName="rect1" presStyleLbl="alignAcc1" presStyleIdx="0" presStyleCnt="1" custScaleX="123227"/>
      <dgm:spPr/>
      <dgm:t>
        <a:bodyPr/>
        <a:lstStyle/>
        <a:p>
          <a:endParaRPr lang="es-AR"/>
        </a:p>
      </dgm:t>
    </dgm:pt>
    <dgm:pt modelId="{0B3F3045-E1FE-42FE-A901-7253CE16BC2B}" type="pres">
      <dgm:prSet presAssocID="{522C9C8A-2601-4718-BAEA-0144E1180F7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38403987-8449-4DFC-AF52-0A6CF5F0697A}" type="presOf" srcId="{522C9C8A-2601-4718-BAEA-0144E1180F7F}" destId="{0B3F3045-E1FE-42FE-A901-7253CE16BC2B}" srcOrd="1" destOrd="0" presId="urn:microsoft.com/office/officeart/2005/8/layout/target3"/>
    <dgm:cxn modelId="{D62FB839-91F4-4740-B658-8B8E2DEDC7EF}" type="presOf" srcId="{522C9C8A-2601-4718-BAEA-0144E1180F7F}" destId="{0CFFE1F8-32F6-4EC4-94A4-CE48A8AD01A0}" srcOrd="0" destOrd="0" presId="urn:microsoft.com/office/officeart/2005/8/layout/target3"/>
    <dgm:cxn modelId="{785BFFF0-56E1-4816-9F8E-CB303042851A}" type="presOf" srcId="{9EBA550C-D7B2-4768-B2EF-2A1064805D62}" destId="{6750130F-8C80-4FC8-811E-1B77AB658F3D}" srcOrd="0" destOrd="0" presId="urn:microsoft.com/office/officeart/2005/8/layout/target3"/>
    <dgm:cxn modelId="{D8750628-AC08-450B-8FB8-FD94D184A739}" srcId="{9EBA550C-D7B2-4768-B2EF-2A1064805D62}" destId="{522C9C8A-2601-4718-BAEA-0144E1180F7F}" srcOrd="0" destOrd="0" parTransId="{36474E8D-7C75-47F4-B4F5-EA2B0AC9773E}" sibTransId="{39AE6A97-9C22-406A-9E31-850A79AECDAA}"/>
    <dgm:cxn modelId="{8EA6055C-D9FD-444B-A64C-635CCE722863}" type="presParOf" srcId="{6750130F-8C80-4FC8-811E-1B77AB658F3D}" destId="{08E84777-30CE-40A2-ADE5-65AB03BACA3C}" srcOrd="0" destOrd="0" presId="urn:microsoft.com/office/officeart/2005/8/layout/target3"/>
    <dgm:cxn modelId="{4EA8418C-D812-4892-84AC-0B2F98E6C73E}" type="presParOf" srcId="{6750130F-8C80-4FC8-811E-1B77AB658F3D}" destId="{CAEE1B6C-01C3-4829-863D-FC3B2626DD9C}" srcOrd="1" destOrd="0" presId="urn:microsoft.com/office/officeart/2005/8/layout/target3"/>
    <dgm:cxn modelId="{962BAC1A-FD69-4A4B-9341-810E9A010934}" type="presParOf" srcId="{6750130F-8C80-4FC8-811E-1B77AB658F3D}" destId="{0CFFE1F8-32F6-4EC4-94A4-CE48A8AD01A0}" srcOrd="2" destOrd="0" presId="urn:microsoft.com/office/officeart/2005/8/layout/target3"/>
    <dgm:cxn modelId="{25F5B953-AFF8-4777-96C8-3F310316FFEA}" type="presParOf" srcId="{6750130F-8C80-4FC8-811E-1B77AB658F3D}" destId="{0B3F3045-E1FE-42FE-A901-7253CE16BC2B}" srcOrd="3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5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8E05B4-E2C1-4B34-947C-3857E020D5A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EC0F4DC9-C7A1-4F6F-B5C9-4F52218CE97C}">
      <dgm:prSet custT="1"/>
      <dgm:spPr>
        <a:gradFill rotWithShape="0"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000" dirty="0" smtClean="0">
              <a:solidFill>
                <a:schemeClr val="tx1"/>
              </a:solidFill>
              <a:latin typeface="Britannic Bold" pitchFamily="34" charset="0"/>
            </a:rPr>
            <a:t>SABER RELACIONARSE</a:t>
          </a:r>
          <a:endParaRPr lang="es-AR" sz="2000" dirty="0">
            <a:solidFill>
              <a:schemeClr val="tx1"/>
            </a:solidFill>
            <a:latin typeface="Britannic Bold" pitchFamily="34" charset="0"/>
          </a:endParaRPr>
        </a:p>
      </dgm:t>
    </dgm:pt>
    <dgm:pt modelId="{3ACEF6BB-9B06-4913-A5B6-D0CDF8B7119C}" type="parTrans" cxnId="{9227D6EA-2F46-4D5E-B864-0D56DB128E48}">
      <dgm:prSet/>
      <dgm:spPr/>
      <dgm:t>
        <a:bodyPr/>
        <a:lstStyle/>
        <a:p>
          <a:endParaRPr lang="es-AR"/>
        </a:p>
      </dgm:t>
    </dgm:pt>
    <dgm:pt modelId="{0C27AE52-4612-4B68-9C2A-FC493877DC27}" type="sibTrans" cxnId="{9227D6EA-2F46-4D5E-B864-0D56DB128E48}">
      <dgm:prSet/>
      <dgm:spPr/>
      <dgm:t>
        <a:bodyPr/>
        <a:lstStyle/>
        <a:p>
          <a:endParaRPr lang="es-AR"/>
        </a:p>
      </dgm:t>
    </dgm:pt>
    <dgm:pt modelId="{B1E9537D-8885-47F6-9924-379CEF4F5DFE}" type="pres">
      <dgm:prSet presAssocID="{098E05B4-E2C1-4B34-947C-3857E020D5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C2BC836-13AD-4C10-A8CF-0B7D22C777BF}" type="pres">
      <dgm:prSet presAssocID="{EC0F4DC9-C7A1-4F6F-B5C9-4F52218CE97C}" presName="linNode" presStyleCnt="0"/>
      <dgm:spPr/>
    </dgm:pt>
    <dgm:pt modelId="{D6BBE1A4-1399-43AC-9E8B-8AA284F9FB57}" type="pres">
      <dgm:prSet presAssocID="{EC0F4DC9-C7A1-4F6F-B5C9-4F52218CE97C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1182AFB5-A8F3-44EF-A7C6-693BCF8D023A}" type="presOf" srcId="{EC0F4DC9-C7A1-4F6F-B5C9-4F52218CE97C}" destId="{D6BBE1A4-1399-43AC-9E8B-8AA284F9FB57}" srcOrd="0" destOrd="0" presId="urn:microsoft.com/office/officeart/2005/8/layout/vList5"/>
    <dgm:cxn modelId="{F4490CE0-BF54-4199-A302-343E5F55919D}" type="presOf" srcId="{098E05B4-E2C1-4B34-947C-3857E020D5A8}" destId="{B1E9537D-8885-47F6-9924-379CEF4F5DFE}" srcOrd="0" destOrd="0" presId="urn:microsoft.com/office/officeart/2005/8/layout/vList5"/>
    <dgm:cxn modelId="{9227D6EA-2F46-4D5E-B864-0D56DB128E48}" srcId="{098E05B4-E2C1-4B34-947C-3857E020D5A8}" destId="{EC0F4DC9-C7A1-4F6F-B5C9-4F52218CE97C}" srcOrd="0" destOrd="0" parTransId="{3ACEF6BB-9B06-4913-A5B6-D0CDF8B7119C}" sibTransId="{0C27AE52-4612-4B68-9C2A-FC493877DC27}"/>
    <dgm:cxn modelId="{34087574-7E3B-44AB-8CDA-236721F86877}" type="presParOf" srcId="{B1E9537D-8885-47F6-9924-379CEF4F5DFE}" destId="{3C2BC836-13AD-4C10-A8CF-0B7D22C777BF}" srcOrd="0" destOrd="0" presId="urn:microsoft.com/office/officeart/2005/8/layout/vList5"/>
    <dgm:cxn modelId="{3A66CF44-A60C-407B-A405-9C27EA28AEEF}" type="presParOf" srcId="{3C2BC836-13AD-4C10-A8CF-0B7D22C777BF}" destId="{D6BBE1A4-1399-43AC-9E8B-8AA284F9FB57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3367001-E736-43C6-846F-198AC6D6AED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DC939F2D-8076-4D51-994E-172CA74DB8BC}">
      <dgm:prSet custT="1"/>
      <dgm:spPr>
        <a:gradFill rotWithShape="0"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000" dirty="0" smtClean="0">
              <a:solidFill>
                <a:schemeClr val="tx1"/>
              </a:solidFill>
              <a:latin typeface="Britannic Bold" pitchFamily="34" charset="0"/>
            </a:rPr>
            <a:t>SABER SER</a:t>
          </a:r>
          <a:endParaRPr lang="es-AR" sz="2000" dirty="0">
            <a:solidFill>
              <a:schemeClr val="tx1"/>
            </a:solidFill>
            <a:latin typeface="Britannic Bold" pitchFamily="34" charset="0"/>
          </a:endParaRPr>
        </a:p>
      </dgm:t>
    </dgm:pt>
    <dgm:pt modelId="{3BEDEF53-908F-4D9F-8808-5AE6322F461D}" type="parTrans" cxnId="{7ECC9BBE-4FD1-40B6-9EDB-17A48389BF9D}">
      <dgm:prSet/>
      <dgm:spPr/>
      <dgm:t>
        <a:bodyPr/>
        <a:lstStyle/>
        <a:p>
          <a:endParaRPr lang="es-AR"/>
        </a:p>
      </dgm:t>
    </dgm:pt>
    <dgm:pt modelId="{203DB2DB-3742-4142-A026-ADCAE87C6350}" type="sibTrans" cxnId="{7ECC9BBE-4FD1-40B6-9EDB-17A48389BF9D}">
      <dgm:prSet/>
      <dgm:spPr/>
      <dgm:t>
        <a:bodyPr/>
        <a:lstStyle/>
        <a:p>
          <a:endParaRPr lang="es-AR"/>
        </a:p>
      </dgm:t>
    </dgm:pt>
    <dgm:pt modelId="{362F8364-1E75-4FE7-A65C-527E8FCBAF8E}" type="pres">
      <dgm:prSet presAssocID="{73367001-E736-43C6-846F-198AC6D6AE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7838D3C7-B751-4515-8ED9-A7524E30ED5E}" type="pres">
      <dgm:prSet presAssocID="{DC939F2D-8076-4D51-994E-172CA74DB8BC}" presName="linNode" presStyleCnt="0"/>
      <dgm:spPr/>
    </dgm:pt>
    <dgm:pt modelId="{EAFFA091-9D18-4B4E-8919-CE607EEF926C}" type="pres">
      <dgm:prSet presAssocID="{DC939F2D-8076-4D51-994E-172CA74DB8BC}" presName="parentText" presStyleLbl="node1" presStyleIdx="0" presStyleCnt="1" custScaleX="277778" custLinFactNeighborX="-2238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7ECC9BBE-4FD1-40B6-9EDB-17A48389BF9D}" srcId="{73367001-E736-43C6-846F-198AC6D6AED6}" destId="{DC939F2D-8076-4D51-994E-172CA74DB8BC}" srcOrd="0" destOrd="0" parTransId="{3BEDEF53-908F-4D9F-8808-5AE6322F461D}" sibTransId="{203DB2DB-3742-4142-A026-ADCAE87C6350}"/>
    <dgm:cxn modelId="{E0275A18-A4F1-454B-9BEE-7FE8476DBE53}" type="presOf" srcId="{DC939F2D-8076-4D51-994E-172CA74DB8BC}" destId="{EAFFA091-9D18-4B4E-8919-CE607EEF926C}" srcOrd="0" destOrd="0" presId="urn:microsoft.com/office/officeart/2005/8/layout/vList5"/>
    <dgm:cxn modelId="{545A792C-7D48-4FB9-87F9-895DBD85D42B}" type="presOf" srcId="{73367001-E736-43C6-846F-198AC6D6AED6}" destId="{362F8364-1E75-4FE7-A65C-527E8FCBAF8E}" srcOrd="0" destOrd="0" presId="urn:microsoft.com/office/officeart/2005/8/layout/vList5"/>
    <dgm:cxn modelId="{E413288D-7A45-42D1-8A96-BE54FD09EA6B}" type="presParOf" srcId="{362F8364-1E75-4FE7-A65C-527E8FCBAF8E}" destId="{7838D3C7-B751-4515-8ED9-A7524E30ED5E}" srcOrd="0" destOrd="0" presId="urn:microsoft.com/office/officeart/2005/8/layout/vList5"/>
    <dgm:cxn modelId="{E14E53EB-0C16-423F-9554-C0790A5EEAE1}" type="presParOf" srcId="{7838D3C7-B751-4515-8ED9-A7524E30ED5E}" destId="{EAFFA091-9D18-4B4E-8919-CE607EEF926C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6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DBBEF42-64BB-4D65-8E62-662033CDDC4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BB82885-EA6A-49D6-92D3-278F90EB0E4D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000" dirty="0" smtClean="0">
              <a:solidFill>
                <a:schemeClr val="tx1"/>
              </a:solidFill>
              <a:latin typeface="Britannic Bold" pitchFamily="34" charset="0"/>
            </a:rPr>
            <a:t>SABER COGNITIVO</a:t>
          </a:r>
          <a:endParaRPr lang="es-AR" sz="2000" dirty="0">
            <a:solidFill>
              <a:schemeClr val="tx1"/>
            </a:solidFill>
            <a:latin typeface="Britannic Bold" pitchFamily="34" charset="0"/>
          </a:endParaRPr>
        </a:p>
      </dgm:t>
    </dgm:pt>
    <dgm:pt modelId="{BB544371-FB8B-48B4-83A1-1FC58AF177F9}" type="parTrans" cxnId="{BE0FBF10-5B63-40A3-865F-E3E72C4E5372}">
      <dgm:prSet/>
      <dgm:spPr/>
      <dgm:t>
        <a:bodyPr/>
        <a:lstStyle/>
        <a:p>
          <a:endParaRPr lang="es-AR"/>
        </a:p>
      </dgm:t>
    </dgm:pt>
    <dgm:pt modelId="{B9D07A26-E3D7-4849-A0B3-4D67FC4A75AE}" type="sibTrans" cxnId="{BE0FBF10-5B63-40A3-865F-E3E72C4E5372}">
      <dgm:prSet/>
      <dgm:spPr/>
      <dgm:t>
        <a:bodyPr/>
        <a:lstStyle/>
        <a:p>
          <a:endParaRPr lang="es-AR"/>
        </a:p>
      </dgm:t>
    </dgm:pt>
    <dgm:pt modelId="{7C0ECF0A-F582-4483-8EB5-6BDA3AA96368}" type="pres">
      <dgm:prSet presAssocID="{BDBBEF42-64BB-4D65-8E62-662033CDDC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E650DFB-68D1-470A-B8EC-DCB4FFF9ACD9}" type="pres">
      <dgm:prSet presAssocID="{ABB82885-EA6A-49D6-92D3-278F90EB0E4D}" presName="linNode" presStyleCnt="0"/>
      <dgm:spPr/>
    </dgm:pt>
    <dgm:pt modelId="{A8954220-50C6-4C6B-AA17-2827A366D469}" type="pres">
      <dgm:prSet presAssocID="{ABB82885-EA6A-49D6-92D3-278F90EB0E4D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0A19E785-755D-4EE2-B167-60E06652A331}" type="presOf" srcId="{ABB82885-EA6A-49D6-92D3-278F90EB0E4D}" destId="{A8954220-50C6-4C6B-AA17-2827A366D469}" srcOrd="0" destOrd="0" presId="urn:microsoft.com/office/officeart/2005/8/layout/vList5"/>
    <dgm:cxn modelId="{850CB1C5-BE94-4772-9C1C-F0985221BD5C}" type="presOf" srcId="{BDBBEF42-64BB-4D65-8E62-662033CDDC4A}" destId="{7C0ECF0A-F582-4483-8EB5-6BDA3AA96368}" srcOrd="0" destOrd="0" presId="urn:microsoft.com/office/officeart/2005/8/layout/vList5"/>
    <dgm:cxn modelId="{BE0FBF10-5B63-40A3-865F-E3E72C4E5372}" srcId="{BDBBEF42-64BB-4D65-8E62-662033CDDC4A}" destId="{ABB82885-EA6A-49D6-92D3-278F90EB0E4D}" srcOrd="0" destOrd="0" parTransId="{BB544371-FB8B-48B4-83A1-1FC58AF177F9}" sibTransId="{B9D07A26-E3D7-4849-A0B3-4D67FC4A75AE}"/>
    <dgm:cxn modelId="{CD109E72-881E-4565-B580-671183DA420B}" type="presParOf" srcId="{7C0ECF0A-F582-4483-8EB5-6BDA3AA96368}" destId="{0E650DFB-68D1-470A-B8EC-DCB4FFF9ACD9}" srcOrd="0" destOrd="0" presId="urn:microsoft.com/office/officeart/2005/8/layout/vList5"/>
    <dgm:cxn modelId="{CD206FA8-D86D-432F-8B74-B0512036AC71}" type="presParOf" srcId="{0E650DFB-68D1-470A-B8EC-DCB4FFF9ACD9}" destId="{A8954220-50C6-4C6B-AA17-2827A366D469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0827485-A985-4A6B-B8FC-1FD6C7FD4A6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6E33E7B-FB2C-485D-85D0-A66B11050461}">
      <dgm:prSet custT="1"/>
      <dgm:spPr>
        <a:gradFill rotWithShape="0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000" dirty="0" smtClean="0">
              <a:solidFill>
                <a:schemeClr val="tx1"/>
              </a:solidFill>
              <a:latin typeface="Britannic Bold" pitchFamily="34" charset="0"/>
            </a:rPr>
            <a:t>SABER HACER</a:t>
          </a:r>
          <a:endParaRPr lang="es-AR" sz="2000" dirty="0">
            <a:solidFill>
              <a:schemeClr val="tx1"/>
            </a:solidFill>
            <a:latin typeface="Britannic Bold" pitchFamily="34" charset="0"/>
          </a:endParaRPr>
        </a:p>
      </dgm:t>
    </dgm:pt>
    <dgm:pt modelId="{0DE9FD0A-8B40-4B6D-AC2D-21642BC7F033}" type="parTrans" cxnId="{3DB5E7B5-BE0C-4239-999B-71A9E3C80192}">
      <dgm:prSet/>
      <dgm:spPr/>
      <dgm:t>
        <a:bodyPr/>
        <a:lstStyle/>
        <a:p>
          <a:endParaRPr lang="es-AR"/>
        </a:p>
      </dgm:t>
    </dgm:pt>
    <dgm:pt modelId="{250D73AB-7383-49DB-A311-F5F48E732819}" type="sibTrans" cxnId="{3DB5E7B5-BE0C-4239-999B-71A9E3C80192}">
      <dgm:prSet/>
      <dgm:spPr/>
      <dgm:t>
        <a:bodyPr/>
        <a:lstStyle/>
        <a:p>
          <a:endParaRPr lang="es-AR"/>
        </a:p>
      </dgm:t>
    </dgm:pt>
    <dgm:pt modelId="{E18EB0DA-305E-4E12-AD14-276D8DF91D9E}" type="pres">
      <dgm:prSet presAssocID="{10827485-A985-4A6B-B8FC-1FD6C7FD4A6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A0C586B9-2B5E-492E-9975-19D73E2A2F4F}" type="pres">
      <dgm:prSet presAssocID="{B6E33E7B-FB2C-485D-85D0-A66B11050461}" presName="linNode" presStyleCnt="0"/>
      <dgm:spPr/>
    </dgm:pt>
    <dgm:pt modelId="{4A272B2E-10BB-464B-B005-5016DD38EAA6}" type="pres">
      <dgm:prSet presAssocID="{B6E33E7B-FB2C-485D-85D0-A66B11050461}" presName="parentText" presStyleLbl="node1" presStyleIdx="0" presStyleCnt="1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3DB5E7B5-BE0C-4239-999B-71A9E3C80192}" srcId="{10827485-A985-4A6B-B8FC-1FD6C7FD4A61}" destId="{B6E33E7B-FB2C-485D-85D0-A66B11050461}" srcOrd="0" destOrd="0" parTransId="{0DE9FD0A-8B40-4B6D-AC2D-21642BC7F033}" sibTransId="{250D73AB-7383-49DB-A311-F5F48E732819}"/>
    <dgm:cxn modelId="{D8934221-7534-4241-B222-B6159A0F1B0F}" type="presOf" srcId="{10827485-A985-4A6B-B8FC-1FD6C7FD4A61}" destId="{E18EB0DA-305E-4E12-AD14-276D8DF91D9E}" srcOrd="0" destOrd="0" presId="urn:microsoft.com/office/officeart/2005/8/layout/vList5"/>
    <dgm:cxn modelId="{FEAA3815-9BC3-4C96-9CFA-CC3AFDB18E78}" type="presOf" srcId="{B6E33E7B-FB2C-485D-85D0-A66B11050461}" destId="{4A272B2E-10BB-464B-B005-5016DD38EAA6}" srcOrd="0" destOrd="0" presId="urn:microsoft.com/office/officeart/2005/8/layout/vList5"/>
    <dgm:cxn modelId="{100471D9-E1E8-4E82-90AE-59BDBBE015B1}" type="presParOf" srcId="{E18EB0DA-305E-4E12-AD14-276D8DF91D9E}" destId="{A0C586B9-2B5E-492E-9975-19D73E2A2F4F}" srcOrd="0" destOrd="0" presId="urn:microsoft.com/office/officeart/2005/8/layout/vList5"/>
    <dgm:cxn modelId="{812B4ACE-6DA5-4364-9B8A-C3EBEBA1FD0E}" type="presParOf" srcId="{A0C586B9-2B5E-492E-9975-19D73E2A2F4F}" destId="{4A272B2E-10BB-464B-B005-5016DD38EAA6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F09F36-3799-4BD3-BE32-9E5C50F6CFD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s-AR"/>
        </a:p>
      </dgm:t>
    </dgm:pt>
    <dgm:pt modelId="{8E0D1BED-BB54-432B-91BE-D6D678BCCEC5}" type="pres">
      <dgm:prSet presAssocID="{13F09F36-3799-4BD3-BE32-9E5C50F6CFD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AR"/>
        </a:p>
      </dgm:t>
    </dgm:pt>
  </dgm:ptLst>
  <dgm:cxnLst>
    <dgm:cxn modelId="{EE664E2F-4F65-45B8-B305-572BBCC9DD1D}" type="presOf" srcId="{13F09F36-3799-4BD3-BE32-9E5C50F6CFD4}" destId="{8E0D1BED-BB54-432B-91BE-D6D678BCCEC5}" srcOrd="0" destOrd="0" presId="urn:microsoft.com/office/officeart/2005/8/layout/radial4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1AB31C-FDE7-48E6-9658-9B45A66BFBD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498C3AC-CF4D-49FF-94A6-3A33E0C81841}" type="pres">
      <dgm:prSet presAssocID="{5C1AB31C-FDE7-48E6-9658-9B45A66BFBD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</dgm:ptLst>
  <dgm:cxnLst>
    <dgm:cxn modelId="{D762CAA4-6955-418B-9C33-1FE9EC45CA79}" type="presOf" srcId="{5C1AB31C-FDE7-48E6-9658-9B45A66BFBDB}" destId="{B498C3AC-CF4D-49FF-94A6-3A33E0C81841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AEDC83-A57D-452D-9CB0-5905EFF3A0E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0125090C-F8DB-44A2-85AA-57D89F0F1CAB}" type="pres">
      <dgm:prSet presAssocID="{52AEDC83-A57D-452D-9CB0-5905EFF3A0E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</dgm:ptLst>
  <dgm:cxnLst>
    <dgm:cxn modelId="{2D7EF4BF-F351-46B9-96E8-882255CF81C6}" type="presOf" srcId="{52AEDC83-A57D-452D-9CB0-5905EFF3A0EA}" destId="{0125090C-F8DB-44A2-85AA-57D89F0F1CAB}" srcOrd="0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3DFC2C0-86AF-4324-ADF5-28E113744517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72D56A72-2832-4A28-BA5C-8B9C36563796}" type="pres">
      <dgm:prSet presAssocID="{23DFC2C0-86AF-4324-ADF5-28E11374451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</dgm:ptLst>
  <dgm:cxnLst>
    <dgm:cxn modelId="{1FC866A1-A37B-4D44-BE12-9DE2302C1EC4}" type="presOf" srcId="{23DFC2C0-86AF-4324-ADF5-28E113744517}" destId="{72D56A72-2832-4A28-BA5C-8B9C36563796}" srcOrd="0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F21382-48CE-4EC6-8545-61F739C939A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3431BDF9-E9E5-4487-8C32-36EDD9483260}" type="pres">
      <dgm:prSet presAssocID="{8DF21382-48CE-4EC6-8545-61F739C939A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</dgm:ptLst>
  <dgm:cxnLst>
    <dgm:cxn modelId="{7EB3994B-1893-4336-9C72-5009CA8FDE38}" type="presOf" srcId="{8DF21382-48CE-4EC6-8545-61F739C939AE}" destId="{3431BDF9-E9E5-4487-8C32-36EDD9483260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BDDA5FF-76F2-439A-BE57-46D1DCB0382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AE983827-38DD-47CA-AAF9-FBB338B35254}">
      <dgm:prSet custT="1"/>
      <dgm:spPr>
        <a:gradFill flip="none" rotWithShape="1"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rtl="0"/>
          <a:r>
            <a:rPr lang="es-AR" sz="2400" dirty="0" smtClean="0">
              <a:latin typeface="Algerian" pitchFamily="82" charset="0"/>
            </a:rPr>
            <a:t>IMAGEN SOCIAL</a:t>
          </a:r>
          <a:endParaRPr lang="es-AR" sz="2400" dirty="0">
            <a:latin typeface="Algerian" pitchFamily="82" charset="0"/>
          </a:endParaRPr>
        </a:p>
      </dgm:t>
    </dgm:pt>
    <dgm:pt modelId="{FA3F83A7-0A85-4727-890D-D88BC227ECA0}" type="parTrans" cxnId="{5A491641-D050-45A6-9A26-F1ECBA291250}">
      <dgm:prSet/>
      <dgm:spPr/>
      <dgm:t>
        <a:bodyPr/>
        <a:lstStyle/>
        <a:p>
          <a:endParaRPr lang="es-AR"/>
        </a:p>
      </dgm:t>
    </dgm:pt>
    <dgm:pt modelId="{AE88AA3B-14F2-42D5-BBDD-D42A8FBD80ED}" type="sibTrans" cxnId="{5A491641-D050-45A6-9A26-F1ECBA291250}">
      <dgm:prSet/>
      <dgm:spPr/>
      <dgm:t>
        <a:bodyPr/>
        <a:lstStyle/>
        <a:p>
          <a:endParaRPr lang="es-AR"/>
        </a:p>
      </dgm:t>
    </dgm:pt>
    <dgm:pt modelId="{759E5853-2251-450B-AC91-51AFC7816ACD}" type="pres">
      <dgm:prSet presAssocID="{FBDDA5FF-76F2-439A-BE57-46D1DCB0382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F94D7720-1D7B-47CC-B4E3-22F166036702}" type="pres">
      <dgm:prSet presAssocID="{AE983827-38DD-47CA-AAF9-FBB338B35254}" presName="circle1" presStyleLbl="node1" presStyleIdx="0" presStyleCnt="1"/>
      <dgm:spPr/>
    </dgm:pt>
    <dgm:pt modelId="{E5DA6F4E-6024-4C53-8234-08D0582AF702}" type="pres">
      <dgm:prSet presAssocID="{AE983827-38DD-47CA-AAF9-FBB338B35254}" presName="space" presStyleCnt="0"/>
      <dgm:spPr/>
    </dgm:pt>
    <dgm:pt modelId="{BC82A5EB-F10C-4C04-8378-D3BA7CDB3ADD}" type="pres">
      <dgm:prSet presAssocID="{AE983827-38DD-47CA-AAF9-FBB338B35254}" presName="rect1" presStyleLbl="alignAcc1" presStyleIdx="0" presStyleCnt="1" custScaleX="131707"/>
      <dgm:spPr/>
      <dgm:t>
        <a:bodyPr/>
        <a:lstStyle/>
        <a:p>
          <a:endParaRPr lang="es-AR"/>
        </a:p>
      </dgm:t>
    </dgm:pt>
    <dgm:pt modelId="{50F70E1D-1085-4D51-8199-23A7FF4C21DD}" type="pres">
      <dgm:prSet presAssocID="{AE983827-38DD-47CA-AAF9-FBB338B35254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34C15327-4215-4435-8050-E4E8D30B8E41}" type="presOf" srcId="{AE983827-38DD-47CA-AAF9-FBB338B35254}" destId="{BC82A5EB-F10C-4C04-8378-D3BA7CDB3ADD}" srcOrd="0" destOrd="0" presId="urn:microsoft.com/office/officeart/2005/8/layout/target3"/>
    <dgm:cxn modelId="{6437603D-CFB8-4137-9A60-654175502B1F}" type="presOf" srcId="{FBDDA5FF-76F2-439A-BE57-46D1DCB03828}" destId="{759E5853-2251-450B-AC91-51AFC7816ACD}" srcOrd="0" destOrd="0" presId="urn:microsoft.com/office/officeart/2005/8/layout/target3"/>
    <dgm:cxn modelId="{D973F177-2A7C-4E98-8D31-FB9CDA488A7A}" type="presOf" srcId="{AE983827-38DD-47CA-AAF9-FBB338B35254}" destId="{50F70E1D-1085-4D51-8199-23A7FF4C21DD}" srcOrd="1" destOrd="0" presId="urn:microsoft.com/office/officeart/2005/8/layout/target3"/>
    <dgm:cxn modelId="{5A491641-D050-45A6-9A26-F1ECBA291250}" srcId="{FBDDA5FF-76F2-439A-BE57-46D1DCB03828}" destId="{AE983827-38DD-47CA-AAF9-FBB338B35254}" srcOrd="0" destOrd="0" parTransId="{FA3F83A7-0A85-4727-890D-D88BC227ECA0}" sibTransId="{AE88AA3B-14F2-42D5-BBDD-D42A8FBD80ED}"/>
    <dgm:cxn modelId="{75C4C9A2-EDAF-4413-9BD7-8DF30BF9005F}" type="presParOf" srcId="{759E5853-2251-450B-AC91-51AFC7816ACD}" destId="{F94D7720-1D7B-47CC-B4E3-22F166036702}" srcOrd="0" destOrd="0" presId="urn:microsoft.com/office/officeart/2005/8/layout/target3"/>
    <dgm:cxn modelId="{7D9C08D0-E8EC-4DB9-A6B1-F50E7197D4E9}" type="presParOf" srcId="{759E5853-2251-450B-AC91-51AFC7816ACD}" destId="{E5DA6F4E-6024-4C53-8234-08D0582AF702}" srcOrd="1" destOrd="0" presId="urn:microsoft.com/office/officeart/2005/8/layout/target3"/>
    <dgm:cxn modelId="{B348F91F-FD20-449D-AA28-25B11E393E68}" type="presParOf" srcId="{759E5853-2251-450B-AC91-51AFC7816ACD}" destId="{BC82A5EB-F10C-4C04-8378-D3BA7CDB3ADD}" srcOrd="2" destOrd="0" presId="urn:microsoft.com/office/officeart/2005/8/layout/target3"/>
    <dgm:cxn modelId="{917282F6-DF59-4760-B7BD-B51AF48824EA}" type="presParOf" srcId="{759E5853-2251-450B-AC91-51AFC7816ACD}" destId="{50F70E1D-1085-4D51-8199-23A7FF4C21DD}" srcOrd="3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3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09D565B-F1EF-4B51-9959-30E3AAC7856F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10609CEC-CF65-44FE-9545-6C9DA2EFF636}">
      <dgm:prSet custT="1"/>
      <dgm:spPr>
        <a:gradFill rotWithShape="0">
          <a:gsLst>
            <a:gs pos="0">
              <a:srgbClr val="0070C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sz="2400" dirty="0" smtClean="0">
              <a:latin typeface="Algerian" pitchFamily="82" charset="0"/>
            </a:rPr>
            <a:t>IMAGEN PROFESIONAL</a:t>
          </a:r>
          <a:endParaRPr lang="es-AR" sz="2400" dirty="0">
            <a:latin typeface="Algerian" pitchFamily="82" charset="0"/>
          </a:endParaRPr>
        </a:p>
      </dgm:t>
    </dgm:pt>
    <dgm:pt modelId="{54DCFDCB-D9ED-4633-B351-B1B82901C8BD}" type="parTrans" cxnId="{D6412E7D-D2A2-4710-93D6-862651F3FC6F}">
      <dgm:prSet/>
      <dgm:spPr/>
      <dgm:t>
        <a:bodyPr/>
        <a:lstStyle/>
        <a:p>
          <a:endParaRPr lang="es-AR"/>
        </a:p>
      </dgm:t>
    </dgm:pt>
    <dgm:pt modelId="{55DCB3DA-C888-4052-8E4E-798FF9F8B06A}" type="sibTrans" cxnId="{D6412E7D-D2A2-4710-93D6-862651F3FC6F}">
      <dgm:prSet/>
      <dgm:spPr/>
      <dgm:t>
        <a:bodyPr/>
        <a:lstStyle/>
        <a:p>
          <a:endParaRPr lang="es-AR"/>
        </a:p>
      </dgm:t>
    </dgm:pt>
    <dgm:pt modelId="{C752B225-FF0F-4A72-B726-6D5C7B0E34DC}" type="pres">
      <dgm:prSet presAssocID="{409D565B-F1EF-4B51-9959-30E3AAC7856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C01413A1-5A43-41B3-B990-3556478341EC}" type="pres">
      <dgm:prSet presAssocID="{10609CEC-CF65-44FE-9545-6C9DA2EFF636}" presName="circle1" presStyleLbl="node1" presStyleIdx="0" presStyleCnt="1"/>
      <dgm:spPr/>
    </dgm:pt>
    <dgm:pt modelId="{7B957045-B2B7-4F64-B8E4-ADBCCA8DFDA5}" type="pres">
      <dgm:prSet presAssocID="{10609CEC-CF65-44FE-9545-6C9DA2EFF636}" presName="space" presStyleCnt="0"/>
      <dgm:spPr/>
    </dgm:pt>
    <dgm:pt modelId="{32FE7AC4-1572-4F51-9D92-100082CBD260}" type="pres">
      <dgm:prSet presAssocID="{10609CEC-CF65-44FE-9545-6C9DA2EFF636}" presName="rect1" presStyleLbl="alignAcc1" presStyleIdx="0" presStyleCnt="1" custScaleX="142857"/>
      <dgm:spPr/>
      <dgm:t>
        <a:bodyPr/>
        <a:lstStyle/>
        <a:p>
          <a:endParaRPr lang="es-AR"/>
        </a:p>
      </dgm:t>
    </dgm:pt>
    <dgm:pt modelId="{5BC9ECB6-29A2-4961-AACF-344D829DDBF5}" type="pres">
      <dgm:prSet presAssocID="{10609CEC-CF65-44FE-9545-6C9DA2EFF636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D6412E7D-D2A2-4710-93D6-862651F3FC6F}" srcId="{409D565B-F1EF-4B51-9959-30E3AAC7856F}" destId="{10609CEC-CF65-44FE-9545-6C9DA2EFF636}" srcOrd="0" destOrd="0" parTransId="{54DCFDCB-D9ED-4633-B351-B1B82901C8BD}" sibTransId="{55DCB3DA-C888-4052-8E4E-798FF9F8B06A}"/>
    <dgm:cxn modelId="{E0EDBC44-50DD-45D9-BA96-DAE7D6AE3F50}" type="presOf" srcId="{409D565B-F1EF-4B51-9959-30E3AAC7856F}" destId="{C752B225-FF0F-4A72-B726-6D5C7B0E34DC}" srcOrd="0" destOrd="0" presId="urn:microsoft.com/office/officeart/2005/8/layout/target3"/>
    <dgm:cxn modelId="{99CDC775-6781-49D9-896A-02FC9178F71E}" type="presOf" srcId="{10609CEC-CF65-44FE-9545-6C9DA2EFF636}" destId="{32FE7AC4-1572-4F51-9D92-100082CBD260}" srcOrd="0" destOrd="0" presId="urn:microsoft.com/office/officeart/2005/8/layout/target3"/>
    <dgm:cxn modelId="{159872E4-F633-4E1A-9D88-790BBDA20CAE}" type="presOf" srcId="{10609CEC-CF65-44FE-9545-6C9DA2EFF636}" destId="{5BC9ECB6-29A2-4961-AACF-344D829DDBF5}" srcOrd="1" destOrd="0" presId="urn:microsoft.com/office/officeart/2005/8/layout/target3"/>
    <dgm:cxn modelId="{77CD0E6C-1F47-4061-9E79-AB7CC0AB95BA}" type="presParOf" srcId="{C752B225-FF0F-4A72-B726-6D5C7B0E34DC}" destId="{C01413A1-5A43-41B3-B990-3556478341EC}" srcOrd="0" destOrd="0" presId="urn:microsoft.com/office/officeart/2005/8/layout/target3"/>
    <dgm:cxn modelId="{1AD0AC0C-74A1-4DEE-8D2D-29A3DCAAC282}" type="presParOf" srcId="{C752B225-FF0F-4A72-B726-6D5C7B0E34DC}" destId="{7B957045-B2B7-4F64-B8E4-ADBCCA8DFDA5}" srcOrd="1" destOrd="0" presId="urn:microsoft.com/office/officeart/2005/8/layout/target3"/>
    <dgm:cxn modelId="{95978E12-27E3-45BE-A74E-7A79F4362BFF}" type="presParOf" srcId="{C752B225-FF0F-4A72-B726-6D5C7B0E34DC}" destId="{32FE7AC4-1572-4F51-9D92-100082CBD260}" srcOrd="2" destOrd="0" presId="urn:microsoft.com/office/officeart/2005/8/layout/target3"/>
    <dgm:cxn modelId="{B63911B2-449A-4F06-A970-DEFF7FCA7F8B}" type="presParOf" srcId="{C752B225-FF0F-4A72-B726-6D5C7B0E34DC}" destId="{5BC9ECB6-29A2-4961-AACF-344D829DDBF5}" srcOrd="3" destOrd="0" presId="urn:microsoft.com/office/officeart/2005/8/layout/target3"/>
  </dgm:cxnLst>
  <dgm:bg/>
  <dgm:whole/>
  <dgm:extLst>
    <a:ext uri="http://schemas.microsoft.com/office/drawing/2008/diagram">
      <dsp:dataModelExt xmlns="" xmlns:dsp="http://schemas.microsoft.com/office/drawing/2008/diagram" relId="rId4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79B3040-9B0B-4AC6-9542-473FB74517C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B0377EA8-F5F4-4FF6-92C5-1FD449ABA53C}">
      <dgm:prSet/>
      <dgm:spPr>
        <a:gradFill rotWithShape="0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</dgm:spPr>
      <dgm:t>
        <a:bodyPr/>
        <a:lstStyle/>
        <a:p>
          <a:pPr rtl="0"/>
          <a:r>
            <a:rPr lang="es-AR" dirty="0" smtClean="0">
              <a:solidFill>
                <a:schemeClr val="tx1"/>
              </a:solidFill>
              <a:latin typeface="Britannic Bold" pitchFamily="34" charset="0"/>
            </a:rPr>
            <a:t>EVOLUCIÓN HISTÓRICA</a:t>
          </a:r>
          <a:endParaRPr lang="es-AR" dirty="0">
            <a:solidFill>
              <a:schemeClr val="tx1"/>
            </a:solidFill>
            <a:latin typeface="Britannic Bold" pitchFamily="34" charset="0"/>
          </a:endParaRPr>
        </a:p>
      </dgm:t>
    </dgm:pt>
    <dgm:pt modelId="{1483F5A9-E0F1-48FD-955F-6529D3F41A99}" type="parTrans" cxnId="{FD4A2328-AFE5-4735-8071-9D58898C408E}">
      <dgm:prSet/>
      <dgm:spPr/>
      <dgm:t>
        <a:bodyPr/>
        <a:lstStyle/>
        <a:p>
          <a:endParaRPr lang="es-AR"/>
        </a:p>
      </dgm:t>
    </dgm:pt>
    <dgm:pt modelId="{7EB528D8-2086-4A43-B094-FC288BAC8A32}" type="sibTrans" cxnId="{FD4A2328-AFE5-4735-8071-9D58898C408E}">
      <dgm:prSet/>
      <dgm:spPr/>
      <dgm:t>
        <a:bodyPr/>
        <a:lstStyle/>
        <a:p>
          <a:endParaRPr lang="es-AR"/>
        </a:p>
      </dgm:t>
    </dgm:pt>
    <dgm:pt modelId="{819FAFEF-364E-4158-90C4-FEDD43D998D7}" type="pres">
      <dgm:prSet presAssocID="{979B3040-9B0B-4AC6-9542-473FB74517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DFF18D55-CE15-4E2F-B9B0-2229BF426214}" type="pres">
      <dgm:prSet presAssocID="{B0377EA8-F5F4-4FF6-92C5-1FD449ABA53C}" presName="linNode" presStyleCnt="0"/>
      <dgm:spPr/>
    </dgm:pt>
    <dgm:pt modelId="{F11D19EB-1F14-4E88-8312-10D7FCFDB728}" type="pres">
      <dgm:prSet presAssocID="{B0377EA8-F5F4-4FF6-92C5-1FD449ABA53C}" presName="parentText" presStyleLbl="node1" presStyleIdx="0" presStyleCnt="1" custScaleX="277778" custLinFactNeighborX="-136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FD4A2328-AFE5-4735-8071-9D58898C408E}" srcId="{979B3040-9B0B-4AC6-9542-473FB74517CF}" destId="{B0377EA8-F5F4-4FF6-92C5-1FD449ABA53C}" srcOrd="0" destOrd="0" parTransId="{1483F5A9-E0F1-48FD-955F-6529D3F41A99}" sibTransId="{7EB528D8-2086-4A43-B094-FC288BAC8A32}"/>
    <dgm:cxn modelId="{89C1CFBA-FF23-4C05-BB4E-DAA6B196B679}" type="presOf" srcId="{979B3040-9B0B-4AC6-9542-473FB74517CF}" destId="{819FAFEF-364E-4158-90C4-FEDD43D998D7}" srcOrd="0" destOrd="0" presId="urn:microsoft.com/office/officeart/2005/8/layout/vList5"/>
    <dgm:cxn modelId="{FD016CE4-EA91-4EC1-A1B1-69D84C198721}" type="presOf" srcId="{B0377EA8-F5F4-4FF6-92C5-1FD449ABA53C}" destId="{F11D19EB-1F14-4E88-8312-10D7FCFDB728}" srcOrd="0" destOrd="0" presId="urn:microsoft.com/office/officeart/2005/8/layout/vList5"/>
    <dgm:cxn modelId="{0D02526D-03EC-4A3C-AF6A-A45B5D8F99EB}" type="presParOf" srcId="{819FAFEF-364E-4158-90C4-FEDD43D998D7}" destId="{DFF18D55-CE15-4E2F-B9B0-2229BF426214}" srcOrd="0" destOrd="0" presId="urn:microsoft.com/office/officeart/2005/8/layout/vList5"/>
    <dgm:cxn modelId="{F7307DA5-BFF8-41E1-9CBD-209250B58280}" type="presParOf" srcId="{DFF18D55-CE15-4E2F-B9B0-2229BF426214}" destId="{F11D19EB-1F14-4E88-8312-10D7FCFDB728}" srcOrd="0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4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5DB36A-9D7A-4981-8E4A-66ED65C16A7C}">
      <dsp:nvSpPr>
        <dsp:cNvPr id="0" name=""/>
        <dsp:cNvSpPr/>
      </dsp:nvSpPr>
      <dsp:spPr>
        <a:xfrm>
          <a:off x="0" y="0"/>
          <a:ext cx="1998312" cy="833443"/>
        </a:xfrm>
        <a:prstGeom prst="roundRect">
          <a:avLst/>
        </a:prstGeom>
        <a:gradFill rotWithShape="0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  <a:latin typeface="Britannic Bold" pitchFamily="34" charset="0"/>
            </a:rPr>
            <a:t>ANTECEDENTES</a:t>
          </a:r>
          <a:endParaRPr lang="es-AR" sz="2000" kern="1200" dirty="0">
            <a:solidFill>
              <a:schemeClr val="tx1"/>
            </a:solidFill>
            <a:latin typeface="Britannic Bold" pitchFamily="34" charset="0"/>
          </a:endParaRPr>
        </a:p>
      </dsp:txBody>
      <dsp:txXfrm>
        <a:off x="40685" y="40685"/>
        <a:ext cx="1916942" cy="75207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E84777-30CE-40A2-ADE5-65AB03BACA3C}">
      <dsp:nvSpPr>
        <dsp:cNvPr id="0" name=""/>
        <dsp:cNvSpPr/>
      </dsp:nvSpPr>
      <dsp:spPr>
        <a:xfrm>
          <a:off x="-108545" y="0"/>
          <a:ext cx="833443" cy="83344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FFE1F8-32F6-4EC4-94A4-CE48A8AD01A0}">
      <dsp:nvSpPr>
        <dsp:cNvPr id="0" name=""/>
        <dsp:cNvSpPr/>
      </dsp:nvSpPr>
      <dsp:spPr>
        <a:xfrm>
          <a:off x="91085" y="0"/>
          <a:ext cx="2303475" cy="833443"/>
        </a:xfrm>
        <a:prstGeom prst="rect">
          <a:avLst/>
        </a:prstGeom>
        <a:gradFill rotWithShape="0"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Algerian" pitchFamily="82" charset="0"/>
            </a:rPr>
            <a:t>PALABRAS CLAVES</a:t>
          </a:r>
          <a:endParaRPr lang="es-AR" sz="2400" kern="1200" dirty="0">
            <a:latin typeface="Algerian" pitchFamily="82" charset="0"/>
          </a:endParaRPr>
        </a:p>
      </dsp:txBody>
      <dsp:txXfrm>
        <a:off x="91085" y="0"/>
        <a:ext cx="2303475" cy="83344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BBE1A4-1399-43AC-9E8B-8AA284F9FB57}">
      <dsp:nvSpPr>
        <dsp:cNvPr id="0" name=""/>
        <dsp:cNvSpPr/>
      </dsp:nvSpPr>
      <dsp:spPr>
        <a:xfrm>
          <a:off x="941" y="0"/>
          <a:ext cx="1926943" cy="714379"/>
        </a:xfrm>
        <a:prstGeom prst="roundRect">
          <a:avLst/>
        </a:prstGeom>
        <a:gradFill rotWithShape="0"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  <a:latin typeface="Britannic Bold" pitchFamily="34" charset="0"/>
            </a:rPr>
            <a:t>SABER RELACIONARSE</a:t>
          </a:r>
          <a:endParaRPr lang="es-AR" sz="2000" kern="1200" dirty="0">
            <a:solidFill>
              <a:schemeClr val="tx1"/>
            </a:solidFill>
            <a:latin typeface="Britannic Bold" pitchFamily="34" charset="0"/>
          </a:endParaRPr>
        </a:p>
      </dsp:txBody>
      <dsp:txXfrm>
        <a:off x="35814" y="34873"/>
        <a:ext cx="1857197" cy="64463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FFA091-9D18-4B4E-8919-CE607EEF926C}">
      <dsp:nvSpPr>
        <dsp:cNvPr id="0" name=""/>
        <dsp:cNvSpPr/>
      </dsp:nvSpPr>
      <dsp:spPr>
        <a:xfrm>
          <a:off x="0" y="0"/>
          <a:ext cx="1784175" cy="654848"/>
        </a:xfrm>
        <a:prstGeom prst="roundRect">
          <a:avLst/>
        </a:prstGeom>
        <a:gradFill rotWithShape="0">
          <a:gsLst>
            <a:gs pos="0">
              <a:srgbClr val="92D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  <a:latin typeface="Britannic Bold" pitchFamily="34" charset="0"/>
            </a:rPr>
            <a:t>SABER SER</a:t>
          </a:r>
          <a:endParaRPr lang="es-AR" sz="2000" kern="1200" dirty="0">
            <a:solidFill>
              <a:schemeClr val="tx1"/>
            </a:solidFill>
            <a:latin typeface="Britannic Bold" pitchFamily="34" charset="0"/>
          </a:endParaRPr>
        </a:p>
      </dsp:txBody>
      <dsp:txXfrm>
        <a:off x="31967" y="31967"/>
        <a:ext cx="1720241" cy="59091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54220-50C6-4C6B-AA17-2827A366D469}">
      <dsp:nvSpPr>
        <dsp:cNvPr id="0" name=""/>
        <dsp:cNvSpPr/>
      </dsp:nvSpPr>
      <dsp:spPr>
        <a:xfrm>
          <a:off x="871" y="262"/>
          <a:ext cx="1784207" cy="538083"/>
        </a:xfrm>
        <a:prstGeom prst="roundRect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  <a:latin typeface="Britannic Bold" pitchFamily="34" charset="0"/>
            </a:rPr>
            <a:t>SABER COGNITIVO</a:t>
          </a:r>
          <a:endParaRPr lang="es-AR" sz="2000" kern="1200" dirty="0">
            <a:solidFill>
              <a:schemeClr val="tx1"/>
            </a:solidFill>
            <a:latin typeface="Britannic Bold" pitchFamily="34" charset="0"/>
          </a:endParaRPr>
        </a:p>
      </dsp:txBody>
      <dsp:txXfrm>
        <a:off x="27138" y="26529"/>
        <a:ext cx="1731673" cy="485549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272B2E-10BB-464B-B005-5016DD38EAA6}">
      <dsp:nvSpPr>
        <dsp:cNvPr id="0" name=""/>
        <dsp:cNvSpPr/>
      </dsp:nvSpPr>
      <dsp:spPr>
        <a:xfrm>
          <a:off x="801" y="266"/>
          <a:ext cx="1641470" cy="545369"/>
        </a:xfrm>
        <a:prstGeom prst="roundRect">
          <a:avLst/>
        </a:prstGeom>
        <a:gradFill rotWithShape="0">
          <a:gsLst>
            <a:gs pos="0">
              <a:srgbClr val="7030A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  <a:latin typeface="Britannic Bold" pitchFamily="34" charset="0"/>
            </a:rPr>
            <a:t>SABER HACER</a:t>
          </a:r>
          <a:endParaRPr lang="es-AR" sz="2000" kern="1200" dirty="0">
            <a:solidFill>
              <a:schemeClr val="tx1"/>
            </a:solidFill>
            <a:latin typeface="Britannic Bold" pitchFamily="34" charset="0"/>
          </a:endParaRPr>
        </a:p>
      </dsp:txBody>
      <dsp:txXfrm>
        <a:off x="27424" y="26889"/>
        <a:ext cx="1588224" cy="4921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D7720-1D7B-47CC-B4E3-22F166036702}">
      <dsp:nvSpPr>
        <dsp:cNvPr id="0" name=""/>
        <dsp:cNvSpPr/>
      </dsp:nvSpPr>
      <dsp:spPr>
        <a:xfrm>
          <a:off x="-161859" y="0"/>
          <a:ext cx="773911" cy="77391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82A5EB-F10C-4C04-8378-D3BA7CDB3ADD}">
      <dsp:nvSpPr>
        <dsp:cNvPr id="0" name=""/>
        <dsp:cNvSpPr/>
      </dsp:nvSpPr>
      <dsp:spPr>
        <a:xfrm>
          <a:off x="-98621" y="0"/>
          <a:ext cx="2689372" cy="773911"/>
        </a:xfrm>
        <a:prstGeom prst="rect">
          <a:avLst/>
        </a:prstGeom>
        <a:gradFill flip="none" rotWithShape="1"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Algerian" pitchFamily="82" charset="0"/>
            </a:rPr>
            <a:t>IMAGEN SOCIAL</a:t>
          </a:r>
          <a:endParaRPr lang="es-AR" sz="2400" kern="1200" dirty="0">
            <a:latin typeface="Algerian" pitchFamily="82" charset="0"/>
          </a:endParaRPr>
        </a:p>
      </dsp:txBody>
      <dsp:txXfrm>
        <a:off x="-98621" y="0"/>
        <a:ext cx="2689372" cy="7739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1413A1-5A43-41B3-B990-3556478341EC}">
      <dsp:nvSpPr>
        <dsp:cNvPr id="0" name=""/>
        <dsp:cNvSpPr/>
      </dsp:nvSpPr>
      <dsp:spPr>
        <a:xfrm>
          <a:off x="-186248" y="0"/>
          <a:ext cx="952507" cy="95250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E7AC4-1572-4F51-9D92-100082CBD260}">
      <dsp:nvSpPr>
        <dsp:cNvPr id="0" name=""/>
        <dsp:cNvSpPr/>
      </dsp:nvSpPr>
      <dsp:spPr>
        <a:xfrm>
          <a:off x="-82491" y="0"/>
          <a:ext cx="2483318" cy="952507"/>
        </a:xfrm>
        <a:prstGeom prst="rect">
          <a:avLst/>
        </a:prstGeom>
        <a:gradFill rotWithShape="0">
          <a:gsLst>
            <a:gs pos="0">
              <a:srgbClr val="0070C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latin typeface="Algerian" pitchFamily="82" charset="0"/>
            </a:rPr>
            <a:t>IMAGEN PROFESIONAL</a:t>
          </a:r>
          <a:endParaRPr lang="es-AR" sz="2400" kern="1200" dirty="0">
            <a:latin typeface="Algerian" pitchFamily="82" charset="0"/>
          </a:endParaRPr>
        </a:p>
      </dsp:txBody>
      <dsp:txXfrm>
        <a:off x="-82491" y="0"/>
        <a:ext cx="2483318" cy="95250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1D19EB-1F14-4E88-8312-10D7FCFDB728}">
      <dsp:nvSpPr>
        <dsp:cNvPr id="0" name=""/>
        <dsp:cNvSpPr/>
      </dsp:nvSpPr>
      <dsp:spPr>
        <a:xfrm>
          <a:off x="0" y="0"/>
          <a:ext cx="1570102" cy="1012038"/>
        </a:xfrm>
        <a:prstGeom prst="roundRect">
          <a:avLst/>
        </a:prstGeom>
        <a:gradFill rotWithShape="0">
          <a:gsLst>
            <a:gs pos="0">
              <a:srgbClr val="00B05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000" kern="1200" dirty="0" smtClean="0">
              <a:solidFill>
                <a:schemeClr val="tx1"/>
              </a:solidFill>
              <a:latin typeface="Britannic Bold" pitchFamily="34" charset="0"/>
            </a:rPr>
            <a:t>EVOLUCION HISTORICA</a:t>
          </a:r>
          <a:endParaRPr lang="es-AR" sz="2000" kern="1200" dirty="0">
            <a:solidFill>
              <a:schemeClr val="tx1"/>
            </a:solidFill>
            <a:latin typeface="Britannic Bold" pitchFamily="34" charset="0"/>
          </a:endParaRPr>
        </a:p>
      </dsp:txBody>
      <dsp:txXfrm>
        <a:off x="49404" y="49404"/>
        <a:ext cx="1471294" cy="9132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92691-141C-4CF3-9813-2F1B4C891FE7}" type="datetimeFigureOut">
              <a:rPr lang="es-AR" smtClean="0"/>
              <a:pPr/>
              <a:t>07/08/2015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514350"/>
            <a:ext cx="41148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FE6EE-DCB1-4D6F-80EF-870001AA8E0D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="" xmlns:p14="http://schemas.microsoft.com/office/powerpoint/2010/main" val="3177666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FE6EE-DCB1-4D6F-80EF-870001AA8E0D}" type="slidenum">
              <a:rPr lang="es-AR" smtClean="0"/>
              <a:pPr/>
              <a:t>7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514600" y="514350"/>
            <a:ext cx="4114800" cy="25717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FE6EE-DCB1-4D6F-80EF-870001AA8E0D}" type="slidenum">
              <a:rPr lang="es-AR" smtClean="0"/>
              <a:pPr/>
              <a:t>9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775364"/>
            <a:ext cx="7772400" cy="12250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1485303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88925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79621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2624488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206284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79557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79263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33" y="1279263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33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299574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66806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67973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19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19" y="1195920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56744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43142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5296968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216B8-A482-4B1A-B501-1E14452E33E6}" type="datetimeFigureOut">
              <a:rPr lang="es-AR" smtClean="0"/>
              <a:pPr/>
              <a:t>07/08/2015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5296968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5296968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5765A2-E589-4A58-AC44-24B739338716}" type="slidenum">
              <a:rPr lang="es-AR" smtClean="0"/>
              <a:pPr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="" xmlns:p14="http://schemas.microsoft.com/office/powerpoint/2010/main" val="3005700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Office_Excel4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diagramColors" Target="../diagrams/colors3.xml"/><Relationship Id="rId18" Type="http://schemas.openxmlformats.org/officeDocument/2006/relationships/diagramData" Target="../diagrams/data5.xml"/><Relationship Id="rId26" Type="http://schemas.openxmlformats.org/officeDocument/2006/relationships/diagramData" Target="../diagrams/data7.xml"/><Relationship Id="rId39" Type="http://schemas.openxmlformats.org/officeDocument/2006/relationships/diagramLayout" Target="../diagrams/layout10.xml"/><Relationship Id="rId21" Type="http://schemas.openxmlformats.org/officeDocument/2006/relationships/diagramColors" Target="../diagrams/colors5.xml"/><Relationship Id="rId34" Type="http://schemas.openxmlformats.org/officeDocument/2006/relationships/diagramData" Target="../diagrams/data9.xml"/><Relationship Id="rId42" Type="http://schemas.openxmlformats.org/officeDocument/2006/relationships/diagramData" Target="../diagrams/data11.xml"/><Relationship Id="rId47" Type="http://schemas.openxmlformats.org/officeDocument/2006/relationships/diagramLayout" Target="../diagrams/layout12.xml"/><Relationship Id="rId50" Type="http://schemas.openxmlformats.org/officeDocument/2006/relationships/diagramData" Target="../diagrams/data13.xml"/><Relationship Id="rId55" Type="http://schemas.openxmlformats.org/officeDocument/2006/relationships/diagramLayout" Target="../diagrams/layout14.xml"/><Relationship Id="rId63" Type="http://schemas.microsoft.com/office/2007/relationships/diagramDrawing" Target="../diagrams/drawing4.xml"/><Relationship Id="rId76" Type="http://schemas.microsoft.com/office/2007/relationships/diagramDrawing" Target="../diagrams/drawing15.xml"/><Relationship Id="rId84" Type="http://schemas.microsoft.com/office/2007/relationships/diagramDrawing" Target="../diagrams/drawing9.xml"/><Relationship Id="rId7" Type="http://schemas.openxmlformats.org/officeDocument/2006/relationships/diagramLayout" Target="../diagrams/layout2.xml"/><Relationship Id="rId71" Type="http://schemas.microsoft.com/office/2007/relationships/diagramDrawing" Target="../diagrams/drawing14.xml"/><Relationship Id="rId2" Type="http://schemas.openxmlformats.org/officeDocument/2006/relationships/diagramData" Target="../diagrams/data1.xml"/><Relationship Id="rId16" Type="http://schemas.openxmlformats.org/officeDocument/2006/relationships/diagramQuickStyle" Target="../diagrams/quickStyle4.xml"/><Relationship Id="rId29" Type="http://schemas.openxmlformats.org/officeDocument/2006/relationships/diagramColors" Target="../diagrams/colors7.xml"/><Relationship Id="rId11" Type="http://schemas.openxmlformats.org/officeDocument/2006/relationships/diagramLayout" Target="../diagrams/layout3.xml"/><Relationship Id="rId24" Type="http://schemas.openxmlformats.org/officeDocument/2006/relationships/diagramQuickStyle" Target="../diagrams/quickStyle6.xml"/><Relationship Id="rId32" Type="http://schemas.openxmlformats.org/officeDocument/2006/relationships/diagramQuickStyle" Target="../diagrams/quickStyle8.xml"/><Relationship Id="rId37" Type="http://schemas.openxmlformats.org/officeDocument/2006/relationships/diagramColors" Target="../diagrams/colors9.xml"/><Relationship Id="rId40" Type="http://schemas.openxmlformats.org/officeDocument/2006/relationships/diagramQuickStyle" Target="../diagrams/quickStyle10.xml"/><Relationship Id="rId45" Type="http://schemas.openxmlformats.org/officeDocument/2006/relationships/diagramColors" Target="../diagrams/colors11.xml"/><Relationship Id="rId53" Type="http://schemas.openxmlformats.org/officeDocument/2006/relationships/diagramColors" Target="../diagrams/colors13.xml"/><Relationship Id="rId58" Type="http://schemas.openxmlformats.org/officeDocument/2006/relationships/diagramData" Target="../diagrams/data15.xml"/><Relationship Id="rId66" Type="http://schemas.microsoft.com/office/2007/relationships/diagramDrawing" Target="../diagrams/drawing13.xml"/><Relationship Id="rId79" Type="http://schemas.microsoft.com/office/2007/relationships/diagramDrawing" Target="../diagrams/drawing12.xml"/><Relationship Id="rId5" Type="http://schemas.openxmlformats.org/officeDocument/2006/relationships/diagramColors" Target="../diagrams/colors1.xml"/><Relationship Id="rId15" Type="http://schemas.openxmlformats.org/officeDocument/2006/relationships/diagramLayout" Target="../diagrams/layout4.xml"/><Relationship Id="rId23" Type="http://schemas.openxmlformats.org/officeDocument/2006/relationships/diagramLayout" Target="../diagrams/layout6.xml"/><Relationship Id="rId28" Type="http://schemas.openxmlformats.org/officeDocument/2006/relationships/diagramQuickStyle" Target="../diagrams/quickStyle7.xml"/><Relationship Id="rId36" Type="http://schemas.openxmlformats.org/officeDocument/2006/relationships/diagramQuickStyle" Target="../diagrams/quickStyle9.xml"/><Relationship Id="rId49" Type="http://schemas.openxmlformats.org/officeDocument/2006/relationships/diagramColors" Target="../diagrams/colors12.xml"/><Relationship Id="rId57" Type="http://schemas.openxmlformats.org/officeDocument/2006/relationships/diagramColors" Target="../diagrams/colors14.xml"/><Relationship Id="rId61" Type="http://schemas.openxmlformats.org/officeDocument/2006/relationships/diagramColors" Target="../diagrams/colors15.xml"/><Relationship Id="rId82" Type="http://schemas.microsoft.com/office/2007/relationships/diagramDrawing" Target="../diagrams/drawing11.xml"/><Relationship Id="rId10" Type="http://schemas.openxmlformats.org/officeDocument/2006/relationships/diagramData" Target="../diagrams/data3.xml"/><Relationship Id="rId19" Type="http://schemas.openxmlformats.org/officeDocument/2006/relationships/diagramLayout" Target="../diagrams/layout5.xml"/><Relationship Id="rId31" Type="http://schemas.openxmlformats.org/officeDocument/2006/relationships/diagramLayout" Target="../diagrams/layout8.xml"/><Relationship Id="rId44" Type="http://schemas.openxmlformats.org/officeDocument/2006/relationships/diagramQuickStyle" Target="../diagrams/quickStyle11.xml"/><Relationship Id="rId52" Type="http://schemas.openxmlformats.org/officeDocument/2006/relationships/diagramQuickStyle" Target="../diagrams/quickStyle13.xml"/><Relationship Id="rId60" Type="http://schemas.openxmlformats.org/officeDocument/2006/relationships/diagramQuickStyle" Target="../diagrams/quickStyle15.xml"/><Relationship Id="rId78" Type="http://schemas.microsoft.com/office/2007/relationships/diagramDrawing" Target="../diagrams/drawing2.xml"/><Relationship Id="rId81" Type="http://schemas.microsoft.com/office/2007/relationships/diagramDrawing" Target="../diagrams/drawing6.xml"/><Relationship Id="rId8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Relationship Id="rId14" Type="http://schemas.openxmlformats.org/officeDocument/2006/relationships/diagramData" Target="../diagrams/data4.xml"/><Relationship Id="rId22" Type="http://schemas.openxmlformats.org/officeDocument/2006/relationships/diagramData" Target="../diagrams/data6.xml"/><Relationship Id="rId27" Type="http://schemas.openxmlformats.org/officeDocument/2006/relationships/diagramLayout" Target="../diagrams/layout7.xml"/><Relationship Id="rId30" Type="http://schemas.openxmlformats.org/officeDocument/2006/relationships/diagramData" Target="../diagrams/data8.xml"/><Relationship Id="rId35" Type="http://schemas.openxmlformats.org/officeDocument/2006/relationships/diagramLayout" Target="../diagrams/layout9.xml"/><Relationship Id="rId43" Type="http://schemas.openxmlformats.org/officeDocument/2006/relationships/diagramLayout" Target="../diagrams/layout11.xml"/><Relationship Id="rId48" Type="http://schemas.openxmlformats.org/officeDocument/2006/relationships/diagramQuickStyle" Target="../diagrams/quickStyle12.xml"/><Relationship Id="rId56" Type="http://schemas.openxmlformats.org/officeDocument/2006/relationships/diagramQuickStyle" Target="../diagrams/quickStyle14.xml"/><Relationship Id="rId77" Type="http://schemas.microsoft.com/office/2007/relationships/diagramDrawing" Target="../diagrams/drawing3.xml"/><Relationship Id="rId8" Type="http://schemas.openxmlformats.org/officeDocument/2006/relationships/diagramQuickStyle" Target="../diagrams/quickStyle2.xml"/><Relationship Id="rId51" Type="http://schemas.openxmlformats.org/officeDocument/2006/relationships/diagramLayout" Target="../diagrams/layout13.xml"/><Relationship Id="rId80" Type="http://schemas.microsoft.com/office/2007/relationships/diagramDrawing" Target="../diagrams/drawing7.xml"/><Relationship Id="rId85" Type="http://schemas.microsoft.com/office/2007/relationships/diagramDrawing" Target="../diagrams/drawing8.xml"/><Relationship Id="rId3" Type="http://schemas.openxmlformats.org/officeDocument/2006/relationships/diagramLayout" Target="../diagrams/layout1.xml"/><Relationship Id="rId12" Type="http://schemas.openxmlformats.org/officeDocument/2006/relationships/diagramQuickStyle" Target="../diagrams/quickStyle3.xml"/><Relationship Id="rId17" Type="http://schemas.openxmlformats.org/officeDocument/2006/relationships/diagramColors" Target="../diagrams/colors4.xml"/><Relationship Id="rId25" Type="http://schemas.openxmlformats.org/officeDocument/2006/relationships/diagramColors" Target="../diagrams/colors6.xml"/><Relationship Id="rId33" Type="http://schemas.openxmlformats.org/officeDocument/2006/relationships/diagramColors" Target="../diagrams/colors8.xml"/><Relationship Id="rId38" Type="http://schemas.openxmlformats.org/officeDocument/2006/relationships/diagramData" Target="../diagrams/data10.xml"/><Relationship Id="rId46" Type="http://schemas.openxmlformats.org/officeDocument/2006/relationships/diagramData" Target="../diagrams/data12.xml"/><Relationship Id="rId59" Type="http://schemas.openxmlformats.org/officeDocument/2006/relationships/diagramLayout" Target="../diagrams/layout15.xml"/><Relationship Id="rId20" Type="http://schemas.openxmlformats.org/officeDocument/2006/relationships/diagramQuickStyle" Target="../diagrams/quickStyle5.xml"/><Relationship Id="rId41" Type="http://schemas.openxmlformats.org/officeDocument/2006/relationships/diagramColors" Target="../diagrams/colors10.xml"/><Relationship Id="rId54" Type="http://schemas.openxmlformats.org/officeDocument/2006/relationships/diagramData" Target="../diagrams/data14.xml"/><Relationship Id="rId62" Type="http://schemas.microsoft.com/office/2007/relationships/diagramDrawing" Target="../diagrams/drawing5.xml"/><Relationship Id="rId83" Type="http://schemas.microsoft.com/office/2007/relationships/diagramDrawing" Target="../diagrams/drawing10.xml"/><Relationship Id="rId1" Type="http://schemas.openxmlformats.org/officeDocument/2006/relationships/slideLayout" Target="../slideLayouts/slideLayout7.xml"/><Relationship Id="rId6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Hoja_de_c_lculo_de_Microsoft_Office_Excel2.xlsx"/><Relationship Id="rId5" Type="http://schemas.openxmlformats.org/officeDocument/2006/relationships/package" Target="../embeddings/Hoja_de_c_lculo_de_Microsoft_Office_Excel1.xlsx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package" Target="../embeddings/Hoja_de_c_lculo_de_Microsoft_Office_Excel3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n 6" descr="uncuy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294"/>
            <a:ext cx="885825" cy="821537"/>
          </a:xfrm>
          <a:prstGeom prst="rect">
            <a:avLst/>
          </a:prstGeom>
          <a:noFill/>
        </p:spPr>
      </p:pic>
      <p:pic>
        <p:nvPicPr>
          <p:cNvPr id="1025" name="Imagen 9" descr="fc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357172"/>
            <a:ext cx="781050" cy="48418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19050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865189"/>
            <a:ext cx="412324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A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                                              </a:t>
            </a: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57224" y="714360"/>
            <a:ext cx="757242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UNIVERSIDAD NACIONAL DE CUYO</a:t>
            </a:r>
            <a:endParaRPr kumimoji="0" 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FACULTAD DE CIENCIAS MÉDICAS</a:t>
            </a:r>
            <a:endParaRPr kumimoji="0" 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CICLO DE LICENCIATURA EN ENFERMERÍA</a:t>
            </a:r>
            <a:endParaRPr kumimoji="0" lang="es-A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SEDE MALARGÜE.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2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_tradnl" sz="1200" b="1" dirty="0">
              <a:solidFill>
                <a:srgbClr val="00206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3200" b="1" i="0" u="none" strike="noStrike" cap="none" normalizeH="0" baseline="0" dirty="0" smtClean="0">
                <a:ln>
                  <a:noFill/>
                </a:ln>
                <a:effectLst/>
                <a:latin typeface="Algerian" pitchFamily="82" charset="0"/>
                <a:ea typeface="Calibri" pitchFamily="34" charset="0"/>
                <a:cs typeface="Arial" pitchFamily="34" charset="0"/>
              </a:rPr>
              <a:t>IMAGEN SOCIAL Y PROFESIONAL DE LA ENFERMERA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3200" b="1" i="0" u="none" strike="noStrike" cap="none" normalizeH="0" baseline="0" dirty="0" smtClean="0">
                <a:ln>
                  <a:noFill/>
                </a:ln>
                <a:effectLst/>
                <a:latin typeface="Algerian" pitchFamily="82" charset="0"/>
                <a:ea typeface="Calibri" pitchFamily="34" charset="0"/>
                <a:cs typeface="Arial" pitchFamily="34" charset="0"/>
              </a:rPr>
              <a:t> DESDE LA PERCEPCIÓN DE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3200" b="1" i="0" u="none" strike="noStrike" cap="none" normalizeH="0" baseline="0" dirty="0" smtClean="0">
                <a:ln>
                  <a:noFill/>
                </a:ln>
                <a:effectLst/>
                <a:latin typeface="Algerian" pitchFamily="82" charset="0"/>
                <a:ea typeface="Calibri" pitchFamily="34" charset="0"/>
                <a:cs typeface="Arial" pitchFamily="34" charset="0"/>
              </a:rPr>
              <a:t>PACIENTES HOSPITALIZADOS.</a:t>
            </a:r>
            <a:endParaRPr kumimoji="0" lang="es-AR" sz="3200" b="0" i="0" u="none" strike="noStrike" cap="none" normalizeH="0" baseline="0" dirty="0" smtClean="0">
              <a:ln>
                <a:noFill/>
              </a:ln>
              <a:effectLst/>
              <a:latin typeface="Algerian" pitchFamily="82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s-A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Autores</a:t>
            </a:r>
            <a:endParaRPr kumimoji="0" lang="es-A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JESICA MORAGA</a:t>
            </a:r>
            <a:endParaRPr kumimoji="0" lang="es-A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ANA MARIA DUHOVNIK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_tradnl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Mendoza, Agosto de 2015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4294967295"/>
          </p:nvPr>
        </p:nvSpPr>
        <p:spPr>
          <a:xfrm>
            <a:off x="0" y="177800"/>
            <a:ext cx="3733800" cy="635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Distribución de la muestra según si la enfermera le da apoyo emocional: inspira confianza. Le genera tranquilidad. </a:t>
            </a:r>
            <a:endParaRPr lang="es-A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4294967295"/>
          </p:nvPr>
        </p:nvSpPr>
        <p:spPr>
          <a:xfrm>
            <a:off x="5410200" y="177800"/>
            <a:ext cx="3733800" cy="6350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s-AR" sz="1600" dirty="0" smtClean="0">
                <a:solidFill>
                  <a:schemeClr val="tx1"/>
                </a:solidFill>
              </a:rPr>
              <a:t>Distribución de la muestra según si la enfermera le explica con anterioridad la realización de un procedimiento </a:t>
            </a:r>
            <a:endParaRPr lang="es-AR" sz="1600" dirty="0">
              <a:solidFill>
                <a:schemeClr val="tx1"/>
              </a:solidFill>
            </a:endParaRPr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28596" y="785798"/>
          <a:ext cx="3143250" cy="993511"/>
        </p:xfrm>
        <a:graphic>
          <a:graphicData uri="http://schemas.openxmlformats.org/presentationml/2006/ole">
            <p:oleObj spid="_x0000_s39943" name="Hoja de cálculo" r:id="rId3" imgW="2657615" imgH="1228849" progId="Excel.Sheet.12">
              <p:embed/>
            </p:oleObj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214943" y="833424"/>
          <a:ext cx="2786081" cy="1201050"/>
        </p:xfrm>
        <a:graphic>
          <a:graphicData uri="http://schemas.openxmlformats.org/drawingml/2006/table">
            <a:tbl>
              <a:tblPr/>
              <a:tblGrid>
                <a:gridCol w="1010093"/>
                <a:gridCol w="887994"/>
                <a:gridCol w="887994"/>
              </a:tblGrid>
              <a:tr h="166688">
                <a:tc>
                  <a:txBody>
                    <a:bodyPr/>
                    <a:lstStyle/>
                    <a:p>
                      <a:pPr algn="l" fontAlgn="t"/>
                      <a:r>
                        <a:rPr lang="es-AR" sz="900" b="0" i="0" u="none" strike="noStrike" dirty="0">
                          <a:solidFill>
                            <a:srgbClr val="943634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79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</a:t>
                      </a:r>
                      <a:endParaRPr lang="es-A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f%</a:t>
                      </a:r>
                      <a:endParaRPr lang="es-A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Siempre</a:t>
                      </a:r>
                      <a:endParaRPr lang="es-A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269879"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Casi Siempre</a:t>
                      </a:r>
                      <a:endParaRPr lang="es-A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0295"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Algunas Veces</a:t>
                      </a:r>
                      <a:endParaRPr lang="es-A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Nunca</a:t>
                      </a:r>
                      <a:endParaRPr lang="es-AR" sz="9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AR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s-AR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  <a:endParaRPr lang="es-AR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7938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</a:tr>
            </a:tbl>
          </a:graphicData>
        </a:graphic>
      </p:graphicFrame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285720" y="1904993"/>
            <a:ext cx="42862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Fuente: Datos obtenidos mediante encuesta realizada por los autores del estudio, Ana  Duhovnik, Jesica Moraga, alumnas de la licenciatura en enfermería de la Universidad Nacional de Cuyo con sede en Malargüe. 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4786314" y="2083589"/>
            <a:ext cx="435768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9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Fuente: Datos obtenidos mediante encuesta realizada por los autores del estudio, Ana  Duhovnik, Jesica Moraga, alumnas de la licenciatura en enfermería de la Universidad Nacional de Cuyo con sede en Malargüe</a:t>
            </a:r>
            <a:endParaRPr lang="es-AR" sz="900" dirty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572000" y="4643450"/>
            <a:ext cx="435771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COMENTARIO: del total de los encuestados sobre si las enfermeras le explican con anterioridad la realización de un procedimiento el 67 % afirma que siempre, el 17 % considera que algunas veces, el 11 % manifiesta que casi siempre  y solo 5% que nunca.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214282" y="4583919"/>
            <a:ext cx="42862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200" dirty="0" smtClean="0">
                <a:latin typeface="Arial" pitchFamily="34" charset="0"/>
                <a:cs typeface="Arial" pitchFamily="34" charset="0"/>
              </a:rPr>
              <a:t>Comentario A través de este ítem se observo que a un 42% de los pacientes encuestados la enfermera algunas veces  le brinda apoyo emocional le inspira confianza y le genera tranquilidad siempre , un 34%  siempre, un 16% casi siempre y un 8% nunca</a:t>
            </a:r>
            <a:endParaRPr lang="es-AR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" name="9 Gráfico"/>
          <p:cNvGraphicFramePr/>
          <p:nvPr/>
        </p:nvGraphicFramePr>
        <p:xfrm>
          <a:off x="500034" y="2428872"/>
          <a:ext cx="3214687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1 Gráfico"/>
          <p:cNvGraphicFramePr>
            <a:graphicFrameLocks/>
          </p:cNvGraphicFramePr>
          <p:nvPr/>
        </p:nvGraphicFramePr>
        <p:xfrm>
          <a:off x="5143504" y="2428872"/>
          <a:ext cx="3000396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>
                <a:latin typeface="Algerian" pitchFamily="82" charset="0"/>
              </a:rPr>
              <a:t>CONCLUSIÓN</a:t>
            </a:r>
            <a:endParaRPr lang="es-AR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AR" sz="2800" b="1" dirty="0" smtClean="0"/>
              <a:t>RESPECTO A LA CALIDAD DEL CUIDADO PRESTADO</a:t>
            </a:r>
          </a:p>
          <a:p>
            <a:pPr>
              <a:buNone/>
            </a:pPr>
            <a:r>
              <a:rPr lang="es-AR" sz="2800" b="1" dirty="0" smtClean="0"/>
              <a:t>POR EL EQUIPO DE ENFERMERÍA SEGÚN LA</a:t>
            </a:r>
          </a:p>
          <a:p>
            <a:pPr>
              <a:buNone/>
            </a:pPr>
            <a:r>
              <a:rPr lang="es-AR" sz="2800" b="1" dirty="0" smtClean="0"/>
              <a:t>PERSPECTIVA DEL PACIENTE, SE PUDO CONCLUIR</a:t>
            </a:r>
          </a:p>
          <a:p>
            <a:pPr>
              <a:buNone/>
            </a:pPr>
            <a:r>
              <a:rPr lang="es-AR" sz="2800" b="1" dirty="0" smtClean="0"/>
              <a:t>QUE HAY UN DÉFICIT  EN CUANTO  A LA</a:t>
            </a:r>
          </a:p>
          <a:p>
            <a:pPr>
              <a:buNone/>
            </a:pPr>
            <a:r>
              <a:rPr lang="es-AR" sz="2800" b="1" dirty="0" smtClean="0"/>
              <a:t>COMUNICACIÓN  Y EL TRATO AL PACIENTE  Y UN ALTO</a:t>
            </a:r>
          </a:p>
          <a:p>
            <a:pPr>
              <a:buNone/>
            </a:pPr>
            <a:r>
              <a:rPr lang="es-AR" sz="2800" b="1" dirty="0" smtClean="0"/>
              <a:t>NIVEL DE SATISFACCIÓN CON LOS CUIDADOS DE</a:t>
            </a:r>
          </a:p>
          <a:p>
            <a:pPr>
              <a:buNone/>
            </a:pPr>
            <a:r>
              <a:rPr lang="es-AR" sz="2800" b="1" dirty="0" smtClean="0"/>
              <a:t>ENFERMERÍA RECIBIDOS.</a:t>
            </a:r>
            <a:endParaRPr lang="es-A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>
                <a:latin typeface="Algerian" pitchFamily="82" charset="0"/>
              </a:rPr>
              <a:t>RECOMENDACIONES</a:t>
            </a:r>
            <a:endParaRPr lang="es-AR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AR" b="1" dirty="0" smtClean="0"/>
              <a:t>MOTIVAR MAYOR PARTICIPACIÓN Y</a:t>
            </a:r>
          </a:p>
          <a:p>
            <a:pPr algn="just">
              <a:buNone/>
            </a:pPr>
            <a:r>
              <a:rPr lang="es-AR" b="1" dirty="0" smtClean="0"/>
              <a:t>COLABORACIÓN DEL PERSONAL DE ENFERMERÍA</a:t>
            </a:r>
          </a:p>
          <a:p>
            <a:pPr algn="just">
              <a:buNone/>
            </a:pPr>
            <a:r>
              <a:rPr lang="es-AR" b="1" dirty="0" smtClean="0"/>
              <a:t>CON EL PACIENTE, UTILIZANDO COMO</a:t>
            </a:r>
          </a:p>
          <a:p>
            <a:pPr algn="just">
              <a:buNone/>
            </a:pPr>
            <a:r>
              <a:rPr lang="es-AR" b="1" dirty="0" smtClean="0"/>
              <a:t>HERRAMIENTA LA TÉCNICA DE COMUNICACIÓN,</a:t>
            </a:r>
          </a:p>
          <a:p>
            <a:pPr algn="just">
              <a:buNone/>
            </a:pPr>
            <a:r>
              <a:rPr lang="es-AR" b="1" dirty="0" smtClean="0"/>
              <a:t>RELACIONES</a:t>
            </a:r>
            <a:r>
              <a:rPr lang="es-AR" b="1" dirty="0"/>
              <a:t> </a:t>
            </a:r>
            <a:r>
              <a:rPr lang="es-AR" b="1" dirty="0" smtClean="0"/>
              <a:t>SOCIALES Y RESPUESTA, PARA</a:t>
            </a:r>
          </a:p>
          <a:p>
            <a:pPr algn="just">
              <a:buNone/>
            </a:pPr>
            <a:r>
              <a:rPr lang="es-AR" b="1" dirty="0" smtClean="0"/>
              <a:t>MEJORAR  Y ALCANZAR EL ESTADO PLENO DE</a:t>
            </a:r>
          </a:p>
          <a:p>
            <a:pPr algn="just">
              <a:buNone/>
            </a:pPr>
            <a:r>
              <a:rPr lang="es-AR" b="1" dirty="0" smtClean="0"/>
              <a:t>SALUD DEL PACIENTE.</a:t>
            </a:r>
            <a:endParaRPr lang="es-A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C:\Users\Ana14\Downloads\rosit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0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1714480" y="1142988"/>
            <a:ext cx="549208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Bottom">
              <a:avLst/>
            </a:prstTxWarp>
            <a:spAutoFit/>
          </a:bodyPr>
          <a:lstStyle/>
          <a:p>
            <a:pPr algn="ctr"/>
            <a:r>
              <a:rPr lang="es-E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MUCHAS GRACIAS</a:t>
            </a:r>
            <a:endParaRPr lang="es-E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4429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 smtClean="0">
                <a:latin typeface="Algerian" pitchFamily="82" charset="0"/>
              </a:rPr>
              <a:t>INTRODUCCIÓN</a:t>
            </a:r>
            <a:endParaRPr lang="es-AR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s-ES" sz="3100" b="1" dirty="0" smtClean="0"/>
              <a:t>LA IMAGEN PROFESIONAL DEL ENFERMERO (A) JUEGA UN</a:t>
            </a:r>
          </a:p>
          <a:p>
            <a:pPr>
              <a:lnSpc>
                <a:spcPct val="150000"/>
              </a:lnSpc>
              <a:buNone/>
            </a:pPr>
            <a:r>
              <a:rPr lang="es-ES" sz="3100" b="1" dirty="0" smtClean="0"/>
              <a:t>PAPEL MUY IMPORTANTE EN LA SALUD, PUESTO QUE</a:t>
            </a:r>
          </a:p>
          <a:p>
            <a:pPr>
              <a:lnSpc>
                <a:spcPct val="150000"/>
              </a:lnSpc>
              <a:buNone/>
            </a:pPr>
            <a:r>
              <a:rPr lang="es-ES" sz="3100" b="1" dirty="0" smtClean="0"/>
              <a:t>INTERVIENE EN LA PREVENCIÓN,  PROMOCIÓN DE SALUD</a:t>
            </a:r>
          </a:p>
          <a:p>
            <a:pPr>
              <a:lnSpc>
                <a:spcPct val="150000"/>
              </a:lnSpc>
              <a:buNone/>
            </a:pPr>
            <a:r>
              <a:rPr lang="es-ES" sz="3100" b="1" dirty="0" smtClean="0"/>
              <a:t>Y BRINDA CUIDADOS A QUIEN LO REQUIERA, </a:t>
            </a:r>
          </a:p>
          <a:p>
            <a:pPr>
              <a:lnSpc>
                <a:spcPct val="150000"/>
              </a:lnSpc>
              <a:buNone/>
            </a:pPr>
            <a:r>
              <a:rPr lang="es-ES" sz="3100" b="1" dirty="0" smtClean="0"/>
              <a:t>PRESENTANDO ANTE LA SOCIEDAD UNA IMAGEN QUE</a:t>
            </a:r>
          </a:p>
          <a:p>
            <a:pPr>
              <a:lnSpc>
                <a:spcPct val="150000"/>
              </a:lnSpc>
              <a:buNone/>
            </a:pPr>
            <a:r>
              <a:rPr lang="es-ES" sz="3100" b="1" dirty="0" smtClean="0"/>
              <a:t>OFRECE CONFIABILIDAD, EFICIENCIA Y APOYO.</a:t>
            </a:r>
            <a:endParaRPr lang="es-AR" sz="3100" b="1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dirty="0" smtClean="0">
                <a:latin typeface="Algerian" pitchFamily="82" charset="0"/>
              </a:rPr>
              <a:t>PLANTEO DEL PROBLEMA</a:t>
            </a:r>
            <a:endParaRPr lang="es-AR" sz="4000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s-ES_tradnl" sz="2800" b="1" dirty="0" smtClean="0"/>
              <a:t>¿QUÉ ASPECTOS INFLUYEN EN LOS PACIENTES</a:t>
            </a:r>
          </a:p>
          <a:p>
            <a:pPr>
              <a:lnSpc>
                <a:spcPct val="150000"/>
              </a:lnSpc>
              <a:buNone/>
            </a:pPr>
            <a:r>
              <a:rPr lang="es-ES_tradnl" sz="2800" b="1" dirty="0" smtClean="0"/>
              <a:t>HOSPITALIZADOS EN  LOS SERVICIOS DE CLÍNICA</a:t>
            </a:r>
          </a:p>
          <a:p>
            <a:pPr>
              <a:lnSpc>
                <a:spcPct val="150000"/>
              </a:lnSpc>
              <a:buNone/>
            </a:pPr>
            <a:r>
              <a:rPr lang="es-ES_tradnl" sz="2800" b="1" dirty="0" smtClean="0"/>
              <a:t>MÉDICA, MATERNIDAD Y PEDIATRÍA DEL  HOSPITAL</a:t>
            </a:r>
          </a:p>
          <a:p>
            <a:pPr>
              <a:lnSpc>
                <a:spcPct val="150000"/>
              </a:lnSpc>
              <a:buNone/>
            </a:pPr>
            <a:r>
              <a:rPr lang="es-ES_tradnl" sz="2800" b="1" dirty="0" smtClean="0"/>
              <a:t>MALARGÜE PARA LA FORMACIÓN DE LA IMAGEN</a:t>
            </a:r>
          </a:p>
          <a:p>
            <a:pPr>
              <a:lnSpc>
                <a:spcPct val="150000"/>
              </a:lnSpc>
              <a:buNone/>
            </a:pPr>
            <a:r>
              <a:rPr lang="es-ES_tradnl" sz="2800" b="1" dirty="0" smtClean="0"/>
              <a:t>SOCIAL Y PROFESIONAL DE LA ENFERMERA?.</a:t>
            </a:r>
            <a:endParaRPr lang="es-AR" sz="2800" b="1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4000" dirty="0" smtClean="0">
                <a:latin typeface="Algerian" pitchFamily="82" charset="0"/>
              </a:rPr>
              <a:t>OBJETIVOS</a:t>
            </a:r>
            <a:r>
              <a:rPr lang="es-AR" dirty="0" smtClean="0">
                <a:solidFill>
                  <a:srgbClr val="002060"/>
                </a:solidFill>
                <a:latin typeface="Algerian" pitchFamily="82" charset="0"/>
              </a:rPr>
              <a:t> </a:t>
            </a:r>
            <a:endParaRPr lang="es-AR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 smtClean="0">
                <a:solidFill>
                  <a:srgbClr val="002060"/>
                </a:solidFill>
                <a:latin typeface="Algerian" pitchFamily="82" charset="0"/>
              </a:rPr>
              <a:t>GENERAL</a:t>
            </a:r>
            <a:endParaRPr lang="es-AR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es-ES_tradnl" dirty="0" smtClean="0"/>
              <a:t>Determinar qué factores influyen en los pacientes hospitalizados en los servicios de Clínica Médica, Maternidad y Pediatría del Hospital Malargüe para construir la imagen social y profesional de la enfermera.</a:t>
            </a:r>
            <a:endParaRPr lang="es-AR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es-AR" dirty="0" smtClean="0">
                <a:solidFill>
                  <a:srgbClr val="002060"/>
                </a:solidFill>
                <a:latin typeface="Algerian" pitchFamily="82" charset="0"/>
              </a:rPr>
              <a:t>ESPECÍFICOS</a:t>
            </a:r>
            <a:endParaRPr lang="es-AR" dirty="0">
              <a:solidFill>
                <a:srgbClr val="002060"/>
              </a:solidFill>
              <a:latin typeface="Algerian" pitchFamily="82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Font typeface="Wingdings" pitchFamily="2" charset="2"/>
              <a:buChar char="v"/>
            </a:pPr>
            <a:r>
              <a:rPr lang="es-ES_tradnl" dirty="0" smtClean="0"/>
              <a:t>Determinar si la comunicación con el paciente  influye en la construcción de la imagen social. </a:t>
            </a:r>
            <a:endParaRPr lang="es-AR" dirty="0" smtClean="0"/>
          </a:p>
          <a:p>
            <a:pPr lvl="0">
              <a:buFont typeface="Wingdings" pitchFamily="2" charset="2"/>
              <a:buChar char="v"/>
            </a:pPr>
            <a:r>
              <a:rPr lang="es-ES_tradnl" dirty="0" smtClean="0"/>
              <a:t>Establecer si el  apoyo emocional al paciente contribuye a la formación de la imagen social.</a:t>
            </a:r>
            <a:endParaRPr lang="es-AR" dirty="0" smtClean="0"/>
          </a:p>
          <a:p>
            <a:pPr lvl="0">
              <a:buFont typeface="Wingdings" pitchFamily="2" charset="2"/>
              <a:buChar char="v"/>
            </a:pPr>
            <a:r>
              <a:rPr lang="es-ES_tradnl" dirty="0" smtClean="0"/>
              <a:t>Determinar si las acciones de cuidado influyen en la imagen profesional </a:t>
            </a:r>
            <a:r>
              <a:rPr lang="es-ES_tradnl" dirty="0" smtClean="0"/>
              <a:t>de la </a:t>
            </a:r>
            <a:r>
              <a:rPr lang="es-ES_tradnl" dirty="0" smtClean="0"/>
              <a:t>enfermera.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22 Diagrama"/>
          <p:cNvGraphicFramePr/>
          <p:nvPr/>
        </p:nvGraphicFramePr>
        <p:xfrm>
          <a:off x="3357554" y="773892"/>
          <a:ext cx="2143140" cy="1012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2" name="21 Diagrama"/>
          <p:cNvGraphicFramePr/>
          <p:nvPr/>
        </p:nvGraphicFramePr>
        <p:xfrm>
          <a:off x="3143240" y="2202652"/>
          <a:ext cx="2071702" cy="89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31" name="30 Diagrama"/>
          <p:cNvGraphicFramePr/>
          <p:nvPr/>
        </p:nvGraphicFramePr>
        <p:xfrm>
          <a:off x="6572264" y="952487"/>
          <a:ext cx="1857388" cy="53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aphicFrame>
        <p:nvGraphicFramePr>
          <p:cNvPr id="33" name="32 Diagrama"/>
          <p:cNvGraphicFramePr/>
          <p:nvPr/>
        </p:nvGraphicFramePr>
        <p:xfrm>
          <a:off x="6715140" y="1607335"/>
          <a:ext cx="1571636" cy="53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35" name="34 Diagrama"/>
          <p:cNvGraphicFramePr/>
          <p:nvPr/>
        </p:nvGraphicFramePr>
        <p:xfrm>
          <a:off x="3857620" y="2440779"/>
          <a:ext cx="1571636" cy="53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38" name="37 Diagrama"/>
          <p:cNvGraphicFramePr/>
          <p:nvPr/>
        </p:nvGraphicFramePr>
        <p:xfrm>
          <a:off x="6786578" y="2559842"/>
          <a:ext cx="1285884" cy="53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graphicFrame>
        <p:nvGraphicFramePr>
          <p:cNvPr id="53" name="52 Diagrama"/>
          <p:cNvGraphicFramePr/>
          <p:nvPr/>
        </p:nvGraphicFramePr>
        <p:xfrm>
          <a:off x="3500430" y="857236"/>
          <a:ext cx="2428892" cy="773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6" r:lo="rId27" r:qs="rId28" r:cs="rId29"/>
          </a:graphicData>
        </a:graphic>
      </p:graphicFrame>
      <p:graphicFrame>
        <p:nvGraphicFramePr>
          <p:cNvPr id="54" name="53 Diagrama"/>
          <p:cNvGraphicFramePr/>
          <p:nvPr/>
        </p:nvGraphicFramePr>
        <p:xfrm>
          <a:off x="3571868" y="2857500"/>
          <a:ext cx="2214578" cy="952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0" r:lo="rId31" r:qs="rId32" r:cs="rId33"/>
          </a:graphicData>
        </a:graphic>
      </p:graphicFrame>
      <p:graphicFrame>
        <p:nvGraphicFramePr>
          <p:cNvPr id="56" name="55 Diagrama"/>
          <p:cNvGraphicFramePr/>
          <p:nvPr/>
        </p:nvGraphicFramePr>
        <p:xfrm>
          <a:off x="428596" y="1071550"/>
          <a:ext cx="1571636" cy="1012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4" r:lo="rId35" r:qs="rId36" r:cs="rId37"/>
          </a:graphicData>
        </a:graphic>
      </p:graphicFrame>
      <p:graphicFrame>
        <p:nvGraphicFramePr>
          <p:cNvPr id="57" name="56 Diagrama"/>
          <p:cNvGraphicFramePr/>
          <p:nvPr/>
        </p:nvGraphicFramePr>
        <p:xfrm>
          <a:off x="214282" y="3214690"/>
          <a:ext cx="2000264" cy="833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  <p:graphicFrame>
        <p:nvGraphicFramePr>
          <p:cNvPr id="55" name="54 Diagrama"/>
          <p:cNvGraphicFramePr/>
          <p:nvPr/>
        </p:nvGraphicFramePr>
        <p:xfrm>
          <a:off x="3428992" y="4643450"/>
          <a:ext cx="2286016" cy="833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2" r:lo="rId43" r:qs="rId44" r:cs="rId45"/>
          </a:graphicData>
        </a:graphic>
      </p:graphicFrame>
      <p:graphicFrame>
        <p:nvGraphicFramePr>
          <p:cNvPr id="60" name="59 Diagrama"/>
          <p:cNvGraphicFramePr/>
          <p:nvPr/>
        </p:nvGraphicFramePr>
        <p:xfrm>
          <a:off x="7000892" y="654828"/>
          <a:ext cx="1928826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6" r:lo="rId47" r:qs="rId48" r:cs="rId49"/>
          </a:graphicData>
        </a:graphic>
      </p:graphicFrame>
      <p:graphicFrame>
        <p:nvGraphicFramePr>
          <p:cNvPr id="61" name="60 Diagrama"/>
          <p:cNvGraphicFramePr/>
          <p:nvPr/>
        </p:nvGraphicFramePr>
        <p:xfrm>
          <a:off x="7072330" y="1785930"/>
          <a:ext cx="1785918" cy="654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0" r:lo="rId51" r:qs="rId52" r:cs="rId53"/>
          </a:graphicData>
        </a:graphic>
      </p:graphicFrame>
      <p:graphicFrame>
        <p:nvGraphicFramePr>
          <p:cNvPr id="62" name="61 Diagrama"/>
          <p:cNvGraphicFramePr/>
          <p:nvPr/>
        </p:nvGraphicFramePr>
        <p:xfrm>
          <a:off x="6929454" y="2738437"/>
          <a:ext cx="1785950" cy="5386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4" r:lo="rId55" r:qs="rId56" r:cs="rId57"/>
          </a:graphicData>
        </a:graphic>
      </p:graphicFrame>
      <p:graphicFrame>
        <p:nvGraphicFramePr>
          <p:cNvPr id="63" name="62 Diagrama"/>
          <p:cNvGraphicFramePr/>
          <p:nvPr/>
        </p:nvGraphicFramePr>
        <p:xfrm>
          <a:off x="7286644" y="3857632"/>
          <a:ext cx="1643074" cy="545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8" r:lo="rId59" r:qs="rId60" r:cs="rId61"/>
          </a:graphicData>
        </a:graphic>
      </p:graphicFrame>
      <p:sp>
        <p:nvSpPr>
          <p:cNvPr id="80" name="79 Flecha arriba y abajo"/>
          <p:cNvSpPr/>
          <p:nvPr/>
        </p:nvSpPr>
        <p:spPr>
          <a:xfrm>
            <a:off x="4500562" y="1643054"/>
            <a:ext cx="142876" cy="1214446"/>
          </a:xfrm>
          <a:prstGeom prst="up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80 Flecha arriba y abajo"/>
          <p:cNvSpPr/>
          <p:nvPr/>
        </p:nvSpPr>
        <p:spPr>
          <a:xfrm>
            <a:off x="4572000" y="3810007"/>
            <a:ext cx="142876" cy="833443"/>
          </a:xfrm>
          <a:prstGeom prst="up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24 CuadroTexto"/>
          <p:cNvSpPr txBox="1"/>
          <p:nvPr/>
        </p:nvSpPr>
        <p:spPr>
          <a:xfrm>
            <a:off x="2071670" y="0"/>
            <a:ext cx="4929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4000" dirty="0" smtClean="0">
                <a:latin typeface="Algerian" pitchFamily="82" charset="0"/>
              </a:rPr>
              <a:t>MARCO TEÓRICO</a:t>
            </a:r>
            <a:endParaRPr lang="es-AR" sz="4000" dirty="0"/>
          </a:p>
        </p:txBody>
      </p:sp>
      <p:sp>
        <p:nvSpPr>
          <p:cNvPr id="26" name="25 Flecha izquierda y derecha"/>
          <p:cNvSpPr/>
          <p:nvPr/>
        </p:nvSpPr>
        <p:spPr>
          <a:xfrm>
            <a:off x="2071670" y="1428740"/>
            <a:ext cx="1216152" cy="2857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arriba y abajo"/>
          <p:cNvSpPr/>
          <p:nvPr/>
        </p:nvSpPr>
        <p:spPr>
          <a:xfrm>
            <a:off x="1071538" y="2214558"/>
            <a:ext cx="285752" cy="92869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29 Flecha derecha"/>
          <p:cNvSpPr/>
          <p:nvPr/>
        </p:nvSpPr>
        <p:spPr>
          <a:xfrm>
            <a:off x="1357290" y="5143516"/>
            <a:ext cx="207170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31 Flecha arriba"/>
          <p:cNvSpPr/>
          <p:nvPr/>
        </p:nvSpPr>
        <p:spPr>
          <a:xfrm>
            <a:off x="1071538" y="4071946"/>
            <a:ext cx="285752" cy="12858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6" name="35 Flecha arriba"/>
          <p:cNvSpPr/>
          <p:nvPr/>
        </p:nvSpPr>
        <p:spPr>
          <a:xfrm>
            <a:off x="5715008" y="3857632"/>
            <a:ext cx="142876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36 Flecha derecha"/>
          <p:cNvSpPr/>
          <p:nvPr/>
        </p:nvSpPr>
        <p:spPr>
          <a:xfrm>
            <a:off x="5857884" y="4214822"/>
            <a:ext cx="135732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38 Flecha izquierda y derecha"/>
          <p:cNvSpPr/>
          <p:nvPr/>
        </p:nvSpPr>
        <p:spPr>
          <a:xfrm>
            <a:off x="6000760" y="3000376"/>
            <a:ext cx="857256" cy="14287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0" name="39 Flecha derecha"/>
          <p:cNvSpPr/>
          <p:nvPr/>
        </p:nvSpPr>
        <p:spPr>
          <a:xfrm>
            <a:off x="5715008" y="2071682"/>
            <a:ext cx="135732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40 Flecha arriba"/>
          <p:cNvSpPr/>
          <p:nvPr/>
        </p:nvSpPr>
        <p:spPr>
          <a:xfrm>
            <a:off x="5572132" y="1785930"/>
            <a:ext cx="142876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2" name="41 Flecha izquierda y derecha"/>
          <p:cNvSpPr/>
          <p:nvPr/>
        </p:nvSpPr>
        <p:spPr>
          <a:xfrm>
            <a:off x="6143636" y="928674"/>
            <a:ext cx="857256" cy="21431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>
                <a:latin typeface="Algerian" panose="04020705040A02060702" pitchFamily="82" charset="0"/>
              </a:rPr>
              <a:t>DISEÑO METODOLÓGICO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AR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s-AR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" name="3 Grupo"/>
          <p:cNvGrpSpPr/>
          <p:nvPr/>
        </p:nvGrpSpPr>
        <p:grpSpPr>
          <a:xfrm>
            <a:off x="600468" y="1354491"/>
            <a:ext cx="2057402" cy="1085298"/>
            <a:chOff x="3657605" y="9376"/>
            <a:chExt cx="2057402" cy="1085298"/>
          </a:xfrm>
        </p:grpSpPr>
        <p:sp>
          <p:nvSpPr>
            <p:cNvPr id="5" name="4 Rectángulo redondeado"/>
            <p:cNvSpPr/>
            <p:nvPr/>
          </p:nvSpPr>
          <p:spPr>
            <a:xfrm>
              <a:off x="3657605" y="9376"/>
              <a:ext cx="2057402" cy="1085298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3710585" y="62356"/>
              <a:ext cx="1951442" cy="9793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ESTUDIO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7" name="6 Grupo"/>
          <p:cNvGrpSpPr/>
          <p:nvPr/>
        </p:nvGrpSpPr>
        <p:grpSpPr>
          <a:xfrm>
            <a:off x="3543299" y="1407471"/>
            <a:ext cx="2057402" cy="1071570"/>
            <a:chOff x="8" y="0"/>
            <a:chExt cx="2057402" cy="1452934"/>
          </a:xfrm>
        </p:grpSpPr>
        <p:sp>
          <p:nvSpPr>
            <p:cNvPr id="8" name="7 Rectángulo redondeado"/>
            <p:cNvSpPr/>
            <p:nvPr/>
          </p:nvSpPr>
          <p:spPr>
            <a:xfrm>
              <a:off x="8" y="0"/>
              <a:ext cx="2057402" cy="145293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8 Rectángulo"/>
            <p:cNvSpPr/>
            <p:nvPr/>
          </p:nvSpPr>
          <p:spPr>
            <a:xfrm>
              <a:off x="70934" y="70926"/>
              <a:ext cx="1915550" cy="1311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ÁREA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10" name="9 Grupo"/>
          <p:cNvGrpSpPr/>
          <p:nvPr/>
        </p:nvGrpSpPr>
        <p:grpSpPr>
          <a:xfrm>
            <a:off x="583482" y="3321847"/>
            <a:ext cx="2057402" cy="1071570"/>
            <a:chOff x="357152" y="1038832"/>
            <a:chExt cx="2057402" cy="2199214"/>
          </a:xfrm>
        </p:grpSpPr>
        <p:sp>
          <p:nvSpPr>
            <p:cNvPr id="11" name="10 Rectángulo redondeado"/>
            <p:cNvSpPr/>
            <p:nvPr/>
          </p:nvSpPr>
          <p:spPr>
            <a:xfrm>
              <a:off x="357152" y="1038832"/>
              <a:ext cx="2057402" cy="219921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11 Rectángulo"/>
            <p:cNvSpPr/>
            <p:nvPr/>
          </p:nvSpPr>
          <p:spPr>
            <a:xfrm>
              <a:off x="457586" y="1139266"/>
              <a:ext cx="1856534" cy="199834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8110" tIns="59055" rIns="118110" bIns="59055" numCol="1" spcCol="1270" anchor="ctr" anchorCtr="0">
              <a:noAutofit/>
            </a:bodyPr>
            <a:lstStyle/>
            <a:p>
              <a:pPr lvl="0" algn="ctr" defTabSz="13779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MUESTRA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13" name="12 Grupo"/>
          <p:cNvGrpSpPr/>
          <p:nvPr/>
        </p:nvGrpSpPr>
        <p:grpSpPr>
          <a:xfrm>
            <a:off x="3714744" y="3393285"/>
            <a:ext cx="1714512" cy="1071570"/>
            <a:chOff x="3071792" y="0"/>
            <a:chExt cx="2516388" cy="4508500"/>
          </a:xfrm>
        </p:grpSpPr>
        <p:sp>
          <p:nvSpPr>
            <p:cNvPr id="14" name="13 Rectángulo redondeado"/>
            <p:cNvSpPr/>
            <p:nvPr/>
          </p:nvSpPr>
          <p:spPr>
            <a:xfrm>
              <a:off x="3071792" y="0"/>
              <a:ext cx="2516388" cy="450850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3194632" y="122840"/>
              <a:ext cx="2270708" cy="42628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UNIDAD DE ANÁLISIS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16" name="15 Grupo"/>
          <p:cNvGrpSpPr/>
          <p:nvPr/>
        </p:nvGrpSpPr>
        <p:grpSpPr>
          <a:xfrm>
            <a:off x="6650781" y="1407471"/>
            <a:ext cx="1928826" cy="1071570"/>
            <a:chOff x="1134302" y="0"/>
            <a:chExt cx="1464426" cy="1579017"/>
          </a:xfrm>
        </p:grpSpPr>
        <p:sp>
          <p:nvSpPr>
            <p:cNvPr id="17" name="16 Rectángulo redondeado"/>
            <p:cNvSpPr/>
            <p:nvPr/>
          </p:nvSpPr>
          <p:spPr>
            <a:xfrm>
              <a:off x="1134302" y="0"/>
              <a:ext cx="1464426" cy="157901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17 Rectángulo"/>
            <p:cNvSpPr/>
            <p:nvPr/>
          </p:nvSpPr>
          <p:spPr>
            <a:xfrm>
              <a:off x="1257036" y="71487"/>
              <a:ext cx="1321452" cy="14360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dirty="0" smtClean="0">
                  <a:solidFill>
                    <a:schemeClr val="tx1"/>
                  </a:solidFill>
                  <a:latin typeface="Britannic Bold" pitchFamily="34" charset="0"/>
                </a:rPr>
                <a:t>POBLACIÓN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22" name="21 Grupo"/>
          <p:cNvGrpSpPr/>
          <p:nvPr/>
        </p:nvGrpSpPr>
        <p:grpSpPr>
          <a:xfrm>
            <a:off x="6593112" y="3370784"/>
            <a:ext cx="2121559" cy="1214447"/>
            <a:chOff x="785813" y="2000266"/>
            <a:chExt cx="2121559" cy="1890493"/>
          </a:xfrm>
        </p:grpSpPr>
        <p:sp>
          <p:nvSpPr>
            <p:cNvPr id="23" name="22 Rectángulo redondeado"/>
            <p:cNvSpPr/>
            <p:nvPr/>
          </p:nvSpPr>
          <p:spPr>
            <a:xfrm>
              <a:off x="785813" y="2000266"/>
              <a:ext cx="2121559" cy="1890493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23 Rectángulo"/>
            <p:cNvSpPr/>
            <p:nvPr/>
          </p:nvSpPr>
          <p:spPr>
            <a:xfrm>
              <a:off x="878099" y="2092552"/>
              <a:ext cx="1936987" cy="17059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dirty="0" smtClean="0">
                  <a:solidFill>
                    <a:schemeClr val="tx1"/>
                  </a:solidFill>
                  <a:latin typeface="Britannic Bold" pitchFamily="34" charset="0"/>
                </a:rPr>
                <a:t>VARIABLES: OPERALIZACIÓN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>
                <a:latin typeface="Algerian" pitchFamily="82" charset="0"/>
              </a:rPr>
              <a:t>RECOLECCIÓN DE DATOS</a:t>
            </a:r>
            <a:endParaRPr lang="es-AR" dirty="0">
              <a:latin typeface="Algerian" pitchFamily="82" charset="0"/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285720" y="1500178"/>
            <a:ext cx="2071702" cy="1071571"/>
            <a:chOff x="10" y="1014130"/>
            <a:chExt cx="2864046" cy="2043797"/>
          </a:xfrm>
        </p:grpSpPr>
        <p:sp>
          <p:nvSpPr>
            <p:cNvPr id="4" name="3 Rectángulo redondeado"/>
            <p:cNvSpPr/>
            <p:nvPr/>
          </p:nvSpPr>
          <p:spPr>
            <a:xfrm>
              <a:off x="10" y="1014130"/>
              <a:ext cx="2864046" cy="204379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4 Rectángulo"/>
            <p:cNvSpPr/>
            <p:nvPr/>
          </p:nvSpPr>
          <p:spPr>
            <a:xfrm>
              <a:off x="99780" y="1113900"/>
              <a:ext cx="2664506" cy="18442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TÉCNICAS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6" name="5 Grupo"/>
          <p:cNvGrpSpPr/>
          <p:nvPr/>
        </p:nvGrpSpPr>
        <p:grpSpPr>
          <a:xfrm>
            <a:off x="214282" y="4143384"/>
            <a:ext cx="2571768" cy="980125"/>
            <a:chOff x="2753" y="2117414"/>
            <a:chExt cx="5638063" cy="1123001"/>
          </a:xfrm>
        </p:grpSpPr>
        <p:sp>
          <p:nvSpPr>
            <p:cNvPr id="7" name="6 Rectángulo redondeado"/>
            <p:cNvSpPr/>
            <p:nvPr/>
          </p:nvSpPr>
          <p:spPr>
            <a:xfrm>
              <a:off x="2753" y="2117414"/>
              <a:ext cx="5638063" cy="112300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7 Rectángulo"/>
            <p:cNvSpPr/>
            <p:nvPr/>
          </p:nvSpPr>
          <p:spPr>
            <a:xfrm>
              <a:off x="57573" y="2199265"/>
              <a:ext cx="5141040" cy="9863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INSTRUMENTO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3500430" y="2243584"/>
            <a:ext cx="1746511" cy="1042544"/>
            <a:chOff x="378620" y="1860"/>
            <a:chExt cx="1349882" cy="1227832"/>
          </a:xfrm>
        </p:grpSpPr>
        <p:sp>
          <p:nvSpPr>
            <p:cNvPr id="10" name="9 Rectángulo redondeado"/>
            <p:cNvSpPr/>
            <p:nvPr/>
          </p:nvSpPr>
          <p:spPr>
            <a:xfrm>
              <a:off x="378620" y="1860"/>
              <a:ext cx="1349882" cy="122783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438558" y="61798"/>
              <a:ext cx="1230006" cy="9111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ANÁLISIS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6429388" y="1357302"/>
            <a:ext cx="2242659" cy="1000131"/>
            <a:chOff x="392119" y="7926"/>
            <a:chExt cx="2528411" cy="1858491"/>
          </a:xfrm>
        </p:grpSpPr>
        <p:sp>
          <p:nvSpPr>
            <p:cNvPr id="13" name="12 Rectángulo redondeado"/>
            <p:cNvSpPr/>
            <p:nvPr/>
          </p:nvSpPr>
          <p:spPr>
            <a:xfrm>
              <a:off x="392119" y="7926"/>
              <a:ext cx="2528411" cy="185849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13 Rectángulo"/>
            <p:cNvSpPr/>
            <p:nvPr/>
          </p:nvSpPr>
          <p:spPr>
            <a:xfrm>
              <a:off x="482843" y="98650"/>
              <a:ext cx="2346963" cy="167704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PROCESAMIENTO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6286512" y="4071946"/>
            <a:ext cx="2210597" cy="857256"/>
            <a:chOff x="378620" y="1860"/>
            <a:chExt cx="2992434" cy="3806279"/>
          </a:xfrm>
        </p:grpSpPr>
        <p:sp>
          <p:nvSpPr>
            <p:cNvPr id="16" name="15 Rectángulo redondeado"/>
            <p:cNvSpPr/>
            <p:nvPr/>
          </p:nvSpPr>
          <p:spPr>
            <a:xfrm>
              <a:off x="378620" y="1860"/>
              <a:ext cx="2992434" cy="380627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524699" y="147939"/>
              <a:ext cx="2700275" cy="243677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38100" rIns="76200" bIns="381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AR" sz="2000" kern="1200" dirty="0" smtClean="0">
                  <a:solidFill>
                    <a:schemeClr val="tx1"/>
                  </a:solidFill>
                  <a:latin typeface="Britannic Bold" pitchFamily="34" charset="0"/>
                </a:rPr>
                <a:t>PRESENTACIÓN</a:t>
              </a:r>
              <a:endParaRPr lang="es-AR" sz="2000" kern="1200" dirty="0">
                <a:solidFill>
                  <a:schemeClr val="tx1"/>
                </a:solidFill>
                <a:latin typeface="Britannic Bold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3042" y="0"/>
            <a:ext cx="5500726" cy="595297"/>
          </a:xfrm>
        </p:spPr>
        <p:txBody>
          <a:bodyPr>
            <a:noAutofit/>
          </a:bodyPr>
          <a:lstStyle/>
          <a:p>
            <a:pPr algn="ctr"/>
            <a:r>
              <a:rPr lang="es-AR" dirty="0" smtClean="0">
                <a:solidFill>
                  <a:schemeClr val="tx1"/>
                </a:solidFill>
                <a:latin typeface="Algerian" pitchFamily="82" charset="0"/>
              </a:rPr>
              <a:t>RESULTADOS</a:t>
            </a:r>
            <a:endParaRPr lang="es-AR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3" name="2 Marcador de texto"/>
          <p:cNvSpPr>
            <a:spLocks noGrp="1"/>
          </p:cNvSpPr>
          <p:nvPr>
            <p:ph type="body" idx="4294967295"/>
          </p:nvPr>
        </p:nvSpPr>
        <p:spPr>
          <a:xfrm>
            <a:off x="0" y="534988"/>
            <a:ext cx="3429000" cy="595312"/>
          </a:xfrm>
        </p:spPr>
        <p:txBody>
          <a:bodyPr>
            <a:normAutofit fontScale="62500" lnSpcReduction="20000"/>
          </a:bodyPr>
          <a:lstStyle/>
          <a:p>
            <a:r>
              <a:rPr lang="es-AR" dirty="0" smtClean="0"/>
              <a:t>Distribución de la muestra según área de servicio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4294967295"/>
          </p:nvPr>
        </p:nvSpPr>
        <p:spPr>
          <a:xfrm>
            <a:off x="5624513" y="476250"/>
            <a:ext cx="3519487" cy="635000"/>
          </a:xfrm>
        </p:spPr>
        <p:txBody>
          <a:bodyPr>
            <a:normAutofit fontScale="70000" lnSpcReduction="20000"/>
          </a:bodyPr>
          <a:lstStyle/>
          <a:p>
            <a:r>
              <a:rPr lang="es-AR" dirty="0" smtClean="0"/>
              <a:t>Distribución de la muestra según el sexo</a:t>
            </a:r>
            <a:endParaRPr lang="es-AR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sz="half" idx="4294967295"/>
          </p:nvPr>
        </p:nvGraphicFramePr>
        <p:xfrm>
          <a:off x="357158" y="2857500"/>
          <a:ext cx="3857652" cy="200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9 Marcador de contenido"/>
          <p:cNvGraphicFramePr>
            <a:graphicFrameLocks noGrp="1"/>
          </p:cNvGraphicFramePr>
          <p:nvPr>
            <p:ph sz="half" idx="4294967295"/>
          </p:nvPr>
        </p:nvGraphicFramePr>
        <p:xfrm>
          <a:off x="5857875" y="2678113"/>
          <a:ext cx="3286125" cy="1668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571472" y="1142988"/>
          <a:ext cx="3143272" cy="1309103"/>
        </p:xfrm>
        <a:graphic>
          <a:graphicData uri="http://schemas.openxmlformats.org/presentationml/2006/ole">
            <p:oleObj spid="_x0000_s36876" name="Hoja de cálculo" r:id="rId5" imgW="3613390" imgH="989154" progId="Excel.Sheet.12">
              <p:embed/>
            </p:oleObj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5286381" y="1190614"/>
          <a:ext cx="3284455" cy="892976"/>
        </p:xfrm>
        <a:graphic>
          <a:graphicData uri="http://schemas.openxmlformats.org/presentationml/2006/ole">
            <p:oleObj spid="_x0000_s36877" name="Hoja de cálculo" r:id="rId6" imgW="2467329" imgH="804498" progId="Excel.Sheet.12">
              <p:embed/>
            </p:oleObj>
          </a:graphicData>
        </a:graphic>
      </p:graphicFrame>
      <p:sp>
        <p:nvSpPr>
          <p:cNvPr id="9" name="8 Rectángulo"/>
          <p:cNvSpPr/>
          <p:nvPr/>
        </p:nvSpPr>
        <p:spPr>
          <a:xfrm>
            <a:off x="0" y="2440778"/>
            <a:ext cx="40719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1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Fuente: Datos obtenidos mediante encuesta realizada por los autores del estudio, Ana  Duhovnik, Jesica Moraga, alumnas de la licenciatura en enfermería de la Universidad Nacional de Cuyo con sede en Malargüe. </a:t>
            </a:r>
            <a:endParaRPr lang="es-E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4286248" y="2083588"/>
            <a:ext cx="4572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1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Fuente: Datos obtenidos mediante encuesta realizada por los autores del estudio, Ana  Duhovnik, Jesica Moraga, alumnas de la licenciatura en enfermería de la Universidad Nacional de Cuyo con sede en Malargüe. </a:t>
            </a:r>
            <a:endParaRPr lang="es-E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214810" y="5000641"/>
            <a:ext cx="47149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Comentario: Como se observa en el gráfico durante el mes de mayo es mayor el porcentaje de pacientes hospitalizados del sexo femenino.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57158" y="4822045"/>
            <a:ext cx="35004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Comentario: 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con respecto al 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tem 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á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reas de servicio  los resultados son: con un 51% cl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nica m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dica, maternidad  con un 35%, y con menor porcentaje el 14 % el servicio de pediatr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A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a. </a:t>
            </a:r>
            <a:endParaRPr kumimoji="0" lang="es-A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4 Gráfico"/>
          <p:cNvGraphicFramePr>
            <a:graphicFrameLocks/>
          </p:cNvGraphicFramePr>
          <p:nvPr/>
        </p:nvGraphicFramePr>
        <p:xfrm>
          <a:off x="4286248" y="1928807"/>
          <a:ext cx="4040188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4294967295"/>
          </p:nvPr>
        </p:nvSpPr>
        <p:spPr>
          <a:xfrm>
            <a:off x="0" y="238125"/>
            <a:ext cx="3733800" cy="63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Distribución de la muestra según si la</a:t>
            </a:r>
          </a:p>
          <a:p>
            <a:pPr>
              <a:buNone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enfermeras son claras al comunicarse</a:t>
            </a:r>
          </a:p>
          <a:p>
            <a:pPr>
              <a:buNone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 Ud</a:t>
            </a:r>
            <a:r>
              <a:rPr lang="es-AR" sz="1200" dirty="0" smtClean="0"/>
              <a:t>.</a:t>
            </a:r>
            <a:endParaRPr lang="es-AR" sz="120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4294967295"/>
          </p:nvPr>
        </p:nvSpPr>
        <p:spPr>
          <a:xfrm>
            <a:off x="4929190" y="142856"/>
            <a:ext cx="3733800" cy="63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Distribución de la muestra según si las</a:t>
            </a:r>
          </a:p>
          <a:p>
            <a:pPr>
              <a:buNone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enfermeras responden a sus dudas e</a:t>
            </a:r>
          </a:p>
          <a:p>
            <a:pPr>
              <a:buNone/>
            </a:pPr>
            <a:r>
              <a:rPr lang="es-AR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Inquietudes.</a:t>
            </a:r>
            <a:endParaRPr lang="es-AR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57159" y="1012019"/>
          <a:ext cx="2957513" cy="993511"/>
        </p:xfrm>
        <a:graphic>
          <a:graphicData uri="http://schemas.openxmlformats.org/presentationml/2006/ole">
            <p:oleObj spid="_x0000_s37901" name="Hoja de cálculo" r:id="rId4" imgW="2957983" imgH="1191809" progId="Excel.Sheet.12">
              <p:embed/>
            </p:oleObj>
          </a:graphicData>
        </a:graphic>
      </p:graphicFrame>
      <p:sp>
        <p:nvSpPr>
          <p:cNvPr id="9" name="8 Rectángulo"/>
          <p:cNvSpPr/>
          <p:nvPr/>
        </p:nvSpPr>
        <p:spPr>
          <a:xfrm>
            <a:off x="214282" y="2024057"/>
            <a:ext cx="3429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1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Fuente: Datos obtenidos mediante encuesta realizada por los autores del estudio, Ana  Duhovnik, Jesica Moraga, alumnas de la licenciatura en enfermería de la Universidad Nacional de Cuyo con sede en Malargüe. </a:t>
            </a:r>
            <a:endParaRPr lang="es-ES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214282" y="4762514"/>
            <a:ext cx="38576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COMENTARIO: A este 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tem el 43% de los pacientes encuestados algunas veces percibe que las enfermeras son claras al comunicarse con ellos, el 36% siempre, el 17% casi siempre  y el 4% nunca.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4286248" y="4702982"/>
            <a:ext cx="464347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COMENTARIO: Del total de los encuestados sobre si las enfermeras responde a sus dudas, e inquietudes el 38 % afirma que siempre, el 36 % considera que algunas veces, el 20 % manifiesta que casi siempre  y solo 6% que nunca.</a:t>
            </a: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857752" y="1928806"/>
            <a:ext cx="37861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ES" sz="10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Fuente: Datos obtenidos mediante encuesta realizada por los autores del estudio, Ana  Duhovnik, Jesica Moraga, alumnas de la licenciatura en enfermería de la Universidad Nacional de Cuyo con sede en Malargüe. </a:t>
            </a:r>
            <a:endParaRPr lang="es-ES" sz="10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3 Gráfico"/>
          <p:cNvGraphicFramePr>
            <a:graphicFrameLocks/>
          </p:cNvGraphicFramePr>
          <p:nvPr/>
        </p:nvGraphicFramePr>
        <p:xfrm>
          <a:off x="0" y="2000244"/>
          <a:ext cx="4041775" cy="3033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/>
        </p:nvGraphicFramePr>
        <p:xfrm>
          <a:off x="5929322" y="785798"/>
          <a:ext cx="2333624" cy="1147764"/>
        </p:xfrm>
        <a:graphic>
          <a:graphicData uri="http://schemas.openxmlformats.org/drawingml/2006/table">
            <a:tbl>
              <a:tblPr/>
              <a:tblGrid>
                <a:gridCol w="897548"/>
                <a:gridCol w="718038"/>
                <a:gridCol w="718038"/>
              </a:tblGrid>
              <a:tr h="197272">
                <a:tc>
                  <a:txBody>
                    <a:bodyPr/>
                    <a:lstStyle/>
                    <a:p>
                      <a:pPr algn="l" fontAlgn="t"/>
                      <a:r>
                        <a:rPr lang="es-AR" sz="1100" b="0" i="0" u="none" strike="noStrike">
                          <a:solidFill>
                            <a:srgbClr val="943634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f%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305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Siempre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50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88305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Casi Siempre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305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Algunas Veces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3D2"/>
                    </a:solidFill>
                  </a:tcPr>
                </a:tc>
              </a:tr>
              <a:tr h="188305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Nunca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272"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es-AR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  <a:endParaRPr lang="es-AR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  <a:endParaRPr lang="es-A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D3D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7 Gráfico"/>
          <p:cNvGraphicFramePr/>
          <p:nvPr/>
        </p:nvGraphicFramePr>
        <p:xfrm>
          <a:off x="5286380" y="2143120"/>
          <a:ext cx="3086100" cy="286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959</Words>
  <Application>Microsoft Office PowerPoint</Application>
  <PresentationFormat>Presentación en pantalla (16:10)</PresentationFormat>
  <Paragraphs>159</Paragraphs>
  <Slides>13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5" baseType="lpstr">
      <vt:lpstr>Tema de Office</vt:lpstr>
      <vt:lpstr>Hoja de cálculo</vt:lpstr>
      <vt:lpstr>Diapositiva 1</vt:lpstr>
      <vt:lpstr>INTRODUCCIÓN</vt:lpstr>
      <vt:lpstr>PLANTEO DEL PROBLEMA</vt:lpstr>
      <vt:lpstr>OBJETIVOS </vt:lpstr>
      <vt:lpstr>Diapositiva 5</vt:lpstr>
      <vt:lpstr>    DISEÑO METODOLÓGICO    </vt:lpstr>
      <vt:lpstr>RECOLECCIÓN DE DATOS</vt:lpstr>
      <vt:lpstr>RESULTADOS</vt:lpstr>
      <vt:lpstr>Diapositiva 9</vt:lpstr>
      <vt:lpstr>Diapositiva 10</vt:lpstr>
      <vt:lpstr>CONCLUSIÓN</vt:lpstr>
      <vt:lpstr>RECOMENDACIONES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Ana14</dc:creator>
  <cp:lastModifiedBy>Ana14</cp:lastModifiedBy>
  <cp:revision>87</cp:revision>
  <dcterms:created xsi:type="dcterms:W3CDTF">2015-07-23T20:34:46Z</dcterms:created>
  <dcterms:modified xsi:type="dcterms:W3CDTF">2015-08-07T22:03:39Z</dcterms:modified>
</cp:coreProperties>
</file>