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4"/>
  </p:notesMasterIdLst>
  <p:handoutMasterIdLst>
    <p:handoutMasterId r:id="rId15"/>
  </p:handoutMasterIdLst>
  <p:sldIdLst>
    <p:sldId id="256" r:id="rId2"/>
    <p:sldId id="257" r:id="rId3"/>
    <p:sldId id="258" r:id="rId4"/>
    <p:sldId id="259" r:id="rId5"/>
    <p:sldId id="268" r:id="rId6"/>
    <p:sldId id="261" r:id="rId7"/>
    <p:sldId id="262" r:id="rId8"/>
    <p:sldId id="265" r:id="rId9"/>
    <p:sldId id="267" r:id="rId10"/>
    <p:sldId id="266" r:id="rId11"/>
    <p:sldId id="263" r:id="rId12"/>
    <p:sldId id="264" r:id="rId13"/>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662" autoAdjust="0"/>
    <p:restoredTop sz="94660"/>
  </p:normalViewPr>
  <p:slideViewPr>
    <p:cSldViewPr snapToGrid="0">
      <p:cViewPr varScale="1">
        <p:scale>
          <a:sx n="90" d="100"/>
          <a:sy n="90" d="100"/>
        </p:scale>
        <p:origin x="-120" y="-3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E:\TABALA%20MATRIZ%20DICIEMBR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_tradn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54396325459318"/>
          <c:y val="0.16752515310586175"/>
          <c:w val="0.89745603674540686"/>
          <c:h val="0.72112459900845727"/>
        </c:manualLayout>
      </c:layout>
      <c:barChart>
        <c:barDir val="col"/>
        <c:grouping val="clustered"/>
        <c:varyColors val="0"/>
        <c:ser>
          <c:idx val="0"/>
          <c:order val="0"/>
          <c:tx>
            <c:strRef>
              <c:f>Hoja6!$A$102</c:f>
              <c:strCache>
                <c:ptCount val="1"/>
                <c:pt idx="0">
                  <c:v>NO</c:v>
                </c:pt>
              </c:strCache>
            </c:strRef>
          </c:tx>
          <c:invertIfNegative val="0"/>
          <c:val>
            <c:numRef>
              <c:f>Hoja6!$A$103</c:f>
              <c:numCache>
                <c:formatCode>General</c:formatCode>
                <c:ptCount val="1"/>
                <c:pt idx="0">
                  <c:v>55</c:v>
                </c:pt>
              </c:numCache>
            </c:numRef>
          </c:val>
        </c:ser>
        <c:ser>
          <c:idx val="1"/>
          <c:order val="1"/>
          <c:tx>
            <c:strRef>
              <c:f>Hoja6!$B$102</c:f>
              <c:strCache>
                <c:ptCount val="1"/>
                <c:pt idx="0">
                  <c:v>SOLO CHARLAS</c:v>
                </c:pt>
              </c:strCache>
            </c:strRef>
          </c:tx>
          <c:invertIfNegative val="0"/>
          <c:val>
            <c:numRef>
              <c:f>Hoja6!$B$103</c:f>
              <c:numCache>
                <c:formatCode>General</c:formatCode>
                <c:ptCount val="1"/>
                <c:pt idx="0">
                  <c:v>2</c:v>
                </c:pt>
              </c:numCache>
            </c:numRef>
          </c:val>
        </c:ser>
        <c:dLbls>
          <c:showLegendKey val="0"/>
          <c:showVal val="1"/>
          <c:showCatName val="0"/>
          <c:showSerName val="0"/>
          <c:showPercent val="0"/>
          <c:showBubbleSize val="0"/>
        </c:dLbls>
        <c:gapWidth val="75"/>
        <c:axId val="156743168"/>
        <c:axId val="156744704"/>
      </c:barChart>
      <c:catAx>
        <c:axId val="156743168"/>
        <c:scaling>
          <c:orientation val="minMax"/>
        </c:scaling>
        <c:delete val="0"/>
        <c:axPos val="b"/>
        <c:majorTickMark val="none"/>
        <c:minorTickMark val="none"/>
        <c:tickLblPos val="nextTo"/>
        <c:crossAx val="156744704"/>
        <c:crosses val="autoZero"/>
        <c:auto val="1"/>
        <c:lblAlgn val="ctr"/>
        <c:lblOffset val="100"/>
        <c:noMultiLvlLbl val="0"/>
      </c:catAx>
      <c:valAx>
        <c:axId val="156744704"/>
        <c:scaling>
          <c:orientation val="minMax"/>
        </c:scaling>
        <c:delete val="0"/>
        <c:axPos val="l"/>
        <c:numFmt formatCode="General" sourceLinked="1"/>
        <c:majorTickMark val="none"/>
        <c:minorTickMark val="none"/>
        <c:tickLblPos val="nextTo"/>
        <c:crossAx val="156743168"/>
        <c:crosses val="autoZero"/>
        <c:crossBetween val="between"/>
      </c:valAx>
    </c:plotArea>
    <c:legend>
      <c:legendPos val="b"/>
      <c:layout/>
      <c:overlay val="0"/>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s-AR" smtClean="0"/>
              <a:t>escuela de enfermeria, ciclo licenciatura en enfermeria </a:t>
            </a:r>
            <a:endParaRPr lang="es-AR"/>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7CB31B6-3C57-4123-B631-2E4B0BCE1627}" type="datetimeFigureOut">
              <a:rPr lang="es-AR" smtClean="0"/>
              <a:t>21/02/2017</a:t>
            </a:fld>
            <a:endParaRPr lang="es-AR"/>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A87B3E9-8A95-4AB1-B375-94E286FF80B5}" type="slidenum">
              <a:rPr lang="es-AR" smtClean="0"/>
              <a:t>‹Nº›</a:t>
            </a:fld>
            <a:endParaRPr lang="es-AR"/>
          </a:p>
        </p:txBody>
      </p:sp>
    </p:spTree>
    <p:extLst>
      <p:ext uri="{BB962C8B-B14F-4D97-AF65-F5344CB8AC3E}">
        <p14:creationId xmlns:p14="http://schemas.microsoft.com/office/powerpoint/2010/main" val="238470238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s-AR" smtClean="0"/>
              <a:t>escuela de enfermeria, ciclo licenciatura en enfermeria </a:t>
            </a:r>
            <a:endParaRPr lang="es-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C9BF75-3BE1-4222-A0BE-5EBAD04B4B9C}" type="datetimeFigureOut">
              <a:rPr lang="es-AR" smtClean="0"/>
              <a:t>21/02/2017</a:t>
            </a:fld>
            <a:endParaRPr lang="es-A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69B57B-694D-4E4F-81C1-A26A1774C3C4}" type="slidenum">
              <a:rPr lang="es-AR" smtClean="0"/>
              <a:t>‹Nº›</a:t>
            </a:fld>
            <a:endParaRPr lang="es-AR"/>
          </a:p>
        </p:txBody>
      </p:sp>
    </p:spTree>
    <p:extLst>
      <p:ext uri="{BB962C8B-B14F-4D97-AF65-F5344CB8AC3E}">
        <p14:creationId xmlns:p14="http://schemas.microsoft.com/office/powerpoint/2010/main" val="2721854654"/>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8"/>
            <a:ext cx="10363200" cy="1470025"/>
          </a:xfrm>
        </p:spPr>
        <p:txBody>
          <a:bodyPr/>
          <a:lstStyle/>
          <a:p>
            <a:r>
              <a:rPr lang="es-ES" smtClean="0"/>
              <a:t>Haga clic para modificar el estilo de título del patrón</a:t>
            </a:r>
            <a:endParaRPr lang="es-AR"/>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AR"/>
          </a:p>
        </p:txBody>
      </p:sp>
      <p:sp>
        <p:nvSpPr>
          <p:cNvPr id="4" name="3 Marcador de fecha"/>
          <p:cNvSpPr>
            <a:spLocks noGrp="1"/>
          </p:cNvSpPr>
          <p:nvPr>
            <p:ph type="dt" sz="half" idx="10"/>
          </p:nvPr>
        </p:nvSpPr>
        <p:spPr/>
        <p:txBody>
          <a:bodyPr/>
          <a:lstStyle/>
          <a:p>
            <a:fld id="{A275A03C-1FBD-4169-81DD-4B3BAE57202B}" type="datetimeFigureOut">
              <a:rPr lang="es-AR" smtClean="0"/>
              <a:t>21/02/2017</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6453C9B2-CC30-4C06-BF7D-ED2F255B3D42}" type="slidenum">
              <a:rPr lang="es-AR" smtClean="0"/>
              <a:t>‹Nº›</a:t>
            </a:fld>
            <a:endParaRPr lang="es-AR"/>
          </a:p>
        </p:txBody>
      </p:sp>
    </p:spTree>
    <p:extLst>
      <p:ext uri="{BB962C8B-B14F-4D97-AF65-F5344CB8AC3E}">
        <p14:creationId xmlns:p14="http://schemas.microsoft.com/office/powerpoint/2010/main" val="173057588"/>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A275A03C-1FBD-4169-81DD-4B3BAE57202B}" type="datetimeFigureOut">
              <a:rPr lang="es-AR" smtClean="0"/>
              <a:t>21/02/2017</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6453C9B2-CC30-4C06-BF7D-ED2F255B3D42}" type="slidenum">
              <a:rPr lang="es-AR" smtClean="0"/>
              <a:t>‹Nº›</a:t>
            </a:fld>
            <a:endParaRPr lang="es-AR"/>
          </a:p>
        </p:txBody>
      </p:sp>
    </p:spTree>
    <p:extLst>
      <p:ext uri="{BB962C8B-B14F-4D97-AF65-F5344CB8AC3E}">
        <p14:creationId xmlns:p14="http://schemas.microsoft.com/office/powerpoint/2010/main" val="2895243564"/>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11785600" y="274639"/>
            <a:ext cx="3657600" cy="5851525"/>
          </a:xfr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812800" y="274639"/>
            <a:ext cx="107696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A275A03C-1FBD-4169-81DD-4B3BAE57202B}" type="datetimeFigureOut">
              <a:rPr lang="es-AR" smtClean="0"/>
              <a:t>21/02/2017</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6453C9B2-CC30-4C06-BF7D-ED2F255B3D42}" type="slidenum">
              <a:rPr lang="es-AR" smtClean="0"/>
              <a:t>‹Nº›</a:t>
            </a:fld>
            <a:endParaRPr lang="es-AR"/>
          </a:p>
        </p:txBody>
      </p:sp>
    </p:spTree>
    <p:extLst>
      <p:ext uri="{BB962C8B-B14F-4D97-AF65-F5344CB8AC3E}">
        <p14:creationId xmlns:p14="http://schemas.microsoft.com/office/powerpoint/2010/main" val="2347450972"/>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A275A03C-1FBD-4169-81DD-4B3BAE57202B}" type="datetimeFigureOut">
              <a:rPr lang="es-AR" smtClean="0"/>
              <a:t>21/02/2017</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6453C9B2-CC30-4C06-BF7D-ED2F255B3D42}" type="slidenum">
              <a:rPr lang="es-AR" smtClean="0"/>
              <a:t>‹Nº›</a:t>
            </a:fld>
            <a:endParaRPr lang="es-AR"/>
          </a:p>
        </p:txBody>
      </p:sp>
    </p:spTree>
    <p:extLst>
      <p:ext uri="{BB962C8B-B14F-4D97-AF65-F5344CB8AC3E}">
        <p14:creationId xmlns:p14="http://schemas.microsoft.com/office/powerpoint/2010/main" val="4044403304"/>
      </p:ext>
    </p:extLst>
  </p:cSld>
  <p:clrMapOvr>
    <a:masterClrMapping/>
  </p:clrMapOvr>
  <p:transition spd="slow">
    <p:push dir="u"/>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3"/>
            <a:ext cx="10363200" cy="1362075"/>
          </a:xfrm>
        </p:spPr>
        <p:txBody>
          <a:bodyPr anchor="t"/>
          <a:lstStyle>
            <a:lvl1pPr algn="l">
              <a:defRPr sz="4000" b="1" cap="all"/>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A275A03C-1FBD-4169-81DD-4B3BAE57202B}" type="datetimeFigureOut">
              <a:rPr lang="es-AR" smtClean="0"/>
              <a:t>21/02/2017</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6453C9B2-CC30-4C06-BF7D-ED2F255B3D42}" type="slidenum">
              <a:rPr lang="es-AR" smtClean="0"/>
              <a:t>‹Nº›</a:t>
            </a:fld>
            <a:endParaRPr lang="es-AR"/>
          </a:p>
        </p:txBody>
      </p:sp>
    </p:spTree>
    <p:extLst>
      <p:ext uri="{BB962C8B-B14F-4D97-AF65-F5344CB8AC3E}">
        <p14:creationId xmlns:p14="http://schemas.microsoft.com/office/powerpoint/2010/main" val="2408831516"/>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fecha"/>
          <p:cNvSpPr>
            <a:spLocks noGrp="1"/>
          </p:cNvSpPr>
          <p:nvPr>
            <p:ph type="dt" sz="half" idx="10"/>
          </p:nvPr>
        </p:nvSpPr>
        <p:spPr/>
        <p:txBody>
          <a:bodyPr/>
          <a:lstStyle/>
          <a:p>
            <a:fld id="{A275A03C-1FBD-4169-81DD-4B3BAE57202B}" type="datetimeFigureOut">
              <a:rPr lang="es-AR" smtClean="0"/>
              <a:t>21/02/2017</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6453C9B2-CC30-4C06-BF7D-ED2F255B3D42}" type="slidenum">
              <a:rPr lang="es-AR" smtClean="0"/>
              <a:t>‹Nº›</a:t>
            </a:fld>
            <a:endParaRPr lang="es-AR"/>
          </a:p>
        </p:txBody>
      </p:sp>
    </p:spTree>
    <p:extLst>
      <p:ext uri="{BB962C8B-B14F-4D97-AF65-F5344CB8AC3E}">
        <p14:creationId xmlns:p14="http://schemas.microsoft.com/office/powerpoint/2010/main" val="61848266"/>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6 Marcador de fecha"/>
          <p:cNvSpPr>
            <a:spLocks noGrp="1"/>
          </p:cNvSpPr>
          <p:nvPr>
            <p:ph type="dt" sz="half" idx="10"/>
          </p:nvPr>
        </p:nvSpPr>
        <p:spPr/>
        <p:txBody>
          <a:bodyPr/>
          <a:lstStyle/>
          <a:p>
            <a:fld id="{A275A03C-1FBD-4169-81DD-4B3BAE57202B}" type="datetimeFigureOut">
              <a:rPr lang="es-AR" smtClean="0"/>
              <a:t>21/02/2017</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6453C9B2-CC30-4C06-BF7D-ED2F255B3D42}" type="slidenum">
              <a:rPr lang="es-AR" smtClean="0"/>
              <a:t>‹Nº›</a:t>
            </a:fld>
            <a:endParaRPr lang="es-AR"/>
          </a:p>
        </p:txBody>
      </p:sp>
    </p:spTree>
    <p:extLst>
      <p:ext uri="{BB962C8B-B14F-4D97-AF65-F5344CB8AC3E}">
        <p14:creationId xmlns:p14="http://schemas.microsoft.com/office/powerpoint/2010/main" val="2863447718"/>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fecha"/>
          <p:cNvSpPr>
            <a:spLocks noGrp="1"/>
          </p:cNvSpPr>
          <p:nvPr>
            <p:ph type="dt" sz="half" idx="10"/>
          </p:nvPr>
        </p:nvSpPr>
        <p:spPr/>
        <p:txBody>
          <a:bodyPr/>
          <a:lstStyle/>
          <a:p>
            <a:fld id="{A275A03C-1FBD-4169-81DD-4B3BAE57202B}" type="datetimeFigureOut">
              <a:rPr lang="es-AR" smtClean="0"/>
              <a:t>21/02/2017</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6453C9B2-CC30-4C06-BF7D-ED2F255B3D42}" type="slidenum">
              <a:rPr lang="es-AR" smtClean="0"/>
              <a:t>‹Nº›</a:t>
            </a:fld>
            <a:endParaRPr lang="es-AR"/>
          </a:p>
        </p:txBody>
      </p:sp>
    </p:spTree>
    <p:extLst>
      <p:ext uri="{BB962C8B-B14F-4D97-AF65-F5344CB8AC3E}">
        <p14:creationId xmlns:p14="http://schemas.microsoft.com/office/powerpoint/2010/main" val="1676123188"/>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275A03C-1FBD-4169-81DD-4B3BAE57202B}" type="datetimeFigureOut">
              <a:rPr lang="es-AR" smtClean="0"/>
              <a:t>21/02/2017</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6453C9B2-CC30-4C06-BF7D-ED2F255B3D42}" type="slidenum">
              <a:rPr lang="es-AR" smtClean="0"/>
              <a:t>‹Nº›</a:t>
            </a:fld>
            <a:endParaRPr lang="es-AR"/>
          </a:p>
        </p:txBody>
      </p:sp>
    </p:spTree>
    <p:extLst>
      <p:ext uri="{BB962C8B-B14F-4D97-AF65-F5344CB8AC3E}">
        <p14:creationId xmlns:p14="http://schemas.microsoft.com/office/powerpoint/2010/main" val="3452395015"/>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2" y="273050"/>
            <a:ext cx="4011084" cy="1162050"/>
          </a:xfr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4766733" y="273052"/>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609602" y="1435102"/>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275A03C-1FBD-4169-81DD-4B3BAE57202B}" type="datetimeFigureOut">
              <a:rPr lang="es-AR" smtClean="0"/>
              <a:t>21/02/2017</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6453C9B2-CC30-4C06-BF7D-ED2F255B3D42}" type="slidenum">
              <a:rPr lang="es-AR" smtClean="0"/>
              <a:t>‹Nº›</a:t>
            </a:fld>
            <a:endParaRPr lang="es-AR"/>
          </a:p>
        </p:txBody>
      </p:sp>
    </p:spTree>
    <p:extLst>
      <p:ext uri="{BB962C8B-B14F-4D97-AF65-F5344CB8AC3E}">
        <p14:creationId xmlns:p14="http://schemas.microsoft.com/office/powerpoint/2010/main" val="4165475611"/>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275A03C-1FBD-4169-81DD-4B3BAE57202B}" type="datetimeFigureOut">
              <a:rPr lang="es-AR" smtClean="0"/>
              <a:t>21/02/2017</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6453C9B2-CC30-4C06-BF7D-ED2F255B3D42}" type="slidenum">
              <a:rPr lang="es-AR" smtClean="0"/>
              <a:t>‹Nº›</a:t>
            </a:fld>
            <a:endParaRPr lang="es-AR"/>
          </a:p>
        </p:txBody>
      </p:sp>
    </p:spTree>
    <p:extLst>
      <p:ext uri="{BB962C8B-B14F-4D97-AF65-F5344CB8AC3E}">
        <p14:creationId xmlns:p14="http://schemas.microsoft.com/office/powerpoint/2010/main" val="3974130274"/>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75A03C-1FBD-4169-81DD-4B3BAE57202B}" type="datetimeFigureOut">
              <a:rPr lang="es-AR" smtClean="0"/>
              <a:t>21/02/2017</a:t>
            </a:fld>
            <a:endParaRPr lang="es-AR"/>
          </a:p>
        </p:txBody>
      </p:sp>
      <p:sp>
        <p:nvSpPr>
          <p:cNvPr id="5" name="4 Marcador de pie de página"/>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5 Marcador de número de diapositiva"/>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53C9B2-CC30-4C06-BF7D-ED2F255B3D42}" type="slidenum">
              <a:rPr lang="es-AR" smtClean="0"/>
              <a:t>‹Nº›</a:t>
            </a:fld>
            <a:endParaRPr lang="es-AR"/>
          </a:p>
        </p:txBody>
      </p:sp>
    </p:spTree>
    <p:extLst>
      <p:ext uri="{BB962C8B-B14F-4D97-AF65-F5344CB8AC3E}">
        <p14:creationId xmlns:p14="http://schemas.microsoft.com/office/powerpoint/2010/main" val="1649922564"/>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spd="slow">
    <p:push dir="u"/>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838200" y="365125"/>
            <a:ext cx="10515600" cy="4259126"/>
          </a:xfrm>
        </p:spPr>
        <p:txBody>
          <a:bodyPr>
            <a:normAutofit fontScale="90000"/>
          </a:bodyPr>
          <a:lstStyle/>
          <a:p>
            <a:pPr algn="ctr"/>
            <a:r>
              <a:rPr lang="es-AR" sz="2800" dirty="0" smtClean="0"/>
              <a:t/>
            </a:r>
            <a:br>
              <a:rPr lang="es-AR" sz="2800" dirty="0" smtClean="0"/>
            </a:br>
            <a:r>
              <a:rPr lang="es-AR" sz="2800" dirty="0" smtClean="0"/>
              <a:t/>
            </a:r>
            <a:br>
              <a:rPr lang="es-AR" sz="2800" dirty="0" smtClean="0"/>
            </a:br>
            <a:r>
              <a:rPr lang="es-AR" sz="2800" dirty="0" smtClean="0"/>
              <a:t/>
            </a:r>
            <a:br>
              <a:rPr lang="es-AR" sz="2800" dirty="0" smtClean="0"/>
            </a:br>
            <a:r>
              <a:rPr lang="es-AR" sz="2800" dirty="0" smtClean="0"/>
              <a:t/>
            </a:r>
            <a:br>
              <a:rPr lang="es-AR" sz="2800" dirty="0" smtClean="0"/>
            </a:br>
            <a:r>
              <a:rPr lang="es-AR" sz="2800" dirty="0" smtClean="0"/>
              <a:t/>
            </a:r>
            <a:br>
              <a:rPr lang="es-AR" sz="2800" dirty="0" smtClean="0"/>
            </a:br>
            <a:r>
              <a:rPr lang="es-AR" sz="2800" dirty="0" smtClean="0"/>
              <a:t/>
            </a:r>
            <a:br>
              <a:rPr lang="es-AR" sz="2800" dirty="0" smtClean="0"/>
            </a:br>
            <a:r>
              <a:rPr lang="es-AR" sz="2800" b="1" dirty="0" smtClean="0"/>
              <a:t>TESINA</a:t>
            </a:r>
            <a:br>
              <a:rPr lang="es-AR" sz="2800" b="1" dirty="0" smtClean="0"/>
            </a:br>
            <a:r>
              <a:rPr lang="es-AR" sz="2800" b="1" dirty="0" smtClean="0"/>
              <a:t>Tema: “INTERVENCIONES DE ENFERMERIA DEL PERSONAL DE RECIENTE INGRESO FRENTE A CATÁSTROFES EN SERVICIO CERRADO DEL HOSPITAL LUIS LAGOMAGGIORE” </a:t>
            </a:r>
            <a:br>
              <a:rPr lang="es-AR" sz="2800" b="1" dirty="0" smtClean="0"/>
            </a:br>
            <a:endParaRPr lang="es-AR" sz="2800" b="1" dirty="0"/>
          </a:p>
        </p:txBody>
      </p:sp>
      <p:sp>
        <p:nvSpPr>
          <p:cNvPr id="5" name="Marcador de contenido 4"/>
          <p:cNvSpPr>
            <a:spLocks noGrp="1"/>
          </p:cNvSpPr>
          <p:nvPr>
            <p:ph idx="1"/>
          </p:nvPr>
        </p:nvSpPr>
        <p:spPr>
          <a:xfrm rot="10800000" flipV="1">
            <a:off x="838200" y="5199017"/>
            <a:ext cx="10515600" cy="1345474"/>
          </a:xfrm>
        </p:spPr>
        <p:txBody>
          <a:bodyPr>
            <a:normAutofit fontScale="92500" lnSpcReduction="10000"/>
          </a:bodyPr>
          <a:lstStyle/>
          <a:p>
            <a:pPr marL="0" indent="0" algn="ctr">
              <a:buNone/>
            </a:pPr>
            <a:r>
              <a:rPr lang="es-AR" dirty="0" smtClean="0"/>
              <a:t>Autoras: Lorena Miriam Infante, </a:t>
            </a:r>
            <a:r>
              <a:rPr lang="es-AR" dirty="0" err="1" smtClean="0"/>
              <a:t>Marilina</a:t>
            </a:r>
            <a:r>
              <a:rPr lang="es-AR" dirty="0" smtClean="0"/>
              <a:t> Soledad Bustos, </a:t>
            </a:r>
            <a:r>
              <a:rPr lang="es-AR" dirty="0" err="1" smtClean="0"/>
              <a:t>Maria</a:t>
            </a:r>
            <a:r>
              <a:rPr lang="es-AR" dirty="0" smtClean="0"/>
              <a:t> Romina Andrade Narciso.</a:t>
            </a:r>
            <a:endParaRPr lang="es-AR" dirty="0" smtClean="0"/>
          </a:p>
          <a:p>
            <a:pPr marL="0" indent="0" algn="ctr">
              <a:buNone/>
            </a:pPr>
            <a:r>
              <a:rPr lang="es-AR" sz="2400" dirty="0" smtClean="0"/>
              <a:t>Mendoza, febrero 2017</a:t>
            </a:r>
          </a:p>
        </p:txBody>
      </p:sp>
      <p:pic>
        <p:nvPicPr>
          <p:cNvPr id="6" name="Imagen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13545" y="365125"/>
            <a:ext cx="1428750" cy="1695450"/>
          </a:xfrm>
          <a:prstGeom prst="rect">
            <a:avLst/>
          </a:prstGeom>
        </p:spPr>
      </p:pic>
      <p:pic>
        <p:nvPicPr>
          <p:cNvPr id="7" name="Imagen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601436"/>
            <a:ext cx="2476500" cy="952500"/>
          </a:xfrm>
          <a:prstGeom prst="rect">
            <a:avLst/>
          </a:prstGeom>
        </p:spPr>
      </p:pic>
      <p:sp>
        <p:nvSpPr>
          <p:cNvPr id="10" name="CuadroTexto 9"/>
          <p:cNvSpPr txBox="1"/>
          <p:nvPr/>
        </p:nvSpPr>
        <p:spPr>
          <a:xfrm>
            <a:off x="838200" y="1750423"/>
            <a:ext cx="2571206" cy="923330"/>
          </a:xfrm>
          <a:prstGeom prst="rect">
            <a:avLst/>
          </a:prstGeom>
          <a:noFill/>
        </p:spPr>
        <p:txBody>
          <a:bodyPr wrap="square" rtlCol="0">
            <a:spAutoFit/>
          </a:bodyPr>
          <a:lstStyle/>
          <a:p>
            <a:r>
              <a:rPr lang="es-AR" dirty="0" smtClean="0"/>
              <a:t>Escuela de enfermería</a:t>
            </a:r>
          </a:p>
          <a:p>
            <a:r>
              <a:rPr lang="es-AR" dirty="0" smtClean="0"/>
              <a:t>Ciclo Licenciatura en enfermería.</a:t>
            </a:r>
            <a:endParaRPr lang="es-AR" dirty="0"/>
          </a:p>
        </p:txBody>
      </p:sp>
    </p:spTree>
    <p:extLst>
      <p:ext uri="{BB962C8B-B14F-4D97-AF65-F5344CB8AC3E}">
        <p14:creationId xmlns:p14="http://schemas.microsoft.com/office/powerpoint/2010/main" val="3302763502"/>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AR" dirty="0" smtClean="0"/>
              <a:t>Resultado y discusión (univariados)</a:t>
            </a:r>
            <a:endParaRPr lang="es-AR" dirty="0"/>
          </a:p>
        </p:txBody>
      </p:sp>
      <p:pic>
        <p:nvPicPr>
          <p:cNvPr id="4" name="Marcador de contenido 3"/>
          <p:cNvPicPr>
            <a:picLocks noGrp="1" noChangeAspect="1"/>
          </p:cNvPicPr>
          <p:nvPr>
            <p:ph idx="1"/>
          </p:nvPr>
        </p:nvPicPr>
        <p:blipFill>
          <a:blip r:embed="rId2"/>
          <a:stretch>
            <a:fillRect/>
          </a:stretch>
        </p:blipFill>
        <p:spPr>
          <a:xfrm>
            <a:off x="733933" y="1539260"/>
            <a:ext cx="4584589" cy="2755631"/>
          </a:xfrm>
          <a:prstGeom prst="rect">
            <a:avLst/>
          </a:prstGeom>
        </p:spPr>
      </p:pic>
      <p:sp>
        <p:nvSpPr>
          <p:cNvPr id="5" name="CuadroTexto 4"/>
          <p:cNvSpPr txBox="1"/>
          <p:nvPr/>
        </p:nvSpPr>
        <p:spPr>
          <a:xfrm>
            <a:off x="705394" y="4689566"/>
            <a:ext cx="4558937" cy="2431691"/>
          </a:xfrm>
          <a:prstGeom prst="rect">
            <a:avLst/>
          </a:prstGeom>
          <a:noFill/>
        </p:spPr>
        <p:txBody>
          <a:bodyPr wrap="square" rtlCol="0">
            <a:spAutoFit/>
          </a:bodyPr>
          <a:lstStyle/>
          <a:p>
            <a:pPr>
              <a:lnSpc>
                <a:spcPct val="115000"/>
              </a:lnSpc>
              <a:spcAft>
                <a:spcPts val="1000"/>
              </a:spcAft>
            </a:pPr>
            <a:r>
              <a:rPr lang="es-ES" b="1" dirty="0">
                <a:latin typeface="Calibri" panose="020F0502020204030204" pitchFamily="34" charset="0"/>
                <a:ea typeface="Calibri" panose="020F0502020204030204" pitchFamily="34" charset="0"/>
                <a:cs typeface="Times New Roman" panose="02020603050405020304" pitchFamily="18" charset="0"/>
              </a:rPr>
              <a:t>COMENTARIO</a:t>
            </a:r>
            <a:r>
              <a:rPr lang="es-ES" b="1" dirty="0" smtClean="0">
                <a:latin typeface="Calibri" panose="020F0502020204030204" pitchFamily="34" charset="0"/>
                <a:ea typeface="Calibri" panose="020F0502020204030204" pitchFamily="34" charset="0"/>
                <a:cs typeface="Times New Roman" panose="02020603050405020304" pitchFamily="18" charset="0"/>
              </a:rPr>
              <a:t>: </a:t>
            </a:r>
            <a:r>
              <a:rPr lang="es-AR" dirty="0"/>
              <a:t>Este grafico nos muestra que el 57% del personal esta realizando su primera experiencia laboral como personal de salud, el </a:t>
            </a:r>
            <a:r>
              <a:rPr lang="es-AR" dirty="0" smtClean="0"/>
              <a:t>43</a:t>
            </a:r>
            <a:r>
              <a:rPr lang="es-AR" dirty="0"/>
              <a:t>% ha realiza algún otro trabajo anteriormente</a:t>
            </a:r>
            <a:r>
              <a:rPr lang="es-AR" dirty="0" smtClean="0"/>
              <a:t>. pero </a:t>
            </a:r>
            <a:r>
              <a:rPr lang="es-AR" dirty="0"/>
              <a:t>no se especifica si como personal de salud.</a:t>
            </a:r>
          </a:p>
          <a:p>
            <a:pPr>
              <a:lnSpc>
                <a:spcPct val="115000"/>
              </a:lnSpc>
              <a:spcAft>
                <a:spcPts val="1000"/>
              </a:spcAft>
            </a:pPr>
            <a:endParaRPr lang="es-AR" dirty="0">
              <a:latin typeface="Calibri" panose="020F0502020204030204" pitchFamily="34" charset="0"/>
              <a:ea typeface="Calibri" panose="020F0502020204030204" pitchFamily="34" charset="0"/>
              <a:cs typeface="Times New Roman" panose="02020603050405020304" pitchFamily="18" charset="0"/>
            </a:endParaRPr>
          </a:p>
        </p:txBody>
      </p:sp>
      <p:sp>
        <p:nvSpPr>
          <p:cNvPr id="8" name="CuadroTexto 7"/>
          <p:cNvSpPr txBox="1"/>
          <p:nvPr/>
        </p:nvSpPr>
        <p:spPr>
          <a:xfrm>
            <a:off x="6507717" y="4689566"/>
            <a:ext cx="4584589" cy="1477328"/>
          </a:xfrm>
          <a:prstGeom prst="rect">
            <a:avLst/>
          </a:prstGeom>
          <a:noFill/>
        </p:spPr>
        <p:txBody>
          <a:bodyPr wrap="square" rtlCol="0">
            <a:spAutoFit/>
          </a:bodyPr>
          <a:lstStyle/>
          <a:p>
            <a:r>
              <a:rPr lang="es-AR" b="1" dirty="0"/>
              <a:t>COMENTARIO: </a:t>
            </a:r>
            <a:r>
              <a:rPr lang="es-AR" dirty="0"/>
              <a:t>Esta caracterización nos muestra que el 97%  no ha </a:t>
            </a:r>
            <a:r>
              <a:rPr lang="es-AR" dirty="0" smtClean="0"/>
              <a:t>recibido en el servicio </a:t>
            </a:r>
            <a:r>
              <a:rPr lang="es-AR" dirty="0"/>
              <a:t>ningún tipo de información de cómo debe actuar durante una catástrofe</a:t>
            </a:r>
            <a:r>
              <a:rPr lang="es-AR" b="1" dirty="0"/>
              <a:t>.</a:t>
            </a:r>
            <a:endParaRPr lang="es-AR" dirty="0"/>
          </a:p>
          <a:p>
            <a:endParaRPr lang="es-AR" dirty="0"/>
          </a:p>
        </p:txBody>
      </p:sp>
      <p:sp>
        <p:nvSpPr>
          <p:cNvPr id="3"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AR"/>
          </a:p>
        </p:txBody>
      </p:sp>
      <p:graphicFrame>
        <p:nvGraphicFramePr>
          <p:cNvPr id="9" name="8 Gráfico" title="informacion del servicio para correcta actuacion ante una catastrofe"/>
          <p:cNvGraphicFramePr/>
          <p:nvPr>
            <p:extLst>
              <p:ext uri="{D42A27DB-BD31-4B8C-83A1-F6EECF244321}">
                <p14:modId xmlns:p14="http://schemas.microsoft.com/office/powerpoint/2010/main" val="1241312672"/>
              </p:ext>
            </p:extLst>
          </p:nvPr>
        </p:nvGraphicFramePr>
        <p:xfrm>
          <a:off x="6323526" y="1481070"/>
          <a:ext cx="4572000"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78542712"/>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AR" dirty="0" smtClean="0"/>
              <a:t>Resultado y discusión (</a:t>
            </a:r>
            <a:r>
              <a:rPr lang="es-AR" dirty="0" err="1" smtClean="0"/>
              <a:t>bi</a:t>
            </a:r>
            <a:r>
              <a:rPr lang="es-AR" dirty="0" smtClean="0"/>
              <a:t>-variados)</a:t>
            </a:r>
            <a:endParaRPr lang="es-AR" dirty="0"/>
          </a:p>
        </p:txBody>
      </p:sp>
      <p:sp>
        <p:nvSpPr>
          <p:cNvPr id="3" name="Marcador de contenido 2"/>
          <p:cNvSpPr>
            <a:spLocks noGrp="1"/>
          </p:cNvSpPr>
          <p:nvPr>
            <p:ph idx="1"/>
          </p:nvPr>
        </p:nvSpPr>
        <p:spPr/>
        <p:txBody>
          <a:bodyPr/>
          <a:lstStyle/>
          <a:p>
            <a:pPr marL="0" indent="0">
              <a:buNone/>
            </a:pPr>
            <a:r>
              <a:rPr lang="es-AR" dirty="0" smtClean="0"/>
              <a:t>  </a:t>
            </a:r>
          </a:p>
          <a:p>
            <a:endParaRPr lang="es-AR" dirty="0"/>
          </a:p>
        </p:txBody>
      </p:sp>
      <p:pic>
        <p:nvPicPr>
          <p:cNvPr id="6" name="Imagen 5"/>
          <p:cNvPicPr>
            <a:picLocks noChangeAspect="1"/>
          </p:cNvPicPr>
          <p:nvPr/>
        </p:nvPicPr>
        <p:blipFill>
          <a:blip r:embed="rId2"/>
          <a:stretch>
            <a:fillRect/>
          </a:stretch>
        </p:blipFill>
        <p:spPr>
          <a:xfrm>
            <a:off x="655320" y="1825625"/>
            <a:ext cx="4857143" cy="2572018"/>
          </a:xfrm>
          <a:prstGeom prst="rect">
            <a:avLst/>
          </a:prstGeom>
        </p:spPr>
      </p:pic>
      <p:sp>
        <p:nvSpPr>
          <p:cNvPr id="7" name="CuadroTexto 6"/>
          <p:cNvSpPr txBox="1"/>
          <p:nvPr/>
        </p:nvSpPr>
        <p:spPr>
          <a:xfrm>
            <a:off x="838200" y="4624251"/>
            <a:ext cx="4857143" cy="1754326"/>
          </a:xfrm>
          <a:prstGeom prst="rect">
            <a:avLst/>
          </a:prstGeom>
          <a:noFill/>
        </p:spPr>
        <p:txBody>
          <a:bodyPr wrap="square" rtlCol="0">
            <a:spAutoFit/>
          </a:bodyPr>
          <a:lstStyle/>
          <a:p>
            <a:r>
              <a:rPr lang="es-AR" b="1" u="sng" dirty="0"/>
              <a:t>Comentario: </a:t>
            </a:r>
            <a:r>
              <a:rPr lang="es-AR" dirty="0"/>
              <a:t>Se puede observar en esta caracterización que los enfermeros profesionales poseen desconocimiento en la actuación de </a:t>
            </a:r>
            <a:r>
              <a:rPr lang="es-AR" dirty="0" smtClean="0"/>
              <a:t>catástrofes74% y solo un 11% tiene MP conocimientos sobre el tema incluyendo a los licenciados de enfermería </a:t>
            </a:r>
            <a:endParaRPr lang="es-AR" dirty="0"/>
          </a:p>
        </p:txBody>
      </p:sp>
      <p:sp>
        <p:nvSpPr>
          <p:cNvPr id="9" name="CuadroTexto 8"/>
          <p:cNvSpPr txBox="1"/>
          <p:nvPr/>
        </p:nvSpPr>
        <p:spPr>
          <a:xfrm>
            <a:off x="6088630" y="4397643"/>
            <a:ext cx="5682659" cy="1754326"/>
          </a:xfrm>
          <a:prstGeom prst="rect">
            <a:avLst/>
          </a:prstGeom>
          <a:noFill/>
        </p:spPr>
        <p:txBody>
          <a:bodyPr wrap="square" rtlCol="0">
            <a:spAutoFit/>
          </a:bodyPr>
          <a:lstStyle/>
          <a:p>
            <a:r>
              <a:rPr lang="es-ES" b="1" dirty="0"/>
              <a:t>S: </a:t>
            </a:r>
            <a:r>
              <a:rPr lang="es-ES" b="1" dirty="0" smtClean="0"/>
              <a:t>si    N</a:t>
            </a:r>
            <a:r>
              <a:rPr lang="es-ES" b="1" dirty="0"/>
              <a:t>: </a:t>
            </a:r>
            <a:r>
              <a:rPr lang="es-ES" b="1" dirty="0" smtClean="0"/>
              <a:t>no</a:t>
            </a:r>
            <a:r>
              <a:rPr lang="es-ES" b="1" dirty="0"/>
              <a:t> </a:t>
            </a:r>
            <a:r>
              <a:rPr lang="es-ES" b="1" dirty="0" smtClean="0"/>
              <a:t>   NS</a:t>
            </a:r>
            <a:r>
              <a:rPr lang="es-ES" b="1" dirty="0"/>
              <a:t>: no estoy </a:t>
            </a:r>
            <a:r>
              <a:rPr lang="es-ES" b="1" dirty="0" smtClean="0"/>
              <a:t>seguro</a:t>
            </a:r>
            <a:r>
              <a:rPr lang="es-AR" dirty="0" smtClean="0"/>
              <a:t>     </a:t>
            </a:r>
            <a:r>
              <a:rPr lang="es-ES" b="1" dirty="0" smtClean="0"/>
              <a:t>CN</a:t>
            </a:r>
            <a:r>
              <a:rPr lang="es-ES" b="1" dirty="0"/>
              <a:t>: creo que no hay</a:t>
            </a:r>
            <a:endParaRPr lang="es-AR" dirty="0"/>
          </a:p>
          <a:p>
            <a:r>
              <a:rPr lang="es-AR" b="1" u="sng" dirty="0" smtClean="0"/>
              <a:t>Comentario</a:t>
            </a:r>
            <a:r>
              <a:rPr lang="es-AR" b="1" u="sng" dirty="0"/>
              <a:t>: </a:t>
            </a:r>
            <a:r>
              <a:rPr lang="es-AR" dirty="0" smtClean="0"/>
              <a:t> Un (19%)</a:t>
            </a:r>
            <a:r>
              <a:rPr lang="es-AR" dirty="0"/>
              <a:t>de personal no </a:t>
            </a:r>
            <a:r>
              <a:rPr lang="es-AR" dirty="0" smtClean="0"/>
              <a:t>sabe  donde </a:t>
            </a:r>
            <a:r>
              <a:rPr lang="es-AR" dirty="0"/>
              <a:t>se encuentran las salidas de </a:t>
            </a:r>
            <a:r>
              <a:rPr lang="es-AR" dirty="0" smtClean="0"/>
              <a:t>emergencia (+4 años )otro  (14%) </a:t>
            </a:r>
            <a:r>
              <a:rPr lang="es-AR" dirty="0"/>
              <a:t>pertenece a personal  </a:t>
            </a:r>
            <a:r>
              <a:rPr lang="es-AR" dirty="0" smtClean="0"/>
              <a:t>cree que no hay salidas de emergencia en el servicio. El 52% del personal no esta seguro donde se encuentran</a:t>
            </a:r>
            <a:endParaRPr lang="es-AR" dirty="0"/>
          </a:p>
        </p:txBody>
      </p:sp>
      <p:graphicFrame>
        <p:nvGraphicFramePr>
          <p:cNvPr id="4" name="3 Tabla"/>
          <p:cNvGraphicFramePr>
            <a:graphicFrameLocks noGrp="1"/>
          </p:cNvGraphicFramePr>
          <p:nvPr>
            <p:extLst>
              <p:ext uri="{D42A27DB-BD31-4B8C-83A1-F6EECF244321}">
                <p14:modId xmlns:p14="http://schemas.microsoft.com/office/powerpoint/2010/main" val="2969411960"/>
              </p:ext>
            </p:extLst>
          </p:nvPr>
        </p:nvGraphicFramePr>
        <p:xfrm>
          <a:off x="5937160" y="1964134"/>
          <a:ext cx="5911402" cy="2295000"/>
        </p:xfrm>
        <a:graphic>
          <a:graphicData uri="http://schemas.openxmlformats.org/drawingml/2006/table">
            <a:tbl>
              <a:tblPr firstRow="1" firstCol="1" bandRow="1">
                <a:tableStyleId>{5C22544A-7EE6-4342-B048-85BDC9FD1C3A}</a:tableStyleId>
              </a:tblPr>
              <a:tblGrid>
                <a:gridCol w="863799"/>
                <a:gridCol w="878006"/>
                <a:gridCol w="1005871"/>
                <a:gridCol w="1062700"/>
                <a:gridCol w="2101026"/>
              </a:tblGrid>
              <a:tr h="363725">
                <a:tc>
                  <a:txBody>
                    <a:bodyPr/>
                    <a:lstStyle/>
                    <a:p>
                      <a:pPr algn="ctr">
                        <a:lnSpc>
                          <a:spcPct val="107000"/>
                        </a:lnSpc>
                        <a:spcAft>
                          <a:spcPts val="0"/>
                        </a:spcAft>
                      </a:pPr>
                      <a:r>
                        <a:rPr lang="es-AR" sz="1100" dirty="0">
                          <a:effectLst/>
                        </a:rPr>
                        <a:t>tiempo</a:t>
                      </a:r>
                      <a:endParaRPr lang="es-AR" sz="1100" dirty="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S</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N</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NS</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CN</a:t>
                      </a:r>
                      <a:endParaRPr lang="es-AR" sz="1100">
                        <a:effectLst/>
                        <a:latin typeface="Calibri"/>
                        <a:ea typeface="Times New Roman"/>
                        <a:cs typeface="Times New Roman"/>
                      </a:endParaRPr>
                    </a:p>
                  </a:txBody>
                  <a:tcPr marL="44450" marR="44450" marT="0" marB="0" anchor="b"/>
                </a:tc>
              </a:tr>
              <a:tr h="386255">
                <a:tc>
                  <a:txBody>
                    <a:bodyPr/>
                    <a:lstStyle/>
                    <a:p>
                      <a:pPr algn="ctr">
                        <a:lnSpc>
                          <a:spcPct val="107000"/>
                        </a:lnSpc>
                        <a:spcAft>
                          <a:spcPts val="0"/>
                        </a:spcAft>
                      </a:pPr>
                      <a:r>
                        <a:rPr lang="es-AR" sz="1100">
                          <a:effectLst/>
                        </a:rPr>
                        <a:t>1</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0</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2</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dirty="0">
                          <a:effectLst/>
                        </a:rPr>
                        <a:t>7</a:t>
                      </a:r>
                      <a:endParaRPr lang="es-AR" sz="1100" dirty="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6</a:t>
                      </a:r>
                      <a:endParaRPr lang="es-AR" sz="1100">
                        <a:effectLst/>
                        <a:latin typeface="Calibri"/>
                        <a:ea typeface="Times New Roman"/>
                        <a:cs typeface="Times New Roman"/>
                      </a:endParaRPr>
                    </a:p>
                  </a:txBody>
                  <a:tcPr marL="44450" marR="44450" marT="0" marB="0" anchor="b"/>
                </a:tc>
              </a:tr>
              <a:tr h="386255">
                <a:tc>
                  <a:txBody>
                    <a:bodyPr/>
                    <a:lstStyle/>
                    <a:p>
                      <a:pPr algn="ctr">
                        <a:lnSpc>
                          <a:spcPct val="107000"/>
                        </a:lnSpc>
                        <a:spcAft>
                          <a:spcPts val="0"/>
                        </a:spcAft>
                      </a:pPr>
                      <a:r>
                        <a:rPr lang="es-AR" sz="1100">
                          <a:effectLst/>
                        </a:rPr>
                        <a:t>2</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2</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1</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13</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2</a:t>
                      </a:r>
                      <a:endParaRPr lang="es-AR" sz="1100">
                        <a:effectLst/>
                        <a:latin typeface="Calibri"/>
                        <a:ea typeface="Times New Roman"/>
                        <a:cs typeface="Times New Roman"/>
                      </a:endParaRPr>
                    </a:p>
                  </a:txBody>
                  <a:tcPr marL="44450" marR="44450" marT="0" marB="0" anchor="b"/>
                </a:tc>
              </a:tr>
              <a:tr h="386255">
                <a:tc>
                  <a:txBody>
                    <a:bodyPr/>
                    <a:lstStyle/>
                    <a:p>
                      <a:pPr algn="ctr">
                        <a:lnSpc>
                          <a:spcPct val="107000"/>
                        </a:lnSpc>
                        <a:spcAft>
                          <a:spcPts val="0"/>
                        </a:spcAft>
                      </a:pPr>
                      <a:r>
                        <a:rPr lang="es-AR" sz="1100">
                          <a:effectLst/>
                        </a:rPr>
                        <a:t>3</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6</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0</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7</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0</a:t>
                      </a:r>
                      <a:endParaRPr lang="es-AR" sz="1100">
                        <a:effectLst/>
                        <a:latin typeface="Calibri"/>
                        <a:ea typeface="Times New Roman"/>
                        <a:cs typeface="Times New Roman"/>
                      </a:endParaRPr>
                    </a:p>
                  </a:txBody>
                  <a:tcPr marL="44450" marR="44450" marT="0" marB="0" anchor="b"/>
                </a:tc>
              </a:tr>
              <a:tr h="386255">
                <a:tc>
                  <a:txBody>
                    <a:bodyPr/>
                    <a:lstStyle/>
                    <a:p>
                      <a:pPr algn="ctr">
                        <a:lnSpc>
                          <a:spcPct val="107000"/>
                        </a:lnSpc>
                        <a:spcAft>
                          <a:spcPts val="0"/>
                        </a:spcAft>
                      </a:pPr>
                      <a:r>
                        <a:rPr lang="es-AR" sz="1100">
                          <a:effectLst/>
                        </a:rPr>
                        <a:t>4</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0</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8</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3</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0</a:t>
                      </a:r>
                      <a:endParaRPr lang="es-AR" sz="1100">
                        <a:effectLst/>
                        <a:latin typeface="Calibri"/>
                        <a:ea typeface="Times New Roman"/>
                        <a:cs typeface="Times New Roman"/>
                      </a:endParaRPr>
                    </a:p>
                  </a:txBody>
                  <a:tcPr marL="44450" marR="44450" marT="0" marB="0" anchor="b"/>
                </a:tc>
              </a:tr>
              <a:tr h="386255">
                <a:tc>
                  <a:txBody>
                    <a:bodyPr/>
                    <a:lstStyle/>
                    <a:p>
                      <a:pPr algn="ctr">
                        <a:lnSpc>
                          <a:spcPct val="107000"/>
                        </a:lnSpc>
                        <a:spcAft>
                          <a:spcPts val="0"/>
                        </a:spcAft>
                      </a:pPr>
                      <a:r>
                        <a:rPr lang="es-AR" sz="1100" dirty="0">
                          <a:effectLst/>
                        </a:rPr>
                        <a:t>total</a:t>
                      </a:r>
                      <a:endParaRPr lang="es-AR" sz="1100" dirty="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8</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11</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30</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dirty="0">
                          <a:effectLst/>
                        </a:rPr>
                        <a:t>8</a:t>
                      </a:r>
                      <a:endParaRPr lang="es-AR" sz="1100" dirty="0">
                        <a:effectLst/>
                        <a:latin typeface="Calibri"/>
                        <a:ea typeface="Times New Roman"/>
                        <a:cs typeface="Times New Roman"/>
                      </a:endParaRPr>
                    </a:p>
                  </a:txBody>
                  <a:tcPr marL="44450" marR="44450" marT="0" marB="0" anchor="b"/>
                </a:tc>
              </a:tr>
            </a:tbl>
          </a:graphicData>
        </a:graphic>
      </p:graphicFrame>
    </p:spTree>
    <p:extLst>
      <p:ext uri="{BB962C8B-B14F-4D97-AF65-F5344CB8AC3E}">
        <p14:creationId xmlns:p14="http://schemas.microsoft.com/office/powerpoint/2010/main" val="2701410183"/>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AR" dirty="0" smtClean="0"/>
              <a:t>Resultado y discusión (</a:t>
            </a:r>
            <a:r>
              <a:rPr lang="es-AR" dirty="0" err="1" smtClean="0"/>
              <a:t>bi</a:t>
            </a:r>
            <a:r>
              <a:rPr lang="es-AR" dirty="0" smtClean="0"/>
              <a:t>-variados) </a:t>
            </a:r>
            <a:endParaRPr lang="es-AR" dirty="0"/>
          </a:p>
        </p:txBody>
      </p:sp>
      <p:graphicFrame>
        <p:nvGraphicFramePr>
          <p:cNvPr id="8" name="7 Marcador de contenido"/>
          <p:cNvGraphicFramePr>
            <a:graphicFrameLocks noGrp="1"/>
          </p:cNvGraphicFramePr>
          <p:nvPr>
            <p:ph idx="1"/>
            <p:extLst>
              <p:ext uri="{D42A27DB-BD31-4B8C-83A1-F6EECF244321}">
                <p14:modId xmlns:p14="http://schemas.microsoft.com/office/powerpoint/2010/main" val="2900852434"/>
              </p:ext>
            </p:extLst>
          </p:nvPr>
        </p:nvGraphicFramePr>
        <p:xfrm>
          <a:off x="941303" y="1587024"/>
          <a:ext cx="4738280" cy="2456944"/>
        </p:xfrm>
        <a:graphic>
          <a:graphicData uri="http://schemas.openxmlformats.org/drawingml/2006/table">
            <a:tbl>
              <a:tblPr firstRow="1" firstCol="1" bandRow="1">
                <a:tableStyleId>{5C22544A-7EE6-4342-B048-85BDC9FD1C3A}</a:tableStyleId>
              </a:tblPr>
              <a:tblGrid>
                <a:gridCol w="853976"/>
                <a:gridCol w="1037779"/>
                <a:gridCol w="868115"/>
                <a:gridCol w="853976"/>
                <a:gridCol w="1124434"/>
              </a:tblGrid>
              <a:tr h="307118">
                <a:tc>
                  <a:txBody>
                    <a:bodyPr/>
                    <a:lstStyle/>
                    <a:p>
                      <a:pPr algn="ctr">
                        <a:lnSpc>
                          <a:spcPct val="107000"/>
                        </a:lnSpc>
                        <a:spcAft>
                          <a:spcPts val="0"/>
                        </a:spcAft>
                      </a:pPr>
                      <a:r>
                        <a:rPr lang="es-AR" sz="1100" dirty="0">
                          <a:effectLst/>
                        </a:rPr>
                        <a:t>PREG N 2</a:t>
                      </a:r>
                      <a:endParaRPr lang="es-AR" sz="1100" dirty="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dirty="0">
                          <a:effectLst/>
                        </a:rPr>
                        <a:t>PREG N 19 S</a:t>
                      </a:r>
                      <a:endParaRPr lang="es-AR" sz="1100" dirty="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CHARLAS </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TALLER</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NADA</a:t>
                      </a:r>
                      <a:endParaRPr lang="es-AR" sz="1100">
                        <a:effectLst/>
                        <a:latin typeface="Calibri"/>
                        <a:ea typeface="Times New Roman"/>
                        <a:cs typeface="Times New Roman"/>
                      </a:endParaRPr>
                    </a:p>
                  </a:txBody>
                  <a:tcPr marL="44450" marR="44450" marT="0" marB="0" anchor="b"/>
                </a:tc>
              </a:tr>
              <a:tr h="307118">
                <a:tc>
                  <a:txBody>
                    <a:bodyPr/>
                    <a:lstStyle/>
                    <a:p>
                      <a:pPr algn="ctr">
                        <a:lnSpc>
                          <a:spcPct val="107000"/>
                        </a:lnSpc>
                        <a:spcAft>
                          <a:spcPts val="0"/>
                        </a:spcAft>
                      </a:pPr>
                      <a:r>
                        <a:rPr lang="es-AR" sz="1100">
                          <a:effectLst/>
                        </a:rPr>
                        <a:t>1</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0</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0</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1</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5</a:t>
                      </a:r>
                      <a:endParaRPr lang="es-AR" sz="1100">
                        <a:effectLst/>
                        <a:latin typeface="Calibri"/>
                        <a:ea typeface="Times New Roman"/>
                        <a:cs typeface="Times New Roman"/>
                      </a:endParaRPr>
                    </a:p>
                  </a:txBody>
                  <a:tcPr marL="44450" marR="44450" marT="0" marB="0" anchor="b"/>
                </a:tc>
              </a:tr>
              <a:tr h="307118">
                <a:tc>
                  <a:txBody>
                    <a:bodyPr/>
                    <a:lstStyle/>
                    <a:p>
                      <a:pPr algn="ctr">
                        <a:lnSpc>
                          <a:spcPct val="107000"/>
                        </a:lnSpc>
                        <a:spcAft>
                          <a:spcPts val="0"/>
                        </a:spcAft>
                      </a:pPr>
                      <a:r>
                        <a:rPr lang="es-AR" sz="1100">
                          <a:effectLst/>
                        </a:rPr>
                        <a:t>2</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0</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1</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1</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dirty="0">
                          <a:effectLst/>
                        </a:rPr>
                        <a:t>17</a:t>
                      </a:r>
                      <a:endParaRPr lang="es-AR" sz="1100" dirty="0">
                        <a:effectLst/>
                        <a:latin typeface="Calibri"/>
                        <a:ea typeface="Times New Roman"/>
                        <a:cs typeface="Times New Roman"/>
                      </a:endParaRPr>
                    </a:p>
                  </a:txBody>
                  <a:tcPr marL="44450" marR="44450" marT="0" marB="0" anchor="b"/>
                </a:tc>
              </a:tr>
              <a:tr h="307118">
                <a:tc>
                  <a:txBody>
                    <a:bodyPr/>
                    <a:lstStyle/>
                    <a:p>
                      <a:pPr algn="ctr">
                        <a:lnSpc>
                          <a:spcPct val="107000"/>
                        </a:lnSpc>
                        <a:spcAft>
                          <a:spcPts val="0"/>
                        </a:spcAft>
                      </a:pPr>
                      <a:r>
                        <a:rPr lang="es-AR" sz="1100">
                          <a:effectLst/>
                        </a:rPr>
                        <a:t>3</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0</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3</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0</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12</a:t>
                      </a:r>
                      <a:endParaRPr lang="es-AR" sz="1100">
                        <a:effectLst/>
                        <a:latin typeface="Calibri"/>
                        <a:ea typeface="Times New Roman"/>
                        <a:cs typeface="Times New Roman"/>
                      </a:endParaRPr>
                    </a:p>
                  </a:txBody>
                  <a:tcPr marL="44450" marR="44450" marT="0" marB="0" anchor="b"/>
                </a:tc>
              </a:tr>
              <a:tr h="307118">
                <a:tc>
                  <a:txBody>
                    <a:bodyPr/>
                    <a:lstStyle/>
                    <a:p>
                      <a:pPr algn="ctr">
                        <a:lnSpc>
                          <a:spcPct val="107000"/>
                        </a:lnSpc>
                        <a:spcAft>
                          <a:spcPts val="0"/>
                        </a:spcAft>
                      </a:pPr>
                      <a:r>
                        <a:rPr lang="es-AR" sz="1100">
                          <a:effectLst/>
                        </a:rPr>
                        <a:t>4</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1</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4</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3</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9</a:t>
                      </a:r>
                      <a:endParaRPr lang="es-AR" sz="1100">
                        <a:effectLst/>
                        <a:latin typeface="Calibri"/>
                        <a:ea typeface="Times New Roman"/>
                        <a:cs typeface="Times New Roman"/>
                      </a:endParaRPr>
                    </a:p>
                  </a:txBody>
                  <a:tcPr marL="44450" marR="44450" marT="0" marB="0" anchor="b"/>
                </a:tc>
              </a:tr>
              <a:tr h="307118">
                <a:tc>
                  <a:txBody>
                    <a:bodyPr/>
                    <a:lstStyle/>
                    <a:p>
                      <a:pPr algn="ctr">
                        <a:lnSpc>
                          <a:spcPct val="107000"/>
                        </a:lnSpc>
                        <a:spcAft>
                          <a:spcPts val="0"/>
                        </a:spcAft>
                      </a:pPr>
                      <a:r>
                        <a:rPr lang="es-AR" sz="1100">
                          <a:effectLst/>
                        </a:rPr>
                        <a:t>TOTAL</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1</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8</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5</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43</a:t>
                      </a:r>
                      <a:endParaRPr lang="es-AR" sz="1100">
                        <a:effectLst/>
                        <a:latin typeface="Calibri"/>
                        <a:ea typeface="Times New Roman"/>
                        <a:cs typeface="Times New Roman"/>
                      </a:endParaRPr>
                    </a:p>
                  </a:txBody>
                  <a:tcPr marL="44450" marR="44450" marT="0" marB="0" anchor="b"/>
                </a:tc>
              </a:tr>
              <a:tr h="307118">
                <a:tc gridSpan="2">
                  <a:txBody>
                    <a:bodyPr/>
                    <a:lstStyle/>
                    <a:p>
                      <a:pPr>
                        <a:lnSpc>
                          <a:spcPct val="107000"/>
                        </a:lnSpc>
                        <a:spcAft>
                          <a:spcPts val="0"/>
                        </a:spcAft>
                      </a:pPr>
                      <a:r>
                        <a:rPr lang="es-AR" sz="1100">
                          <a:effectLst/>
                        </a:rPr>
                        <a:t>1,2,3,4 TIEMPO DE RECIBIDO</a:t>
                      </a:r>
                      <a:endParaRPr lang="es-AR" sz="1100">
                        <a:effectLst/>
                        <a:latin typeface="Calibri"/>
                        <a:ea typeface="Times New Roman"/>
                        <a:cs typeface="Times New Roman"/>
                      </a:endParaRPr>
                    </a:p>
                  </a:txBody>
                  <a:tcPr marL="44450" marR="44450" marT="0" marB="0" anchor="b"/>
                </a:tc>
                <a:tc hMerge="1">
                  <a:txBody>
                    <a:bodyPr/>
                    <a:lstStyle/>
                    <a:p>
                      <a:endParaRPr lang="es-AR"/>
                    </a:p>
                  </a:txBody>
                  <a:tcPr/>
                </a:tc>
                <a:tc>
                  <a:txBody>
                    <a:bodyPr/>
                    <a:lstStyle/>
                    <a:p>
                      <a:pPr>
                        <a:lnSpc>
                          <a:spcPct val="107000"/>
                        </a:lnSpc>
                      </a:pPr>
                      <a:endParaRPr lang="es-AR" sz="1100">
                        <a:effectLst/>
                        <a:latin typeface="Calibri"/>
                        <a:cs typeface="Times New Roman"/>
                      </a:endParaRPr>
                    </a:p>
                  </a:txBody>
                  <a:tcPr marL="44450" marR="44450" marT="0" marB="0" anchor="b"/>
                </a:tc>
                <a:tc>
                  <a:txBody>
                    <a:bodyPr/>
                    <a:lstStyle/>
                    <a:p>
                      <a:pPr>
                        <a:lnSpc>
                          <a:spcPct val="107000"/>
                        </a:lnSpc>
                      </a:pPr>
                      <a:endParaRPr lang="es-AR" sz="1100">
                        <a:effectLst/>
                        <a:latin typeface="Calibri"/>
                        <a:cs typeface="Times New Roman"/>
                      </a:endParaRPr>
                    </a:p>
                  </a:txBody>
                  <a:tcPr marL="44450" marR="44450" marT="0" marB="0" anchor="b"/>
                </a:tc>
                <a:tc>
                  <a:txBody>
                    <a:bodyPr/>
                    <a:lstStyle/>
                    <a:p>
                      <a:pPr>
                        <a:lnSpc>
                          <a:spcPct val="107000"/>
                        </a:lnSpc>
                      </a:pPr>
                      <a:endParaRPr lang="es-AR" sz="1100" dirty="0">
                        <a:effectLst/>
                        <a:latin typeface="Calibri"/>
                        <a:cs typeface="Times New Roman"/>
                      </a:endParaRPr>
                    </a:p>
                  </a:txBody>
                  <a:tcPr marL="44450" marR="44450" marT="0" marB="0" anchor="b"/>
                </a:tc>
              </a:tr>
              <a:tr h="307118">
                <a:tc gridSpan="2">
                  <a:txBody>
                    <a:bodyPr/>
                    <a:lstStyle/>
                    <a:p>
                      <a:pPr>
                        <a:lnSpc>
                          <a:spcPct val="107000"/>
                        </a:lnSpc>
                        <a:spcAft>
                          <a:spcPts val="0"/>
                        </a:spcAft>
                      </a:pPr>
                      <a:r>
                        <a:rPr lang="es-AR" sz="1100">
                          <a:effectLst/>
                        </a:rPr>
                        <a:t>S: SI SIMULACROS</a:t>
                      </a:r>
                      <a:endParaRPr lang="es-AR" sz="1100">
                        <a:effectLst/>
                        <a:latin typeface="Calibri"/>
                        <a:ea typeface="Times New Roman"/>
                        <a:cs typeface="Times New Roman"/>
                      </a:endParaRPr>
                    </a:p>
                  </a:txBody>
                  <a:tcPr marL="44450" marR="44450" marT="0" marB="0" anchor="b"/>
                </a:tc>
                <a:tc hMerge="1">
                  <a:txBody>
                    <a:bodyPr/>
                    <a:lstStyle/>
                    <a:p>
                      <a:endParaRPr lang="es-AR"/>
                    </a:p>
                  </a:txBody>
                  <a:tcPr/>
                </a:tc>
                <a:tc>
                  <a:txBody>
                    <a:bodyPr/>
                    <a:lstStyle/>
                    <a:p>
                      <a:pPr>
                        <a:lnSpc>
                          <a:spcPct val="107000"/>
                        </a:lnSpc>
                      </a:pPr>
                      <a:endParaRPr lang="es-AR" sz="1100">
                        <a:effectLst/>
                        <a:latin typeface="Calibri"/>
                        <a:cs typeface="Times New Roman"/>
                      </a:endParaRPr>
                    </a:p>
                  </a:txBody>
                  <a:tcPr marL="44450" marR="44450" marT="0" marB="0" anchor="b"/>
                </a:tc>
                <a:tc>
                  <a:txBody>
                    <a:bodyPr/>
                    <a:lstStyle/>
                    <a:p>
                      <a:pPr>
                        <a:lnSpc>
                          <a:spcPct val="107000"/>
                        </a:lnSpc>
                      </a:pPr>
                      <a:endParaRPr lang="es-AR" sz="1100">
                        <a:effectLst/>
                        <a:latin typeface="Calibri"/>
                        <a:cs typeface="Times New Roman"/>
                      </a:endParaRPr>
                    </a:p>
                  </a:txBody>
                  <a:tcPr marL="44450" marR="44450" marT="0" marB="0" anchor="b"/>
                </a:tc>
                <a:tc>
                  <a:txBody>
                    <a:bodyPr/>
                    <a:lstStyle/>
                    <a:p>
                      <a:pPr>
                        <a:lnSpc>
                          <a:spcPct val="107000"/>
                        </a:lnSpc>
                      </a:pPr>
                      <a:endParaRPr lang="es-AR" sz="1100" dirty="0">
                        <a:effectLst/>
                        <a:latin typeface="Calibri"/>
                        <a:cs typeface="Times New Roman"/>
                      </a:endParaRPr>
                    </a:p>
                  </a:txBody>
                  <a:tcPr marL="44450" marR="44450" marT="0" marB="0" anchor="b"/>
                </a:tc>
              </a:tr>
            </a:tbl>
          </a:graphicData>
        </a:graphic>
      </p:graphicFrame>
      <p:sp>
        <p:nvSpPr>
          <p:cNvPr id="7" name="CuadroTexto 6"/>
          <p:cNvSpPr txBox="1"/>
          <p:nvPr/>
        </p:nvSpPr>
        <p:spPr>
          <a:xfrm>
            <a:off x="6126480" y="4911634"/>
            <a:ext cx="1554480" cy="369332"/>
          </a:xfrm>
          <a:prstGeom prst="rect">
            <a:avLst/>
          </a:prstGeom>
          <a:noFill/>
        </p:spPr>
        <p:txBody>
          <a:bodyPr wrap="square" rtlCol="0">
            <a:spAutoFit/>
          </a:bodyPr>
          <a:lstStyle/>
          <a:p>
            <a:endParaRPr lang="es-AR" dirty="0"/>
          </a:p>
        </p:txBody>
      </p:sp>
      <p:sp>
        <p:nvSpPr>
          <p:cNvPr id="9" name="CuadroTexto 8"/>
          <p:cNvSpPr txBox="1"/>
          <p:nvPr/>
        </p:nvSpPr>
        <p:spPr>
          <a:xfrm>
            <a:off x="6126480" y="4689566"/>
            <a:ext cx="5453389" cy="1323439"/>
          </a:xfrm>
          <a:prstGeom prst="rect">
            <a:avLst/>
          </a:prstGeom>
          <a:noFill/>
        </p:spPr>
        <p:txBody>
          <a:bodyPr wrap="square" rtlCol="0">
            <a:spAutoFit/>
          </a:bodyPr>
          <a:lstStyle/>
          <a:p>
            <a:r>
              <a:rPr lang="es-ES" sz="1600" b="1" dirty="0"/>
              <a:t>Comentario:</a:t>
            </a:r>
            <a:r>
              <a:rPr lang="es-ES" sz="1600" dirty="0"/>
              <a:t> se observa que la mayoría de los enfermeros profesionales saben sobre el </a:t>
            </a:r>
            <a:r>
              <a:rPr lang="es-ES" sz="1600" dirty="0" err="1" smtClean="0"/>
              <a:t>triage</a:t>
            </a:r>
            <a:r>
              <a:rPr lang="es-ES" sz="1600" dirty="0" smtClean="0"/>
              <a:t> dando un 68%, al igual los licenciados con un 16%  enfermeros universitarios7% .y solo un 9% sabe o recuerda poco del </a:t>
            </a:r>
            <a:r>
              <a:rPr lang="es-ES" sz="1600" dirty="0" err="1" smtClean="0"/>
              <a:t>triage</a:t>
            </a:r>
            <a:r>
              <a:rPr lang="es-ES" sz="1600" dirty="0" smtClean="0"/>
              <a:t> (EP)</a:t>
            </a:r>
            <a:endParaRPr lang="es-AR" sz="1600" dirty="0" smtClean="0"/>
          </a:p>
          <a:p>
            <a:endParaRPr lang="es-AR" sz="1600" dirty="0"/>
          </a:p>
        </p:txBody>
      </p:sp>
      <p:sp>
        <p:nvSpPr>
          <p:cNvPr id="10" name="9 Rectángulo"/>
          <p:cNvSpPr/>
          <p:nvPr/>
        </p:nvSpPr>
        <p:spPr>
          <a:xfrm>
            <a:off x="214648" y="4474122"/>
            <a:ext cx="5490693" cy="1477328"/>
          </a:xfrm>
          <a:prstGeom prst="rect">
            <a:avLst/>
          </a:prstGeom>
        </p:spPr>
        <p:txBody>
          <a:bodyPr wrap="square">
            <a:spAutoFit/>
          </a:bodyPr>
          <a:lstStyle/>
          <a:p>
            <a:r>
              <a:rPr lang="es-ES" dirty="0"/>
              <a:t>	</a:t>
            </a:r>
            <a:endParaRPr lang="es-AR" dirty="0"/>
          </a:p>
          <a:p>
            <a:r>
              <a:rPr lang="es-ES" b="1" dirty="0"/>
              <a:t>Comentario:</a:t>
            </a:r>
            <a:r>
              <a:rPr lang="es-ES" dirty="0"/>
              <a:t> se observa que la mayoría del personal </a:t>
            </a:r>
            <a:r>
              <a:rPr lang="es-ES" dirty="0" smtClean="0"/>
              <a:t>no </a:t>
            </a:r>
            <a:r>
              <a:rPr lang="es-ES" dirty="0"/>
              <a:t>ha recibido alguna capacitación sobre </a:t>
            </a:r>
            <a:r>
              <a:rPr lang="es-ES" dirty="0" smtClean="0"/>
              <a:t>catástrofes 75%  </a:t>
            </a:r>
            <a:r>
              <a:rPr lang="es-ES" dirty="0"/>
              <a:t>mientras que </a:t>
            </a:r>
            <a:r>
              <a:rPr lang="es-ES" dirty="0" smtClean="0"/>
              <a:t>el resto del  </a:t>
            </a:r>
            <a:r>
              <a:rPr lang="es-ES" dirty="0"/>
              <a:t>personal </a:t>
            </a:r>
            <a:r>
              <a:rPr lang="es-ES" dirty="0" smtClean="0"/>
              <a:t> un 24% solo ha recibido alguna charla </a:t>
            </a:r>
            <a:r>
              <a:rPr lang="es-ES" smtClean="0"/>
              <a:t>o taller.</a:t>
            </a:r>
            <a:endParaRPr lang="es-AR" dirty="0"/>
          </a:p>
        </p:txBody>
      </p:sp>
      <p:graphicFrame>
        <p:nvGraphicFramePr>
          <p:cNvPr id="3" name="2 Tabla"/>
          <p:cNvGraphicFramePr>
            <a:graphicFrameLocks noGrp="1"/>
          </p:cNvGraphicFramePr>
          <p:nvPr>
            <p:extLst>
              <p:ext uri="{D42A27DB-BD31-4B8C-83A1-F6EECF244321}">
                <p14:modId xmlns:p14="http://schemas.microsoft.com/office/powerpoint/2010/main" val="3791492782"/>
              </p:ext>
            </p:extLst>
          </p:nvPr>
        </p:nvGraphicFramePr>
        <p:xfrm>
          <a:off x="6903720" y="1725769"/>
          <a:ext cx="4676148" cy="2485625"/>
        </p:xfrm>
        <a:graphic>
          <a:graphicData uri="http://schemas.openxmlformats.org/drawingml/2006/table">
            <a:tbl>
              <a:tblPr firstRow="1" firstCol="1" bandRow="1">
                <a:tableStyleId>{5C22544A-7EE6-4342-B048-85BDC9FD1C3A}</a:tableStyleId>
              </a:tblPr>
              <a:tblGrid>
                <a:gridCol w="1501108"/>
                <a:gridCol w="1673932"/>
                <a:gridCol w="1501108"/>
              </a:tblGrid>
              <a:tr h="497125">
                <a:tc>
                  <a:txBody>
                    <a:bodyPr/>
                    <a:lstStyle/>
                    <a:p>
                      <a:pPr algn="ctr">
                        <a:lnSpc>
                          <a:spcPct val="107000"/>
                        </a:lnSpc>
                        <a:spcAft>
                          <a:spcPts val="0"/>
                        </a:spcAft>
                      </a:pPr>
                      <a:r>
                        <a:rPr lang="es-AR" sz="1100">
                          <a:effectLst/>
                        </a:rPr>
                        <a:t>titúlo</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PREG 13   S</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P</a:t>
                      </a:r>
                      <a:endParaRPr lang="es-AR" sz="1100">
                        <a:effectLst/>
                        <a:latin typeface="Calibri"/>
                        <a:ea typeface="Times New Roman"/>
                        <a:cs typeface="Times New Roman"/>
                      </a:endParaRPr>
                    </a:p>
                  </a:txBody>
                  <a:tcPr marL="44450" marR="44450" marT="0" marB="0" anchor="b"/>
                </a:tc>
              </a:tr>
              <a:tr h="497125">
                <a:tc>
                  <a:txBody>
                    <a:bodyPr/>
                    <a:lstStyle/>
                    <a:p>
                      <a:pPr algn="ctr">
                        <a:lnSpc>
                          <a:spcPct val="107000"/>
                        </a:lnSpc>
                        <a:spcAft>
                          <a:spcPts val="0"/>
                        </a:spcAft>
                      </a:pPr>
                      <a:r>
                        <a:rPr lang="es-AR" sz="1100">
                          <a:effectLst/>
                        </a:rPr>
                        <a:t>EP</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dirty="0">
                          <a:effectLst/>
                        </a:rPr>
                        <a:t>39</a:t>
                      </a:r>
                      <a:endParaRPr lang="es-AR" sz="1100" dirty="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4</a:t>
                      </a:r>
                      <a:endParaRPr lang="es-AR" sz="1100">
                        <a:effectLst/>
                        <a:latin typeface="Calibri"/>
                        <a:ea typeface="Times New Roman"/>
                        <a:cs typeface="Times New Roman"/>
                      </a:endParaRPr>
                    </a:p>
                  </a:txBody>
                  <a:tcPr marL="44450" marR="44450" marT="0" marB="0" anchor="b"/>
                </a:tc>
              </a:tr>
              <a:tr h="497125">
                <a:tc>
                  <a:txBody>
                    <a:bodyPr/>
                    <a:lstStyle/>
                    <a:p>
                      <a:pPr algn="ctr">
                        <a:lnSpc>
                          <a:spcPct val="107000"/>
                        </a:lnSpc>
                        <a:spcAft>
                          <a:spcPts val="0"/>
                        </a:spcAft>
                      </a:pPr>
                      <a:r>
                        <a:rPr lang="es-AR" sz="1100">
                          <a:effectLst/>
                        </a:rPr>
                        <a:t>EU</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4</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dirty="0">
                          <a:effectLst/>
                        </a:rPr>
                        <a:t>0</a:t>
                      </a:r>
                      <a:endParaRPr lang="es-AR" sz="1100" dirty="0">
                        <a:effectLst/>
                        <a:latin typeface="Calibri"/>
                        <a:ea typeface="Times New Roman"/>
                        <a:cs typeface="Times New Roman"/>
                      </a:endParaRPr>
                    </a:p>
                  </a:txBody>
                  <a:tcPr marL="44450" marR="44450" marT="0" marB="0" anchor="b"/>
                </a:tc>
              </a:tr>
              <a:tr h="497125">
                <a:tc>
                  <a:txBody>
                    <a:bodyPr/>
                    <a:lstStyle/>
                    <a:p>
                      <a:pPr algn="ctr">
                        <a:lnSpc>
                          <a:spcPct val="107000"/>
                        </a:lnSpc>
                        <a:spcAft>
                          <a:spcPts val="0"/>
                        </a:spcAft>
                      </a:pPr>
                      <a:r>
                        <a:rPr lang="es-AR" sz="1100">
                          <a:effectLst/>
                        </a:rPr>
                        <a:t>LE</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9</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1</a:t>
                      </a:r>
                      <a:endParaRPr lang="es-AR" sz="1100">
                        <a:effectLst/>
                        <a:latin typeface="Calibri"/>
                        <a:ea typeface="Times New Roman"/>
                        <a:cs typeface="Times New Roman"/>
                      </a:endParaRPr>
                    </a:p>
                  </a:txBody>
                  <a:tcPr marL="44450" marR="44450" marT="0" marB="0" anchor="b"/>
                </a:tc>
              </a:tr>
              <a:tr h="497125">
                <a:tc>
                  <a:txBody>
                    <a:bodyPr/>
                    <a:lstStyle/>
                    <a:p>
                      <a:pPr algn="ctr">
                        <a:lnSpc>
                          <a:spcPct val="107000"/>
                        </a:lnSpc>
                        <a:spcAft>
                          <a:spcPts val="0"/>
                        </a:spcAft>
                      </a:pPr>
                      <a:r>
                        <a:rPr lang="es-AR" sz="1100">
                          <a:effectLst/>
                        </a:rPr>
                        <a:t>TOTAL</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a:effectLst/>
                        </a:rPr>
                        <a:t>52</a:t>
                      </a:r>
                      <a:endParaRPr lang="es-AR" sz="1100">
                        <a:effectLst/>
                        <a:latin typeface="Calibri"/>
                        <a:ea typeface="Times New Roman"/>
                        <a:cs typeface="Times New Roman"/>
                      </a:endParaRPr>
                    </a:p>
                  </a:txBody>
                  <a:tcPr marL="44450" marR="44450" marT="0" marB="0" anchor="b"/>
                </a:tc>
                <a:tc>
                  <a:txBody>
                    <a:bodyPr/>
                    <a:lstStyle/>
                    <a:p>
                      <a:pPr algn="ctr">
                        <a:lnSpc>
                          <a:spcPct val="107000"/>
                        </a:lnSpc>
                        <a:spcAft>
                          <a:spcPts val="0"/>
                        </a:spcAft>
                      </a:pPr>
                      <a:r>
                        <a:rPr lang="es-AR" sz="1100" dirty="0">
                          <a:effectLst/>
                        </a:rPr>
                        <a:t>5</a:t>
                      </a:r>
                      <a:endParaRPr lang="es-AR" sz="1100" dirty="0">
                        <a:effectLst/>
                        <a:latin typeface="Calibri"/>
                        <a:ea typeface="Times New Roman"/>
                        <a:cs typeface="Times New Roman"/>
                      </a:endParaRPr>
                    </a:p>
                  </a:txBody>
                  <a:tcPr marL="44450" marR="44450" marT="0" marB="0" anchor="b"/>
                </a:tc>
              </a:tr>
            </a:tbl>
          </a:graphicData>
        </a:graphic>
      </p:graphicFrame>
    </p:spTree>
    <p:extLst>
      <p:ext uri="{BB962C8B-B14F-4D97-AF65-F5344CB8AC3E}">
        <p14:creationId xmlns:p14="http://schemas.microsoft.com/office/powerpoint/2010/main" val="98716236"/>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AR" sz="3600" dirty="0" smtClean="0"/>
              <a:t>INTRODUCCION  </a:t>
            </a:r>
            <a:endParaRPr lang="es-AR" sz="3600" dirty="0"/>
          </a:p>
        </p:txBody>
      </p:sp>
      <p:sp>
        <p:nvSpPr>
          <p:cNvPr id="3" name="Marcador de contenido 2"/>
          <p:cNvSpPr>
            <a:spLocks noGrp="1"/>
          </p:cNvSpPr>
          <p:nvPr>
            <p:ph idx="1"/>
          </p:nvPr>
        </p:nvSpPr>
        <p:spPr/>
        <p:txBody>
          <a:bodyPr/>
          <a:lstStyle/>
          <a:p>
            <a:r>
              <a:rPr lang="es-AR" dirty="0" smtClean="0"/>
              <a:t>El objetivo del enfermero en neonatología es cuidar al RN y de el dependerá la vida de cada uno si se produce una catástrofe de cualquier índole. Pero con el personal de reciente ingreso no estamos seguros de que puedan actuar de forma adecuada a pesar de los conocimientos científicos.</a:t>
            </a:r>
          </a:p>
        </p:txBody>
      </p:sp>
    </p:spTree>
    <p:extLst>
      <p:ext uri="{BB962C8B-B14F-4D97-AF65-F5344CB8AC3E}">
        <p14:creationId xmlns:p14="http://schemas.microsoft.com/office/powerpoint/2010/main" val="2492810077"/>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p:txBody>
          <a:bodyPr/>
          <a:lstStyle/>
          <a:p>
            <a:r>
              <a:rPr lang="es-AR" dirty="0" smtClean="0"/>
              <a:t>Introducción al problema </a:t>
            </a:r>
            <a:endParaRPr lang="es-AR" dirty="0"/>
          </a:p>
        </p:txBody>
      </p:sp>
      <p:sp>
        <p:nvSpPr>
          <p:cNvPr id="7" name="Marcador de texto 6"/>
          <p:cNvSpPr>
            <a:spLocks noGrp="1"/>
          </p:cNvSpPr>
          <p:nvPr>
            <p:ph idx="1"/>
          </p:nvPr>
        </p:nvSpPr>
        <p:spPr/>
        <p:txBody>
          <a:bodyPr>
            <a:normAutofit/>
          </a:bodyPr>
          <a:lstStyle/>
          <a:p>
            <a:r>
              <a:rPr lang="es-AR" dirty="0" smtClean="0"/>
              <a:t>¿Esta preparado para actuar ante un evento adverso, el personal de enfermería de reciente ingreso del servicio de neonatología del Hospital </a:t>
            </a:r>
            <a:r>
              <a:rPr lang="es-AR" dirty="0" err="1" smtClean="0"/>
              <a:t>Lagomaggiore</a:t>
            </a:r>
            <a:r>
              <a:rPr lang="es-AR" dirty="0" smtClean="0"/>
              <a:t>, de la ciudad de Mendoza, durante el ultimo trimestre del 2016?</a:t>
            </a:r>
            <a:endParaRPr lang="es-AR" sz="2800" dirty="0"/>
          </a:p>
        </p:txBody>
      </p:sp>
    </p:spTree>
    <p:extLst>
      <p:ext uri="{BB962C8B-B14F-4D97-AF65-F5344CB8AC3E}">
        <p14:creationId xmlns:p14="http://schemas.microsoft.com/office/powerpoint/2010/main" val="1028291331"/>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AR" dirty="0" smtClean="0"/>
              <a:t>OBJETIVOS </a:t>
            </a:r>
            <a:endParaRPr lang="es-AR" dirty="0"/>
          </a:p>
        </p:txBody>
      </p:sp>
      <p:sp>
        <p:nvSpPr>
          <p:cNvPr id="5" name="Marcador de texto 4"/>
          <p:cNvSpPr>
            <a:spLocks noGrp="1"/>
          </p:cNvSpPr>
          <p:nvPr>
            <p:ph type="body" idx="1"/>
          </p:nvPr>
        </p:nvSpPr>
        <p:spPr/>
        <p:txBody>
          <a:bodyPr>
            <a:normAutofit/>
          </a:bodyPr>
          <a:lstStyle/>
          <a:p>
            <a:r>
              <a:rPr lang="es-AR" dirty="0" smtClean="0"/>
              <a:t>Objetivo general 			</a:t>
            </a:r>
            <a:endParaRPr lang="es-AR" dirty="0"/>
          </a:p>
        </p:txBody>
      </p:sp>
      <p:sp>
        <p:nvSpPr>
          <p:cNvPr id="6" name="Marcador de contenido 5"/>
          <p:cNvSpPr>
            <a:spLocks noGrp="1"/>
          </p:cNvSpPr>
          <p:nvPr>
            <p:ph sz="half" idx="2"/>
          </p:nvPr>
        </p:nvSpPr>
        <p:spPr/>
        <p:txBody>
          <a:bodyPr/>
          <a:lstStyle/>
          <a:p>
            <a:r>
              <a:rPr lang="es-AR" dirty="0" smtClean="0"/>
              <a:t>Establecer el grado de conocimiento poseen los enfermeros de reciente ingreso del servicio de neonatología sobre actuación en una catástrofe </a:t>
            </a:r>
            <a:endParaRPr lang="es-AR" dirty="0"/>
          </a:p>
        </p:txBody>
      </p:sp>
      <p:sp>
        <p:nvSpPr>
          <p:cNvPr id="7" name="Marcador de texto 6"/>
          <p:cNvSpPr>
            <a:spLocks noGrp="1"/>
          </p:cNvSpPr>
          <p:nvPr>
            <p:ph type="body" sz="quarter" idx="3"/>
          </p:nvPr>
        </p:nvSpPr>
        <p:spPr/>
        <p:txBody>
          <a:bodyPr>
            <a:normAutofit/>
          </a:bodyPr>
          <a:lstStyle/>
          <a:p>
            <a:r>
              <a:rPr lang="es-AR" dirty="0" smtClean="0"/>
              <a:t>Objetivo especifico </a:t>
            </a:r>
            <a:endParaRPr lang="es-AR" dirty="0"/>
          </a:p>
        </p:txBody>
      </p:sp>
      <p:sp>
        <p:nvSpPr>
          <p:cNvPr id="8" name="Marcador de contenido 7"/>
          <p:cNvSpPr>
            <a:spLocks noGrp="1"/>
          </p:cNvSpPr>
          <p:nvPr>
            <p:ph sz="quarter" idx="4"/>
          </p:nvPr>
        </p:nvSpPr>
        <p:spPr/>
        <p:txBody>
          <a:bodyPr>
            <a:normAutofit/>
          </a:bodyPr>
          <a:lstStyle/>
          <a:p>
            <a:r>
              <a:rPr lang="es-AR" dirty="0"/>
              <a:t>I</a:t>
            </a:r>
            <a:r>
              <a:rPr lang="es-AR" dirty="0" smtClean="0"/>
              <a:t>mportancia del tema </a:t>
            </a:r>
          </a:p>
          <a:p>
            <a:r>
              <a:rPr lang="es-AR" dirty="0" smtClean="0"/>
              <a:t>Se recibe información y/o preparación sobre actuación en una catástrofe</a:t>
            </a:r>
          </a:p>
          <a:p>
            <a:r>
              <a:rPr lang="es-AR" dirty="0" smtClean="0"/>
              <a:t>Tiempo que lleva en el servicio y que ejerce la profesión </a:t>
            </a:r>
            <a:endParaRPr lang="es-AR" dirty="0"/>
          </a:p>
        </p:txBody>
      </p:sp>
    </p:spTree>
    <p:extLst>
      <p:ext uri="{BB962C8B-B14F-4D97-AF65-F5344CB8AC3E}">
        <p14:creationId xmlns:p14="http://schemas.microsoft.com/office/powerpoint/2010/main" val="2587007335"/>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_tradnl"/>
          </a:p>
        </p:txBody>
      </p:sp>
      <p:sp>
        <p:nvSpPr>
          <p:cNvPr id="3" name="2 Marcador de contenido"/>
          <p:cNvSpPr>
            <a:spLocks noGrp="1"/>
          </p:cNvSpPr>
          <p:nvPr>
            <p:ph idx="1"/>
          </p:nvPr>
        </p:nvSpPr>
        <p:spPr>
          <a:xfrm>
            <a:off x="609600" y="723015"/>
            <a:ext cx="10972800" cy="5403152"/>
          </a:xfrm>
        </p:spPr>
        <p:style>
          <a:lnRef idx="2">
            <a:schemeClr val="accent6"/>
          </a:lnRef>
          <a:fillRef idx="1">
            <a:schemeClr val="lt1"/>
          </a:fillRef>
          <a:effectRef idx="0">
            <a:schemeClr val="accent6"/>
          </a:effectRef>
          <a:fontRef idx="minor">
            <a:schemeClr val="dk1"/>
          </a:fontRef>
        </p:style>
        <p:txBody>
          <a:bodyPr/>
          <a:lstStyle/>
          <a:p>
            <a:endParaRPr lang="es-ES_tradnl" dirty="0"/>
          </a:p>
        </p:txBody>
      </p:sp>
      <p:sp>
        <p:nvSpPr>
          <p:cNvPr id="4" name="3 Rectángulo redondeado"/>
          <p:cNvSpPr/>
          <p:nvPr/>
        </p:nvSpPr>
        <p:spPr>
          <a:xfrm>
            <a:off x="1100468" y="1435391"/>
            <a:ext cx="2232837" cy="6592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Contingencia </a:t>
            </a:r>
            <a:r>
              <a:rPr lang="es-ES_tradnl" dirty="0" err="1" smtClean="0"/>
              <a:t>sismica</a:t>
            </a:r>
            <a:endParaRPr lang="es-ES_tradnl" dirty="0"/>
          </a:p>
        </p:txBody>
      </p:sp>
      <p:sp>
        <p:nvSpPr>
          <p:cNvPr id="5" name="4 Rectángulo redondeado"/>
          <p:cNvSpPr/>
          <p:nvPr/>
        </p:nvSpPr>
        <p:spPr>
          <a:xfrm>
            <a:off x="4455043" y="1360966"/>
            <a:ext cx="2700670" cy="6592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Conducta ante un terremoto</a:t>
            </a:r>
            <a:endParaRPr lang="es-ES_tradnl" dirty="0"/>
          </a:p>
        </p:txBody>
      </p:sp>
      <p:sp>
        <p:nvSpPr>
          <p:cNvPr id="6" name="5 Rectángulo redondeado"/>
          <p:cNvSpPr/>
          <p:nvPr/>
        </p:nvSpPr>
        <p:spPr>
          <a:xfrm>
            <a:off x="8399720" y="1270589"/>
            <a:ext cx="3030279" cy="7336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Rol de </a:t>
            </a:r>
            <a:r>
              <a:rPr lang="es-ES_tradnl" dirty="0" err="1" smtClean="0"/>
              <a:t>enfermeria</a:t>
            </a:r>
            <a:r>
              <a:rPr lang="es-ES_tradnl" dirty="0" smtClean="0"/>
              <a:t> en cuidados intensivos ante una </a:t>
            </a:r>
            <a:r>
              <a:rPr lang="es-ES_tradnl" dirty="0" err="1" smtClean="0"/>
              <a:t>catastrofe</a:t>
            </a:r>
            <a:endParaRPr lang="es-ES_tradnl" dirty="0"/>
          </a:p>
        </p:txBody>
      </p:sp>
      <p:sp>
        <p:nvSpPr>
          <p:cNvPr id="7" name="6 Rectángulo redondeado"/>
          <p:cNvSpPr/>
          <p:nvPr/>
        </p:nvSpPr>
        <p:spPr>
          <a:xfrm>
            <a:off x="4242391" y="329609"/>
            <a:ext cx="3487479" cy="5422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Marco </a:t>
            </a:r>
            <a:r>
              <a:rPr lang="es-ES_tradnl" dirty="0" err="1" smtClean="0"/>
              <a:t>Teorico</a:t>
            </a:r>
            <a:endParaRPr lang="es-ES_tradnl" dirty="0"/>
          </a:p>
        </p:txBody>
      </p:sp>
      <p:sp>
        <p:nvSpPr>
          <p:cNvPr id="8" name="7 Rectángulo redondeado"/>
          <p:cNvSpPr/>
          <p:nvPr/>
        </p:nvSpPr>
        <p:spPr>
          <a:xfrm>
            <a:off x="1063256" y="2413588"/>
            <a:ext cx="2232837" cy="8187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Sismo, contingencia, escala de </a:t>
            </a:r>
            <a:r>
              <a:rPr lang="es-ES_tradnl" dirty="0" err="1" smtClean="0"/>
              <a:t>medicion</a:t>
            </a:r>
            <a:endParaRPr lang="es-ES_tradnl" dirty="0"/>
          </a:p>
        </p:txBody>
      </p:sp>
      <p:sp>
        <p:nvSpPr>
          <p:cNvPr id="9" name="8 Rectángulo redondeado"/>
          <p:cNvSpPr/>
          <p:nvPr/>
        </p:nvSpPr>
        <p:spPr>
          <a:xfrm>
            <a:off x="1100469" y="3413051"/>
            <a:ext cx="2232837" cy="9037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Mendoza y los terremotos</a:t>
            </a:r>
            <a:endParaRPr lang="es-ES_tradnl" dirty="0"/>
          </a:p>
        </p:txBody>
      </p:sp>
      <p:sp>
        <p:nvSpPr>
          <p:cNvPr id="10" name="9 Rectángulo redondeado"/>
          <p:cNvSpPr/>
          <p:nvPr/>
        </p:nvSpPr>
        <p:spPr>
          <a:xfrm>
            <a:off x="1063256" y="4614530"/>
            <a:ext cx="2307265" cy="89313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 estructura del </a:t>
            </a:r>
            <a:r>
              <a:rPr lang="es-ES_tradnl" dirty="0" err="1" smtClean="0"/>
              <a:t>sisitema</a:t>
            </a:r>
            <a:r>
              <a:rPr lang="es-ES_tradnl" dirty="0" smtClean="0"/>
              <a:t> de defensa civil</a:t>
            </a:r>
            <a:endParaRPr lang="es-ES_tradnl" dirty="0"/>
          </a:p>
        </p:txBody>
      </p:sp>
      <p:sp>
        <p:nvSpPr>
          <p:cNvPr id="11" name="10 Rectángulo redondeado"/>
          <p:cNvSpPr/>
          <p:nvPr/>
        </p:nvSpPr>
        <p:spPr>
          <a:xfrm>
            <a:off x="4476309" y="2488017"/>
            <a:ext cx="2679404" cy="66985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Comportamiento humano ante una </a:t>
            </a:r>
            <a:r>
              <a:rPr lang="es-ES_tradnl" dirty="0" err="1" smtClean="0"/>
              <a:t>catastrofe</a:t>
            </a:r>
            <a:endParaRPr lang="es-ES_tradnl" dirty="0"/>
          </a:p>
        </p:txBody>
      </p:sp>
      <p:sp>
        <p:nvSpPr>
          <p:cNvPr id="12" name="11 Rectángulo redondeado"/>
          <p:cNvSpPr/>
          <p:nvPr/>
        </p:nvSpPr>
        <p:spPr>
          <a:xfrm>
            <a:off x="4455043" y="3413051"/>
            <a:ext cx="2604977" cy="9037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Fases de desarrollo de una </a:t>
            </a:r>
            <a:r>
              <a:rPr lang="es-ES_tradnl" dirty="0" err="1" smtClean="0"/>
              <a:t>catastrofe</a:t>
            </a:r>
            <a:endParaRPr lang="es-ES_tradnl" dirty="0"/>
          </a:p>
        </p:txBody>
      </p:sp>
      <p:sp>
        <p:nvSpPr>
          <p:cNvPr id="13" name="12 Rectángulo redondeado"/>
          <p:cNvSpPr/>
          <p:nvPr/>
        </p:nvSpPr>
        <p:spPr>
          <a:xfrm>
            <a:off x="4455043" y="4736805"/>
            <a:ext cx="2488019" cy="8399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Funciones del enfermero como parte del equipo de salud</a:t>
            </a:r>
            <a:endParaRPr lang="es-ES_tradnl" dirty="0"/>
          </a:p>
        </p:txBody>
      </p:sp>
      <p:sp>
        <p:nvSpPr>
          <p:cNvPr id="14" name="13 Rectángulo redondeado"/>
          <p:cNvSpPr/>
          <p:nvPr/>
        </p:nvSpPr>
        <p:spPr>
          <a:xfrm>
            <a:off x="8399720" y="2573079"/>
            <a:ext cx="2892057" cy="8399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Como actuar cuando es nuestra primera experiencia laboral</a:t>
            </a:r>
            <a:endParaRPr lang="es-ES_tradnl" dirty="0"/>
          </a:p>
        </p:txBody>
      </p:sp>
      <p:cxnSp>
        <p:nvCxnSpPr>
          <p:cNvPr id="16" name="15 Conector recto de flecha"/>
          <p:cNvCxnSpPr/>
          <p:nvPr/>
        </p:nvCxnSpPr>
        <p:spPr>
          <a:xfrm flipH="1">
            <a:off x="2456121" y="871870"/>
            <a:ext cx="2987749" cy="489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17 Conector recto de flecha"/>
          <p:cNvCxnSpPr/>
          <p:nvPr/>
        </p:nvCxnSpPr>
        <p:spPr>
          <a:xfrm flipH="1">
            <a:off x="5805378" y="871870"/>
            <a:ext cx="10633" cy="398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19 Conector recto de flecha"/>
          <p:cNvCxnSpPr/>
          <p:nvPr/>
        </p:nvCxnSpPr>
        <p:spPr>
          <a:xfrm>
            <a:off x="6698512" y="946298"/>
            <a:ext cx="2424223" cy="1701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21 Conector recto de flecha"/>
          <p:cNvCxnSpPr/>
          <p:nvPr/>
        </p:nvCxnSpPr>
        <p:spPr>
          <a:xfrm>
            <a:off x="5805378" y="2094610"/>
            <a:ext cx="10633" cy="31897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23 Conector recto de flecha"/>
          <p:cNvCxnSpPr/>
          <p:nvPr/>
        </p:nvCxnSpPr>
        <p:spPr>
          <a:xfrm>
            <a:off x="2179674" y="2094610"/>
            <a:ext cx="0" cy="2339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25 Conector recto de flecha"/>
          <p:cNvCxnSpPr/>
          <p:nvPr/>
        </p:nvCxnSpPr>
        <p:spPr>
          <a:xfrm>
            <a:off x="5901070" y="3157868"/>
            <a:ext cx="0" cy="2551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28 Conector recto de flecha"/>
          <p:cNvCxnSpPr/>
          <p:nvPr/>
        </p:nvCxnSpPr>
        <p:spPr>
          <a:xfrm>
            <a:off x="5816011" y="4316819"/>
            <a:ext cx="0" cy="4199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31 Conector recto de flecha"/>
          <p:cNvCxnSpPr/>
          <p:nvPr/>
        </p:nvCxnSpPr>
        <p:spPr>
          <a:xfrm>
            <a:off x="2179674" y="3232295"/>
            <a:ext cx="0" cy="1807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33 Conector recto de flecha"/>
          <p:cNvCxnSpPr>
            <a:endCxn id="10" idx="0"/>
          </p:cNvCxnSpPr>
          <p:nvPr/>
        </p:nvCxnSpPr>
        <p:spPr>
          <a:xfrm>
            <a:off x="2216888" y="4316819"/>
            <a:ext cx="1" cy="29771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35 Conector recto de flecha"/>
          <p:cNvCxnSpPr>
            <a:stCxn id="6" idx="2"/>
          </p:cNvCxnSpPr>
          <p:nvPr/>
        </p:nvCxnSpPr>
        <p:spPr>
          <a:xfrm flipH="1">
            <a:off x="9914859" y="2004236"/>
            <a:ext cx="1" cy="56884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0751588"/>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DISEÑO METODOLÓGICO 	</a:t>
            </a:r>
            <a:endParaRPr lang="es-AR" dirty="0"/>
          </a:p>
        </p:txBody>
      </p:sp>
      <p:sp>
        <p:nvSpPr>
          <p:cNvPr id="3" name="Marcador de contenido 2"/>
          <p:cNvSpPr>
            <a:spLocks noGrp="1"/>
          </p:cNvSpPr>
          <p:nvPr>
            <p:ph idx="1"/>
          </p:nvPr>
        </p:nvSpPr>
        <p:spPr/>
        <p:txBody>
          <a:bodyPr>
            <a:normAutofit fontScale="92500" lnSpcReduction="20000"/>
          </a:bodyPr>
          <a:lstStyle/>
          <a:p>
            <a:pPr marL="0" indent="0">
              <a:buNone/>
            </a:pPr>
            <a:r>
              <a:rPr lang="es-AR" b="1" dirty="0" smtClean="0"/>
              <a:t>Tipo de estudio:</a:t>
            </a:r>
            <a:endParaRPr lang="es-AR" b="1" dirty="0"/>
          </a:p>
          <a:p>
            <a:r>
              <a:rPr lang="es-AR" dirty="0" smtClean="0"/>
              <a:t>Es </a:t>
            </a:r>
            <a:r>
              <a:rPr lang="es-AR" b="1" dirty="0"/>
              <a:t>cuantitativo</a:t>
            </a:r>
            <a:r>
              <a:rPr lang="es-AR" dirty="0"/>
              <a:t> </a:t>
            </a:r>
            <a:r>
              <a:rPr lang="es-AR" dirty="0" smtClean="0"/>
              <a:t> </a:t>
            </a:r>
            <a:r>
              <a:rPr lang="es-AR" dirty="0"/>
              <a:t>se utilizó la recolección de datos con base en la medición numérica y el análisis estadístico </a:t>
            </a:r>
            <a:r>
              <a:rPr lang="es-AR" dirty="0" smtClean="0"/>
              <a:t> </a:t>
            </a:r>
            <a:r>
              <a:rPr lang="es-AR" b="1" dirty="0"/>
              <a:t>descriptivo</a:t>
            </a:r>
            <a:r>
              <a:rPr lang="es-AR" dirty="0"/>
              <a:t>, porque se describió el conocimiento que poseen los </a:t>
            </a:r>
            <a:r>
              <a:rPr lang="es-AR" dirty="0" smtClean="0"/>
              <a:t>enfermeros </a:t>
            </a:r>
            <a:r>
              <a:rPr lang="es-AR" b="1" dirty="0" smtClean="0"/>
              <a:t>transversal</a:t>
            </a:r>
            <a:r>
              <a:rPr lang="es-AR" b="1" dirty="0"/>
              <a:t>, y prospectivo</a:t>
            </a:r>
            <a:r>
              <a:rPr lang="es-AR" dirty="0"/>
              <a:t> debido a que las variables se estudiaron </a:t>
            </a:r>
            <a:r>
              <a:rPr lang="es-AR" dirty="0" smtClean="0"/>
              <a:t>simultáneamente en un determinado momento.</a:t>
            </a:r>
          </a:p>
          <a:p>
            <a:r>
              <a:rPr lang="es-AR" dirty="0" smtClean="0"/>
              <a:t> </a:t>
            </a:r>
            <a:r>
              <a:rPr lang="es-AR" b="1" dirty="0" smtClean="0"/>
              <a:t>Área de estudio: </a:t>
            </a:r>
            <a:r>
              <a:rPr lang="es-AR" dirty="0" smtClean="0"/>
              <a:t>Servicio</a:t>
            </a:r>
            <a:r>
              <a:rPr lang="es-AR" b="1" dirty="0" smtClean="0"/>
              <a:t> </a:t>
            </a:r>
            <a:r>
              <a:rPr lang="es-AR" dirty="0" smtClean="0"/>
              <a:t>Neonatología del Hospital Luis </a:t>
            </a:r>
            <a:r>
              <a:rPr lang="es-AR" dirty="0" err="1" smtClean="0"/>
              <a:t>Lagomaggiore</a:t>
            </a:r>
            <a:r>
              <a:rPr lang="es-AR" dirty="0" smtClean="0"/>
              <a:t> </a:t>
            </a:r>
          </a:p>
          <a:p>
            <a:r>
              <a:rPr lang="es-AR" b="1" dirty="0" smtClean="0"/>
              <a:t>Universo y muestra: </a:t>
            </a:r>
            <a:r>
              <a:rPr lang="es-AR" dirty="0" smtClean="0"/>
              <a:t>57 profesionales del servicio de neonatología; enfermeros universitarios y profesionales; licenciados en enfermería </a:t>
            </a:r>
          </a:p>
          <a:p>
            <a:pPr marL="0" indent="0">
              <a:buNone/>
            </a:pPr>
            <a:endParaRPr lang="es-AR" dirty="0" smtClean="0"/>
          </a:p>
          <a:p>
            <a:endParaRPr lang="es-AR" dirty="0"/>
          </a:p>
        </p:txBody>
      </p:sp>
    </p:spTree>
    <p:extLst>
      <p:ext uri="{BB962C8B-B14F-4D97-AF65-F5344CB8AC3E}">
        <p14:creationId xmlns:p14="http://schemas.microsoft.com/office/powerpoint/2010/main" val="4021291338"/>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DISEÑO METODOLOGICO 	</a:t>
            </a:r>
            <a:endParaRPr lang="es-AR" dirty="0"/>
          </a:p>
        </p:txBody>
      </p:sp>
      <p:sp>
        <p:nvSpPr>
          <p:cNvPr id="3" name="Marcador de contenido 2"/>
          <p:cNvSpPr>
            <a:spLocks noGrp="1"/>
          </p:cNvSpPr>
          <p:nvPr>
            <p:ph idx="1"/>
          </p:nvPr>
        </p:nvSpPr>
        <p:spPr/>
        <p:txBody>
          <a:bodyPr>
            <a:normAutofit fontScale="85000" lnSpcReduction="10000"/>
          </a:bodyPr>
          <a:lstStyle/>
          <a:p>
            <a:r>
              <a:rPr lang="es-AR" b="1" dirty="0" smtClean="0"/>
              <a:t>Variables </a:t>
            </a:r>
            <a:r>
              <a:rPr lang="es-AR" dirty="0" smtClean="0"/>
              <a:t>: factores que juegan en el conocimiento sobre una catástrofe: poco tiempo de que se han recibido como enfermeros, falta de experiencia laboral y el poco tiempo que llevan trabajando en el servicio</a:t>
            </a:r>
          </a:p>
          <a:p>
            <a:r>
              <a:rPr lang="es-AR" b="1" dirty="0" smtClean="0"/>
              <a:t>Técnicas e instrumentos de datos</a:t>
            </a:r>
            <a:r>
              <a:rPr lang="es-AR" dirty="0" smtClean="0"/>
              <a:t>: Entrevista con encuestas estructurales con preguntas cerradas</a:t>
            </a:r>
            <a:endParaRPr lang="es-AR" dirty="0"/>
          </a:p>
          <a:p>
            <a:r>
              <a:rPr lang="es-AR" b="1" u="sng" dirty="0"/>
              <a:t>Recolección, Procesamiento y Análisis de </a:t>
            </a:r>
            <a:r>
              <a:rPr lang="es-AR" b="1" u="sng" dirty="0" smtClean="0"/>
              <a:t>Dato  </a:t>
            </a:r>
            <a:r>
              <a:rPr lang="es-AR" dirty="0" smtClean="0"/>
              <a:t>los </a:t>
            </a:r>
            <a:r>
              <a:rPr lang="es-AR" dirty="0"/>
              <a:t>datos obtenidos se codificaron </a:t>
            </a:r>
            <a:r>
              <a:rPr lang="es-AR" dirty="0" smtClean="0"/>
              <a:t>para volcarlos </a:t>
            </a:r>
            <a:r>
              <a:rPr lang="es-AR" dirty="0"/>
              <a:t>en una matriz de datos a través  de sus códigos que muestra la variable. </a:t>
            </a:r>
          </a:p>
          <a:p>
            <a:r>
              <a:rPr lang="es-AR" dirty="0" smtClean="0"/>
              <a:t>Una </a:t>
            </a:r>
            <a:r>
              <a:rPr lang="es-AR" dirty="0"/>
              <a:t>vez recolectada la información, se tabularon los datos en </a:t>
            </a:r>
            <a:r>
              <a:rPr lang="es-AR" dirty="0" smtClean="0"/>
              <a:t>tablas, gráficos. </a:t>
            </a:r>
            <a:r>
              <a:rPr lang="es-AR" dirty="0"/>
              <a:t>Se realizó un análisis </a:t>
            </a:r>
            <a:r>
              <a:rPr lang="es-AR" dirty="0" err="1" smtClean="0"/>
              <a:t>uni</a:t>
            </a:r>
            <a:r>
              <a:rPr lang="es-AR" dirty="0" smtClean="0"/>
              <a:t>  y </a:t>
            </a:r>
            <a:r>
              <a:rPr lang="es-AR" dirty="0" err="1" smtClean="0"/>
              <a:t>bi</a:t>
            </a:r>
            <a:r>
              <a:rPr lang="es-AR" dirty="0" smtClean="0"/>
              <a:t> variados </a:t>
            </a:r>
            <a:r>
              <a:rPr lang="es-AR" dirty="0"/>
              <a:t>de manera de poder dar respuesta a la pregunta que dio origen a la investigación.</a:t>
            </a:r>
          </a:p>
          <a:p>
            <a:endParaRPr lang="es-AR" dirty="0" smtClean="0"/>
          </a:p>
        </p:txBody>
      </p:sp>
    </p:spTree>
    <p:extLst>
      <p:ext uri="{BB962C8B-B14F-4D97-AF65-F5344CB8AC3E}">
        <p14:creationId xmlns:p14="http://schemas.microsoft.com/office/powerpoint/2010/main" val="1631743035"/>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AR" dirty="0" smtClean="0"/>
              <a:t>Resultado y discusión (</a:t>
            </a:r>
            <a:r>
              <a:rPr lang="es-AR" dirty="0" err="1" smtClean="0"/>
              <a:t>uni</a:t>
            </a:r>
            <a:r>
              <a:rPr lang="es-AR" dirty="0" smtClean="0"/>
              <a:t>-variado)</a:t>
            </a:r>
            <a:endParaRPr lang="es-AR" dirty="0"/>
          </a:p>
        </p:txBody>
      </p:sp>
      <p:pic>
        <p:nvPicPr>
          <p:cNvPr id="13" name="Marcador de contenido 12"/>
          <p:cNvPicPr>
            <a:picLocks noGrp="1" noChangeAspect="1"/>
          </p:cNvPicPr>
          <p:nvPr>
            <p:ph idx="1"/>
          </p:nvPr>
        </p:nvPicPr>
        <p:blipFill>
          <a:blip r:embed="rId2"/>
          <a:stretch>
            <a:fillRect/>
          </a:stretch>
        </p:blipFill>
        <p:spPr>
          <a:xfrm>
            <a:off x="838200" y="1460884"/>
            <a:ext cx="4584589" cy="2755631"/>
          </a:xfrm>
          <a:prstGeom prst="rect">
            <a:avLst/>
          </a:prstGeom>
        </p:spPr>
      </p:pic>
      <p:sp>
        <p:nvSpPr>
          <p:cNvPr id="10" name="CuadroTexto 9"/>
          <p:cNvSpPr txBox="1"/>
          <p:nvPr/>
        </p:nvSpPr>
        <p:spPr>
          <a:xfrm>
            <a:off x="577180" y="4637314"/>
            <a:ext cx="4584589" cy="1754326"/>
          </a:xfrm>
          <a:prstGeom prst="rect">
            <a:avLst/>
          </a:prstGeom>
          <a:noFill/>
        </p:spPr>
        <p:txBody>
          <a:bodyPr wrap="square" rtlCol="0">
            <a:spAutoFit/>
          </a:bodyPr>
          <a:lstStyle/>
          <a:p>
            <a:r>
              <a:rPr lang="es-ES" b="1" dirty="0"/>
              <a:t>COMENTARIO: </a:t>
            </a:r>
            <a:r>
              <a:rPr lang="es-ES" dirty="0" smtClean="0"/>
              <a:t>En este gráfico podemos observar que la mayoría de los profesionales de enfermería se han recibido hace 2 años (33%), 4 años un 29%, un 26% tiene 3 años de recibido y un 12% solo hace poco mas de un año desde que se recibió.</a:t>
            </a:r>
            <a:endParaRPr lang="es-AR" dirty="0"/>
          </a:p>
        </p:txBody>
      </p:sp>
      <p:pic>
        <p:nvPicPr>
          <p:cNvPr id="14" name="Imagen 13"/>
          <p:cNvPicPr>
            <a:picLocks noChangeAspect="1"/>
          </p:cNvPicPr>
          <p:nvPr/>
        </p:nvPicPr>
        <p:blipFill>
          <a:blip r:embed="rId3"/>
          <a:stretch>
            <a:fillRect/>
          </a:stretch>
        </p:blipFill>
        <p:spPr>
          <a:xfrm>
            <a:off x="6769211" y="1267097"/>
            <a:ext cx="4584589" cy="3108959"/>
          </a:xfrm>
          <a:prstGeom prst="rect">
            <a:avLst/>
          </a:prstGeom>
        </p:spPr>
      </p:pic>
      <p:sp>
        <p:nvSpPr>
          <p:cNvPr id="15" name="CuadroTexto 14"/>
          <p:cNvSpPr txBox="1"/>
          <p:nvPr/>
        </p:nvSpPr>
        <p:spPr>
          <a:xfrm>
            <a:off x="6583680" y="4728754"/>
            <a:ext cx="4885509" cy="1477328"/>
          </a:xfrm>
          <a:prstGeom prst="rect">
            <a:avLst/>
          </a:prstGeom>
          <a:noFill/>
        </p:spPr>
        <p:txBody>
          <a:bodyPr wrap="square" rtlCol="0">
            <a:spAutoFit/>
          </a:bodyPr>
          <a:lstStyle/>
          <a:p>
            <a:r>
              <a:rPr lang="es-AR" b="1" dirty="0"/>
              <a:t>COMENTARIO: </a:t>
            </a:r>
            <a:r>
              <a:rPr lang="es-AR" dirty="0"/>
              <a:t>el grafico muestra que el  32% lleva trabajando dos años en la institución, el 26% un año, el 23% tres años y el restante 19% cuatro años aproximadamente.</a:t>
            </a:r>
          </a:p>
          <a:p>
            <a:endParaRPr lang="es-AR" dirty="0"/>
          </a:p>
        </p:txBody>
      </p:sp>
    </p:spTree>
    <p:extLst>
      <p:ext uri="{BB962C8B-B14F-4D97-AF65-F5344CB8AC3E}">
        <p14:creationId xmlns:p14="http://schemas.microsoft.com/office/powerpoint/2010/main" val="3303541862"/>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AR" dirty="0" smtClean="0"/>
              <a:t>Resultados y discusión (</a:t>
            </a:r>
            <a:r>
              <a:rPr lang="es-AR" dirty="0" err="1" smtClean="0"/>
              <a:t>uni</a:t>
            </a:r>
            <a:r>
              <a:rPr lang="es-AR" dirty="0" smtClean="0"/>
              <a:t>-variado)</a:t>
            </a:r>
            <a:br>
              <a:rPr lang="es-AR" dirty="0" smtClean="0"/>
            </a:br>
            <a:endParaRPr lang="es-AR" dirty="0"/>
          </a:p>
        </p:txBody>
      </p:sp>
      <p:pic>
        <p:nvPicPr>
          <p:cNvPr id="4" name="Marcador de contenido 3"/>
          <p:cNvPicPr>
            <a:picLocks noGrp="1" noChangeAspect="1"/>
          </p:cNvPicPr>
          <p:nvPr>
            <p:ph idx="1"/>
          </p:nvPr>
        </p:nvPicPr>
        <p:blipFill>
          <a:blip r:embed="rId2"/>
          <a:stretch>
            <a:fillRect/>
          </a:stretch>
        </p:blipFill>
        <p:spPr>
          <a:xfrm>
            <a:off x="603305" y="1434758"/>
            <a:ext cx="4584589" cy="2755631"/>
          </a:xfrm>
          <a:prstGeom prst="rect">
            <a:avLst/>
          </a:prstGeom>
        </p:spPr>
      </p:pic>
      <p:sp>
        <p:nvSpPr>
          <p:cNvPr id="5" name="CuadroTexto 4"/>
          <p:cNvSpPr txBox="1"/>
          <p:nvPr/>
        </p:nvSpPr>
        <p:spPr>
          <a:xfrm>
            <a:off x="603305" y="4480560"/>
            <a:ext cx="4584589" cy="923330"/>
          </a:xfrm>
          <a:prstGeom prst="rect">
            <a:avLst/>
          </a:prstGeom>
          <a:noFill/>
        </p:spPr>
        <p:txBody>
          <a:bodyPr wrap="square" rtlCol="0">
            <a:spAutoFit/>
          </a:bodyPr>
          <a:lstStyle/>
          <a:p>
            <a:r>
              <a:rPr lang="es-ES" b="1" dirty="0"/>
              <a:t>COMENTARIO:  </a:t>
            </a:r>
            <a:r>
              <a:rPr lang="es-ES" dirty="0" smtClean="0"/>
              <a:t>Esto nos muestra que  un 75% dice que no hay protocolos en el servicio sobre catástrofes y un 15% nunca pregunto.</a:t>
            </a:r>
            <a:endParaRPr lang="es-AR" dirty="0"/>
          </a:p>
        </p:txBody>
      </p:sp>
      <p:sp>
        <p:nvSpPr>
          <p:cNvPr id="8" name="CuadroTexto 7"/>
          <p:cNvSpPr txBox="1"/>
          <p:nvPr/>
        </p:nvSpPr>
        <p:spPr>
          <a:xfrm>
            <a:off x="5580254" y="4585063"/>
            <a:ext cx="4584589" cy="923330"/>
          </a:xfrm>
          <a:prstGeom prst="rect">
            <a:avLst/>
          </a:prstGeom>
          <a:noFill/>
        </p:spPr>
        <p:txBody>
          <a:bodyPr wrap="square" rtlCol="0">
            <a:spAutoFit/>
          </a:bodyPr>
          <a:lstStyle/>
          <a:p>
            <a:r>
              <a:rPr lang="es-ES" b="1" dirty="0" smtClean="0"/>
              <a:t>COMENTARIO:</a:t>
            </a:r>
            <a:r>
              <a:rPr lang="es-AR" dirty="0"/>
              <a:t>Este grafico muestra que el 93% conoce cuales son los colores que pertenecen al </a:t>
            </a:r>
            <a:r>
              <a:rPr lang="es-AR" dirty="0" err="1"/>
              <a:t>triage</a:t>
            </a:r>
            <a:r>
              <a:rPr lang="es-AR" dirty="0"/>
              <a:t> y solo el 7% no acertó cuales eran.</a:t>
            </a:r>
          </a:p>
        </p:txBody>
      </p:sp>
      <p:sp>
        <p:nvSpPr>
          <p:cNvPr id="3"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AR"/>
          </a:p>
        </p:txBody>
      </p:sp>
      <p:graphicFrame>
        <p:nvGraphicFramePr>
          <p:cNvPr id="7" name="6 Tabla"/>
          <p:cNvGraphicFramePr>
            <a:graphicFrameLocks noGrp="1"/>
          </p:cNvGraphicFramePr>
          <p:nvPr>
            <p:extLst>
              <p:ext uri="{D42A27DB-BD31-4B8C-83A1-F6EECF244321}">
                <p14:modId xmlns:p14="http://schemas.microsoft.com/office/powerpoint/2010/main" val="510169478"/>
              </p:ext>
            </p:extLst>
          </p:nvPr>
        </p:nvGraphicFramePr>
        <p:xfrm>
          <a:off x="5834131" y="1648497"/>
          <a:ext cx="4700788" cy="1867435"/>
        </p:xfrm>
        <a:graphic>
          <a:graphicData uri="http://schemas.openxmlformats.org/drawingml/2006/table">
            <a:tbl>
              <a:tblPr firstRow="1" firstCol="1" bandRow="1">
                <a:tableStyleId>{5C22544A-7EE6-4342-B048-85BDC9FD1C3A}</a:tableStyleId>
              </a:tblPr>
              <a:tblGrid>
                <a:gridCol w="1232373"/>
                <a:gridCol w="1307290"/>
                <a:gridCol w="2161125"/>
              </a:tblGrid>
              <a:tr h="1053749">
                <a:tc>
                  <a:txBody>
                    <a:bodyPr/>
                    <a:lstStyle/>
                    <a:p>
                      <a:pPr algn="ctr">
                        <a:lnSpc>
                          <a:spcPct val="107000"/>
                        </a:lnSpc>
                        <a:spcAft>
                          <a:spcPts val="0"/>
                        </a:spcAft>
                      </a:pPr>
                      <a:r>
                        <a:rPr lang="es-AR" sz="1100" dirty="0">
                          <a:effectLst/>
                        </a:rPr>
                        <a:t>A</a:t>
                      </a:r>
                      <a:endParaRPr lang="es-AR" sz="1100" dirty="0">
                        <a:effectLst/>
                        <a:latin typeface="Calibri"/>
                        <a:ea typeface="Times New Roman"/>
                        <a:cs typeface="Times New Roman"/>
                      </a:endParaRPr>
                    </a:p>
                  </a:txBody>
                  <a:tcPr marL="44450" marR="44450" marT="0" marB="0"/>
                </a:tc>
                <a:tc>
                  <a:txBody>
                    <a:bodyPr/>
                    <a:lstStyle/>
                    <a:p>
                      <a:pPr algn="ctr">
                        <a:lnSpc>
                          <a:spcPct val="107000"/>
                        </a:lnSpc>
                        <a:spcAft>
                          <a:spcPts val="0"/>
                        </a:spcAft>
                      </a:pPr>
                      <a:r>
                        <a:rPr lang="es-AR" sz="1100">
                          <a:effectLst/>
                        </a:rPr>
                        <a:t>C</a:t>
                      </a:r>
                      <a:endParaRPr lang="es-AR" sz="1100">
                        <a:effectLst/>
                        <a:latin typeface="Calibri"/>
                        <a:ea typeface="Times New Roman"/>
                        <a:cs typeface="Times New Roman"/>
                      </a:endParaRPr>
                    </a:p>
                  </a:txBody>
                  <a:tcPr marL="44450" marR="44450" marT="0" marB="0"/>
                </a:tc>
                <a:tc>
                  <a:txBody>
                    <a:bodyPr/>
                    <a:lstStyle/>
                    <a:p>
                      <a:pPr algn="ctr">
                        <a:lnSpc>
                          <a:spcPct val="107000"/>
                        </a:lnSpc>
                        <a:spcAft>
                          <a:spcPts val="0"/>
                        </a:spcAft>
                      </a:pPr>
                      <a:r>
                        <a:rPr lang="es-AR" sz="1100">
                          <a:effectLst/>
                        </a:rPr>
                        <a:t>TOTAL</a:t>
                      </a:r>
                      <a:endParaRPr lang="es-AR" sz="1100">
                        <a:effectLst/>
                        <a:latin typeface="Calibri"/>
                        <a:ea typeface="Times New Roman"/>
                        <a:cs typeface="Times New Roman"/>
                      </a:endParaRPr>
                    </a:p>
                  </a:txBody>
                  <a:tcPr marL="44450" marR="44450" marT="0" marB="0"/>
                </a:tc>
              </a:tr>
              <a:tr h="813686">
                <a:tc>
                  <a:txBody>
                    <a:bodyPr/>
                    <a:lstStyle/>
                    <a:p>
                      <a:pPr algn="ctr">
                        <a:lnSpc>
                          <a:spcPct val="107000"/>
                        </a:lnSpc>
                        <a:spcAft>
                          <a:spcPts val="0"/>
                        </a:spcAft>
                      </a:pPr>
                      <a:r>
                        <a:rPr lang="es-AR" sz="1100">
                          <a:effectLst/>
                        </a:rPr>
                        <a:t>4</a:t>
                      </a:r>
                      <a:endParaRPr lang="es-AR" sz="1100">
                        <a:effectLst/>
                        <a:latin typeface="Calibri"/>
                        <a:ea typeface="Times New Roman"/>
                        <a:cs typeface="Times New Roman"/>
                      </a:endParaRPr>
                    </a:p>
                  </a:txBody>
                  <a:tcPr marL="44450" marR="44450" marT="0" marB="0"/>
                </a:tc>
                <a:tc>
                  <a:txBody>
                    <a:bodyPr/>
                    <a:lstStyle/>
                    <a:p>
                      <a:pPr algn="ctr">
                        <a:lnSpc>
                          <a:spcPct val="107000"/>
                        </a:lnSpc>
                        <a:spcAft>
                          <a:spcPts val="0"/>
                        </a:spcAft>
                      </a:pPr>
                      <a:r>
                        <a:rPr lang="es-AR" sz="1100" dirty="0">
                          <a:effectLst/>
                        </a:rPr>
                        <a:t>53</a:t>
                      </a:r>
                      <a:endParaRPr lang="es-AR" sz="1100" dirty="0">
                        <a:effectLst/>
                        <a:latin typeface="Calibri"/>
                        <a:ea typeface="Times New Roman"/>
                        <a:cs typeface="Times New Roman"/>
                      </a:endParaRPr>
                    </a:p>
                  </a:txBody>
                  <a:tcPr marL="44450" marR="44450" marT="0" marB="0"/>
                </a:tc>
                <a:tc>
                  <a:txBody>
                    <a:bodyPr/>
                    <a:lstStyle/>
                    <a:p>
                      <a:pPr algn="ctr">
                        <a:lnSpc>
                          <a:spcPct val="107000"/>
                        </a:lnSpc>
                        <a:spcAft>
                          <a:spcPts val="0"/>
                        </a:spcAft>
                      </a:pPr>
                      <a:r>
                        <a:rPr lang="es-AR" sz="1100" dirty="0">
                          <a:effectLst/>
                        </a:rPr>
                        <a:t>57</a:t>
                      </a:r>
                      <a:endParaRPr lang="es-AR" sz="1100" dirty="0">
                        <a:effectLst/>
                        <a:latin typeface="Calibri"/>
                        <a:ea typeface="Times New Roman"/>
                        <a:cs typeface="Times New Roman"/>
                      </a:endParaRPr>
                    </a:p>
                  </a:txBody>
                  <a:tcPr marL="44450" marR="44450" marT="0" marB="0"/>
                </a:tc>
              </a:tr>
            </a:tbl>
          </a:graphicData>
        </a:graphic>
      </p:graphicFrame>
      <p:sp>
        <p:nvSpPr>
          <p:cNvPr id="10" name="9 Rectángulo"/>
          <p:cNvSpPr/>
          <p:nvPr/>
        </p:nvSpPr>
        <p:spPr>
          <a:xfrm>
            <a:off x="5756856" y="3528810"/>
            <a:ext cx="4765183" cy="923330"/>
          </a:xfrm>
          <a:prstGeom prst="rect">
            <a:avLst/>
          </a:prstGeom>
        </p:spPr>
        <p:txBody>
          <a:bodyPr wrap="square">
            <a:spAutoFit/>
          </a:bodyPr>
          <a:lstStyle/>
          <a:p>
            <a:r>
              <a:rPr lang="es-AR" dirty="0"/>
              <a:t>A: : Rojo, azul, verde, negro                                                       	</a:t>
            </a:r>
          </a:p>
          <a:p>
            <a:r>
              <a:rPr lang="es-AR" dirty="0"/>
              <a:t>C:: Rojo, verde, amarillo, negro      </a:t>
            </a:r>
          </a:p>
        </p:txBody>
      </p:sp>
    </p:spTree>
    <p:extLst>
      <p:ext uri="{BB962C8B-B14F-4D97-AF65-F5344CB8AC3E}">
        <p14:creationId xmlns:p14="http://schemas.microsoft.com/office/powerpoint/2010/main" val="26998544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1071</TotalTime>
  <Words>934</Words>
  <Application>Microsoft Office PowerPoint</Application>
  <PresentationFormat>Personalizado</PresentationFormat>
  <Paragraphs>140</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Tema de Office</vt:lpstr>
      <vt:lpstr>      TESINA Tema: “INTERVENCIONES DE ENFERMERIA DEL PERSONAL DE RECIENTE INGRESO FRENTE A CATÁSTROFES EN SERVICIO CERRADO DEL HOSPITAL LUIS LAGOMAGGIORE”  </vt:lpstr>
      <vt:lpstr>INTRODUCCION  </vt:lpstr>
      <vt:lpstr>Introducción al problema </vt:lpstr>
      <vt:lpstr>OBJETIVOS </vt:lpstr>
      <vt:lpstr>Presentación de PowerPoint</vt:lpstr>
      <vt:lpstr>DISEÑO METODOLÓGICO  </vt:lpstr>
      <vt:lpstr>DISEÑO METODOLOGICO  </vt:lpstr>
      <vt:lpstr>Resultado y discusión (uni-variado)</vt:lpstr>
      <vt:lpstr>Resultados y discusión (uni-variado) </vt:lpstr>
      <vt:lpstr>Resultado y discusión (univariados)</vt:lpstr>
      <vt:lpstr>Resultado y discusión (bi-variados)</vt:lpstr>
      <vt:lpstr>Resultado y discusión (bi-variados)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universidad nacional de cuyo  facultad de ciencias medicas escuela</dc:title>
  <dc:creator>Marilina</dc:creator>
  <cp:lastModifiedBy>WinuE</cp:lastModifiedBy>
  <cp:revision>63</cp:revision>
  <dcterms:created xsi:type="dcterms:W3CDTF">2017-02-01T14:09:06Z</dcterms:created>
  <dcterms:modified xsi:type="dcterms:W3CDTF">2017-02-21T23:26:13Z</dcterms:modified>
</cp:coreProperties>
</file>