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1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44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14" y="60"/>
      </p:cViewPr>
      <p:guideLst/>
    </p:cSldViewPr>
  </p:slideViewPr>
  <p:outlineViewPr>
    <p:cViewPr>
      <p:scale>
        <a:sx n="33" d="100"/>
        <a:sy n="33" d="100"/>
      </p:scale>
      <p:origin x="0" y="-122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ocuments\VIOLENCIa%20sexual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Miembro del Equipo Interdisciplinario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Hoja1!$A$2:$A$7</c:f>
              <c:strCache>
                <c:ptCount val="6"/>
                <c:pt idx="0">
                  <c:v>Enfermero </c:v>
                </c:pt>
                <c:pt idx="1">
                  <c:v>Médico obstetra</c:v>
                </c:pt>
                <c:pt idx="2">
                  <c:v>Trabajador social</c:v>
                </c:pt>
                <c:pt idx="3">
                  <c:v>Medico infectólogo</c:v>
                </c:pt>
                <c:pt idx="4">
                  <c:v>Bioquímico</c:v>
                </c:pt>
                <c:pt idx="5">
                  <c:v>Otro</c:v>
                </c:pt>
              </c:strCache>
            </c:strRef>
          </c:cat>
          <c:val>
            <c:numRef>
              <c:f>Hoja1!$C$2:$C$7</c:f>
              <c:numCache>
                <c:formatCode>0%</c:formatCode>
                <c:ptCount val="6"/>
                <c:pt idx="0">
                  <c:v>0.34</c:v>
                </c:pt>
                <c:pt idx="1">
                  <c:v>0.34</c:v>
                </c:pt>
                <c:pt idx="2">
                  <c:v>0.12</c:v>
                </c:pt>
                <c:pt idx="3">
                  <c:v>0.08</c:v>
                </c:pt>
                <c:pt idx="4">
                  <c:v>0.12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23"/>
        <c:overlap val="-27"/>
        <c:axId val="-103097600"/>
        <c:axId val="-103103040"/>
      </c:barChart>
      <c:catAx>
        <c:axId val="-103097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3103040"/>
        <c:crosses val="autoZero"/>
        <c:auto val="1"/>
        <c:lblAlgn val="ctr"/>
        <c:lblOffset val="100"/>
        <c:noMultiLvlLbl val="0"/>
      </c:catAx>
      <c:valAx>
        <c:axId val="-1031030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3097600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s-ES" dirty="0" smtClean="0"/>
              <a:t>Antigüedad </a:t>
            </a:r>
            <a:r>
              <a:rPr lang="es-ES" dirty="0"/>
              <a:t>en el Programa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Hoja1!$A$11:$A$13</c:f>
              <c:strCache>
                <c:ptCount val="3"/>
                <c:pt idx="0">
                  <c:v>Menos de 6 Meses</c:v>
                </c:pt>
                <c:pt idx="1">
                  <c:v>6 a 12 meses</c:v>
                </c:pt>
                <c:pt idx="2">
                  <c:v>Desde el inicio del programa</c:v>
                </c:pt>
              </c:strCache>
            </c:strRef>
          </c:cat>
          <c:val>
            <c:numRef>
              <c:f>Hoja1!$C$11:$C$13</c:f>
              <c:numCache>
                <c:formatCode>0%</c:formatCode>
                <c:ptCount val="3"/>
                <c:pt idx="0">
                  <c:v>0.47</c:v>
                </c:pt>
                <c:pt idx="1">
                  <c:v>0.33</c:v>
                </c:pt>
                <c:pt idx="2">
                  <c:v>0.2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03098688"/>
        <c:axId val="-103106304"/>
      </c:barChart>
      <c:catAx>
        <c:axId val="-103098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3106304"/>
        <c:crosses val="autoZero"/>
        <c:auto val="1"/>
        <c:lblAlgn val="ctr"/>
        <c:lblOffset val="100"/>
        <c:noMultiLvlLbl val="0"/>
      </c:catAx>
      <c:valAx>
        <c:axId val="-103106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3098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Última Capacitación sobre el tema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Hoja1!$A$17:$A$19</c:f>
              <c:strCache>
                <c:ptCount val="3"/>
                <c:pt idx="0">
                  <c:v>Menos de 1 años</c:v>
                </c:pt>
                <c:pt idx="1">
                  <c:v>Más de 1 año </c:v>
                </c:pt>
                <c:pt idx="2">
                  <c:v>No tiene</c:v>
                </c:pt>
              </c:strCache>
            </c:strRef>
          </c:cat>
          <c:val>
            <c:numRef>
              <c:f>Hoja1!$C$17:$C$19</c:f>
              <c:numCache>
                <c:formatCode>0%</c:formatCode>
                <c:ptCount val="3"/>
                <c:pt idx="0">
                  <c:v>0.4</c:v>
                </c:pt>
                <c:pt idx="1">
                  <c:v>0.33</c:v>
                </c:pt>
                <c:pt idx="2">
                  <c:v>0.27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03104128"/>
        <c:axId val="-103099776"/>
      </c:barChart>
      <c:catAx>
        <c:axId val="-103104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3099776"/>
        <c:crosses val="autoZero"/>
        <c:auto val="1"/>
        <c:lblAlgn val="ctr"/>
        <c:lblOffset val="100"/>
        <c:noMultiLvlLbl val="0"/>
      </c:catAx>
      <c:valAx>
        <c:axId val="-103099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31041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 b="1">
          <a:solidFill>
            <a:schemeClr val="tx1"/>
          </a:solidFill>
        </a:defRPr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8900481189851268E-2"/>
          <c:y val="0.19444444444444445"/>
          <c:w val="0.88498840769903764"/>
          <c:h val="0.72130431612715074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Hoja1!$A$23:$A$25</c:f>
              <c:strCache>
                <c:ptCount val="3"/>
                <c:pt idx="0">
                  <c:v>Enfermera de admisión </c:v>
                </c:pt>
                <c:pt idx="1">
                  <c:v>Médica obstetra</c:v>
                </c:pt>
                <c:pt idx="2">
                  <c:v>Otro profesional</c:v>
                </c:pt>
              </c:strCache>
            </c:strRef>
          </c:cat>
          <c:val>
            <c:numRef>
              <c:f>Hoja1!$C$23:$C$25</c:f>
              <c:numCache>
                <c:formatCode>0%</c:formatCode>
                <c:ptCount val="3"/>
                <c:pt idx="0">
                  <c:v>0.4</c:v>
                </c:pt>
                <c:pt idx="1">
                  <c:v>0.4</c:v>
                </c:pt>
                <c:pt idx="2">
                  <c:v>0.2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06740352"/>
        <c:axId val="-106745248"/>
      </c:barChart>
      <c:catAx>
        <c:axId val="-106740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6745248"/>
        <c:crosses val="autoZero"/>
        <c:auto val="1"/>
        <c:lblAlgn val="ctr"/>
        <c:lblOffset val="100"/>
        <c:noMultiLvlLbl val="0"/>
      </c:catAx>
      <c:valAx>
        <c:axId val="-106745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6740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 algn="ctr">
        <a:defRPr>
          <a:solidFill>
            <a:schemeClr val="dk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Conocimientos de los objetivos del Programa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Hoja1!$A$29:$A$31</c:f>
              <c:strCache>
                <c:ptCount val="3"/>
                <c:pt idx="0">
                  <c:v>Contener a la victima </c:v>
                </c:pt>
                <c:pt idx="1">
                  <c:v>Orientarla para ingresar al sistema de salud</c:v>
                </c:pt>
                <c:pt idx="2">
                  <c:v>No tengo claro  </c:v>
                </c:pt>
              </c:strCache>
            </c:strRef>
          </c:cat>
          <c:val>
            <c:numRef>
              <c:f>Hoja1!$C$29:$C$31</c:f>
              <c:numCache>
                <c:formatCode>0%</c:formatCode>
                <c:ptCount val="3"/>
                <c:pt idx="0">
                  <c:v>0.47</c:v>
                </c:pt>
                <c:pt idx="1">
                  <c:v>0.2</c:v>
                </c:pt>
                <c:pt idx="2">
                  <c:v>0.33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06743072"/>
        <c:axId val="-106739808"/>
      </c:barChart>
      <c:catAx>
        <c:axId val="-106743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6739808"/>
        <c:crosses val="autoZero"/>
        <c:auto val="1"/>
        <c:lblAlgn val="ctr"/>
        <c:lblOffset val="100"/>
        <c:noMultiLvlLbl val="0"/>
      </c:catAx>
      <c:valAx>
        <c:axId val="-106739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6743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Conocimientos de los pasos de atención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Hoja1!$A$35:$A$38</c:f>
              <c:strCache>
                <c:ptCount val="4"/>
                <c:pt idx="0">
                  <c:v>A Trabajo Social </c:v>
                </c:pt>
                <c:pt idx="1">
                  <c:v>Al laboratorio </c:v>
                </c:pt>
                <c:pt idx="2">
                  <c:v>A su casa</c:v>
                </c:pt>
                <c:pt idx="3">
                  <c:v>No se  </c:v>
                </c:pt>
              </c:strCache>
            </c:strRef>
          </c:cat>
          <c:val>
            <c:numRef>
              <c:f>Hoja1!$C$35:$C$38</c:f>
              <c:numCache>
                <c:formatCode>0%</c:formatCode>
                <c:ptCount val="4"/>
                <c:pt idx="0">
                  <c:v>0.33</c:v>
                </c:pt>
                <c:pt idx="1">
                  <c:v>0.4</c:v>
                </c:pt>
                <c:pt idx="2">
                  <c:v>0.27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106752320"/>
        <c:axId val="-106748512"/>
      </c:barChart>
      <c:catAx>
        <c:axId val="-106752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6748512"/>
        <c:crosses val="autoZero"/>
        <c:auto val="1"/>
        <c:lblAlgn val="ctr"/>
        <c:lblOffset val="100"/>
        <c:noMultiLvlLbl val="0"/>
      </c:catAx>
      <c:valAx>
        <c:axId val="-1067485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06752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Conocimiento de los modos de derivación al siguiente eslabón de atención  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Hoja1!$A$42:$A$44</c:f>
              <c:strCache>
                <c:ptCount val="3"/>
                <c:pt idx="0">
                  <c:v>En forma oral </c:v>
                </c:pt>
                <c:pt idx="1">
                  <c:v>Escrita </c:v>
                </c:pt>
                <c:pt idx="2">
                  <c:v>Lo acompaña</c:v>
                </c:pt>
              </c:strCache>
            </c:strRef>
          </c:cat>
          <c:val>
            <c:numRef>
              <c:f>Hoja1!$C$42:$C$44</c:f>
              <c:numCache>
                <c:formatCode>0%</c:formatCode>
                <c:ptCount val="3"/>
                <c:pt idx="0">
                  <c:v>0.4</c:v>
                </c:pt>
                <c:pt idx="1">
                  <c:v>0.53</c:v>
                </c:pt>
                <c:pt idx="2">
                  <c:v>7.0000000000000007E-2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46258672"/>
        <c:axId val="-146272272"/>
      </c:barChart>
      <c:catAx>
        <c:axId val="-146258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46272272"/>
        <c:crosses val="autoZero"/>
        <c:auto val="1"/>
        <c:lblAlgn val="ctr"/>
        <c:lblOffset val="100"/>
        <c:noMultiLvlLbl val="0"/>
      </c:catAx>
      <c:valAx>
        <c:axId val="-146272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46258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s-AR" b="1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Comunicación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con 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profesional </a:t>
            </a:r>
            <a:r>
              <a:rPr lang="es-AR" b="1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b="1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derivación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Hoja1!$A$60:$A$62</c:f>
              <c:strCache>
                <c:ptCount val="3"/>
                <c:pt idx="0">
                  <c:v>Siempre </c:v>
                </c:pt>
                <c:pt idx="1">
                  <c:v>A veces </c:v>
                </c:pt>
                <c:pt idx="2">
                  <c:v>Nunca</c:v>
                </c:pt>
              </c:strCache>
            </c:strRef>
          </c:cat>
          <c:val>
            <c:numRef>
              <c:f>Hoja1!$C$60:$C$62</c:f>
              <c:numCache>
                <c:formatCode>0%</c:formatCode>
                <c:ptCount val="3"/>
                <c:pt idx="0">
                  <c:v>0.4</c:v>
                </c:pt>
                <c:pt idx="1">
                  <c:v>0.27</c:v>
                </c:pt>
                <c:pt idx="2">
                  <c:v>0.33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46270096"/>
        <c:axId val="-146269552"/>
      </c:barChart>
      <c:catAx>
        <c:axId val="-146270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46269552"/>
        <c:crosses val="autoZero"/>
        <c:auto val="1"/>
        <c:lblAlgn val="ctr"/>
        <c:lblOffset val="100"/>
        <c:noMultiLvlLbl val="0"/>
      </c:catAx>
      <c:valAx>
        <c:axId val="-14626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46270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AR" b="1" noProof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Comunicación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Hoja1!$A$66:$A$68</c:f>
              <c:strCache>
                <c:ptCount val="3"/>
                <c:pt idx="0">
                  <c:v>Oral </c:v>
                </c:pt>
                <c:pt idx="1">
                  <c:v>Por teléfono</c:v>
                </c:pt>
                <c:pt idx="2">
                  <c:v>Otra forma</c:v>
                </c:pt>
              </c:strCache>
            </c:strRef>
          </c:cat>
          <c:val>
            <c:numRef>
              <c:f>Hoja1!$C$66:$C$68</c:f>
              <c:numCache>
                <c:formatCode>0%</c:formatCode>
                <c:ptCount val="3"/>
                <c:pt idx="0">
                  <c:v>0.47</c:v>
                </c:pt>
                <c:pt idx="1">
                  <c:v>0.33</c:v>
                </c:pt>
                <c:pt idx="2">
                  <c:v>0.2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146266832"/>
        <c:axId val="-146266288"/>
      </c:barChart>
      <c:catAx>
        <c:axId val="-1462668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46266288"/>
        <c:crosses val="autoZero"/>
        <c:auto val="1"/>
        <c:lblAlgn val="ctr"/>
        <c:lblOffset val="100"/>
        <c:noMultiLvlLbl val="0"/>
      </c:catAx>
      <c:valAx>
        <c:axId val="-146266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146266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 dificultad para brindar la</a:t>
            </a:r>
          </a:p>
          <a:p>
            <a:pPr>
              <a:defRPr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atención integral 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spc="0" baseline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es-E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Hoja1!$A$72:$A$75</c:f>
              <c:strCache>
                <c:ptCount val="4"/>
                <c:pt idx="0">
                  <c:v>Falta de experiencia en el tema </c:v>
                </c:pt>
                <c:pt idx="1">
                  <c:v>Falta de comunicación interdisciplinaria</c:v>
                </c:pt>
                <c:pt idx="2">
                  <c:v>Falta de capacitación sobre el tema</c:v>
                </c:pt>
                <c:pt idx="3">
                  <c:v>Otra </c:v>
                </c:pt>
              </c:strCache>
            </c:strRef>
          </c:cat>
          <c:val>
            <c:numRef>
              <c:f>Hoja1!$C$72:$C$75</c:f>
              <c:numCache>
                <c:formatCode>0%</c:formatCode>
                <c:ptCount val="4"/>
                <c:pt idx="0">
                  <c:v>0.47</c:v>
                </c:pt>
                <c:pt idx="1">
                  <c:v>0.13</c:v>
                </c:pt>
                <c:pt idx="2">
                  <c:v>0.4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-331398960"/>
        <c:axId val="-331398416"/>
      </c:barChart>
      <c:catAx>
        <c:axId val="-331398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331398416"/>
        <c:crosses val="autoZero"/>
        <c:auto val="1"/>
        <c:lblAlgn val="ctr"/>
        <c:lblOffset val="100"/>
        <c:noMultiLvlLbl val="0"/>
      </c:catAx>
      <c:valAx>
        <c:axId val="-331398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s-ES"/>
          </a:p>
        </c:txPr>
        <c:crossAx val="-3313989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12700" cap="flat" cmpd="sng" algn="ctr">
      <a:solidFill>
        <a:schemeClr val="dk1"/>
      </a:solidFill>
      <a:prstDash val="solid"/>
      <a:miter lim="800000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0.09653</cdr:x>
      <cdr:y>0.03241</cdr:y>
    </cdr:from>
    <cdr:to>
      <cdr:x>0.8806</cdr:x>
      <cdr:y>0.16353</cdr:y>
    </cdr:to>
    <cdr:pic>
      <cdr:nvPicPr>
        <cdr:cNvPr id="4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441325" y="88900"/>
          <a:ext cx="3584759" cy="359695"/>
        </a:xfrm>
        <a:prstGeom xmlns:a="http://schemas.openxmlformats.org/drawingml/2006/main" prst="rect">
          <a:avLst/>
        </a:prstGeom>
      </cdr:spPr>
    </cdr:pic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871598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35799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930092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65827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611387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03031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11696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266702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932966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952180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59483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45707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0136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051725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15793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325244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67249-A1B4-42F9-B2E7-B82C90DDF8DA}" type="datetimeFigureOut">
              <a:rPr lang="es-ES" smtClean="0"/>
              <a:t>14/12/2016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214B08E-8BE0-4263-B278-B3028F6B9627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654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ransition spd="med">
    <p:pull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7.xml"/><Relationship Id="rId4" Type="http://schemas.openxmlformats.org/officeDocument/2006/relationships/chart" Target="../charts/char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078" y="571499"/>
            <a:ext cx="847725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Imagen 3" descr="Descripción: Descripción: http://www.aprendertodo.com/uploads/centros/logo/6011613872375_perfi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1874" y="271462"/>
            <a:ext cx="1190625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2742132" y="2526499"/>
            <a:ext cx="8059271" cy="1717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TESINA </a:t>
            </a:r>
            <a:endParaRPr lang="es-E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24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Tema: “</a:t>
            </a: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COMUNICACIÓN DEL EQUIPO INTERDISCIPLINARIO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REALIZA ABORDAJE A LAS MUJERES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VÍCTIMAS DE VIOLENCIA SEXUAL</a:t>
            </a:r>
            <a:r>
              <a:rPr lang="es-ES" sz="20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endParaRPr lang="es-E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173941" y="5414363"/>
            <a:ext cx="9471211" cy="860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3752850" algn="l"/>
                <a:tab pos="5612130" algn="r"/>
              </a:tabLst>
            </a:pPr>
            <a:r>
              <a:rPr lang="es-ES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Autoras: Condori, Margarita Angélica, Elizondo, Beatriz Mercedes, Martínez, Tania Anel </a:t>
            </a:r>
            <a:endParaRPr lang="es-ES" sz="1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  <a:tabLst>
                <a:tab pos="900430" algn="l"/>
              </a:tabLst>
            </a:pPr>
            <a:r>
              <a:rPr lang="es-ES" sz="16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Mendoza, diciembre  2016</a:t>
            </a:r>
            <a:endParaRPr lang="es-ES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268245" y="1221227"/>
            <a:ext cx="3097947" cy="635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sz="1100" dirty="0" smtClean="0">
                <a:solidFill>
                  <a:schemeClr val="tx1"/>
                </a:solidFill>
                <a:effectLst/>
              </a:rPr>
              <a:t>FACULTAD DE CIENCIAS  MÉDICAS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sz="1100" dirty="0" smtClean="0">
                <a:solidFill>
                  <a:schemeClr val="tx1"/>
                </a:solidFill>
                <a:effectLst/>
              </a:rPr>
              <a:t>ESCUELA DE ENFERMERÍA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sz="1100" dirty="0" smtClean="0">
                <a:solidFill>
                  <a:schemeClr val="tx1"/>
                </a:solidFill>
                <a:effectLst/>
              </a:rPr>
              <a:t>CICLO LICENCIATURA EN ENFERMERÍA</a:t>
            </a:r>
            <a:endParaRPr lang="es-ES" sz="1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334873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660961"/>
            <a:ext cx="10515600" cy="1325563"/>
          </a:xfrm>
        </p:spPr>
        <p:txBody>
          <a:bodyPr/>
          <a:lstStyle/>
          <a:p>
            <a:r>
              <a:rPr lang="es-ES" sz="3600" b="1" dirty="0" smtClean="0"/>
              <a:t>FORMULACIÓN </a:t>
            </a:r>
            <a:r>
              <a:rPr lang="es-ES" sz="3600" b="1" dirty="0"/>
              <a:t>DEL PROBLEMA</a:t>
            </a: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86832"/>
          </a:xfrm>
        </p:spPr>
        <p:txBody>
          <a:bodyPr/>
          <a:lstStyle/>
          <a:p>
            <a:pPr marL="0" indent="0" algn="just">
              <a:buNone/>
            </a:pPr>
            <a:r>
              <a:rPr lang="es-ES" dirty="0"/>
              <a:t>¿Qué factores inciden en la comunicación del equipo interdisciplinario que atiende a las víctimas de violencia, que ingresan al Servicio de Admisión de Parto del Hospital Luis Lagomaggiore, durante el primer semestre del 2016?</a:t>
            </a:r>
          </a:p>
        </p:txBody>
      </p:sp>
    </p:spTree>
    <p:extLst>
      <p:ext uri="{BB962C8B-B14F-4D97-AF65-F5344CB8AC3E}">
        <p14:creationId xmlns:p14="http://schemas.microsoft.com/office/powerpoint/2010/main" val="2393918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b="1" dirty="0" smtClean="0"/>
              <a:t>OBJETIVOS</a:t>
            </a:r>
            <a:endParaRPr lang="es-ES" sz="3600" b="1" dirty="0"/>
          </a:p>
        </p:txBody>
      </p:sp>
      <p:sp>
        <p:nvSpPr>
          <p:cNvPr id="5" name="Marcador de contenido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 General</a:t>
            </a:r>
          </a:p>
          <a:p>
            <a:pPr marL="0" indent="0">
              <a:buNone/>
            </a:pPr>
            <a:r>
              <a:rPr lang="es-ES" dirty="0"/>
              <a:t>Determinar los factores que inciden en la comunicación del equipo interdisciplinario que atiende a las víctimas de violencia, en el Servicio de Admisión de Parto del Hospital Luis Lagomaggiore, durante el primer trimestre del 2016.</a:t>
            </a:r>
          </a:p>
          <a:p>
            <a:pPr marL="0" indent="0">
              <a:buNone/>
            </a:pPr>
            <a:endParaRPr lang="es-ES" dirty="0"/>
          </a:p>
        </p:txBody>
      </p:sp>
      <p:sp>
        <p:nvSpPr>
          <p:cNvPr id="6" name="Marcador de contenido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Objetivos Específicos</a:t>
            </a:r>
            <a:r>
              <a:rPr lang="es-ES" dirty="0" smtClean="0"/>
              <a:t> </a:t>
            </a:r>
          </a:p>
          <a:p>
            <a:pPr lvl="0"/>
            <a:r>
              <a:rPr lang="es-ES" dirty="0"/>
              <a:t>Identificar las barreras en la comunicación incide la atención integral.</a:t>
            </a:r>
          </a:p>
          <a:p>
            <a:pPr lvl="0"/>
            <a:r>
              <a:rPr lang="es-ES" dirty="0"/>
              <a:t>Especificar  el rol que asume cada integrante del equipo de salud</a:t>
            </a:r>
          </a:p>
          <a:p>
            <a:pPr lvl="0"/>
            <a:r>
              <a:rPr lang="es-ES" dirty="0"/>
              <a:t>Determinar el rol que asume la enfermera en el proceso de atención del servicio de estudio.</a:t>
            </a:r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64043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3600" b="1" dirty="0" smtClean="0"/>
              <a:t>MARCO TEÓRICO</a:t>
            </a:r>
            <a:endParaRPr lang="es-ES" sz="3600" b="1" dirty="0"/>
          </a:p>
        </p:txBody>
      </p:sp>
      <p:sp>
        <p:nvSpPr>
          <p:cNvPr id="6" name="Rectángulo redondeado 5"/>
          <p:cNvSpPr/>
          <p:nvPr/>
        </p:nvSpPr>
        <p:spPr>
          <a:xfrm>
            <a:off x="4329953" y="1636621"/>
            <a:ext cx="2998694" cy="10659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VIOLENCIA CONTRA LA MUJER</a:t>
            </a:r>
            <a:endParaRPr lang="es-ES" dirty="0"/>
          </a:p>
        </p:txBody>
      </p:sp>
      <p:sp>
        <p:nvSpPr>
          <p:cNvPr id="7" name="Rectángulo redondeado 6"/>
          <p:cNvSpPr/>
          <p:nvPr/>
        </p:nvSpPr>
        <p:spPr>
          <a:xfrm>
            <a:off x="4709832" y="3315728"/>
            <a:ext cx="2238936" cy="76648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VIOLENCIA</a:t>
            </a:r>
          </a:p>
          <a:p>
            <a:pPr algn="ctr"/>
            <a:r>
              <a:rPr lang="es-ES" sz="1600" dirty="0" smtClean="0"/>
              <a:t>CONCEPTO </a:t>
            </a:r>
            <a:endParaRPr lang="es-ES" sz="1600" dirty="0"/>
          </a:p>
        </p:txBody>
      </p:sp>
      <p:sp>
        <p:nvSpPr>
          <p:cNvPr id="9" name="Rectángulo redondeado 8"/>
          <p:cNvSpPr/>
          <p:nvPr/>
        </p:nvSpPr>
        <p:spPr>
          <a:xfrm>
            <a:off x="2636945" y="4842066"/>
            <a:ext cx="2238936" cy="76648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LEY 25929</a:t>
            </a:r>
            <a:endParaRPr lang="es-ES" sz="1600" dirty="0"/>
          </a:p>
        </p:txBody>
      </p:sp>
      <p:sp>
        <p:nvSpPr>
          <p:cNvPr id="10" name="Rectángulo redondeado 9"/>
          <p:cNvSpPr/>
          <p:nvPr/>
        </p:nvSpPr>
        <p:spPr>
          <a:xfrm>
            <a:off x="6847985" y="4831271"/>
            <a:ext cx="2238936" cy="76648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TIPO DE VIOLENCIA</a:t>
            </a:r>
            <a:endParaRPr lang="es-ES" sz="1600" dirty="0"/>
          </a:p>
        </p:txBody>
      </p:sp>
      <p:sp>
        <p:nvSpPr>
          <p:cNvPr id="12" name="Flecha derecha 11"/>
          <p:cNvSpPr/>
          <p:nvPr/>
        </p:nvSpPr>
        <p:spPr>
          <a:xfrm rot="7702981">
            <a:off x="4035898" y="4130252"/>
            <a:ext cx="806824" cy="474785"/>
          </a:xfrm>
          <a:prstGeom prst="rightArrow">
            <a:avLst>
              <a:gd name="adj1" fmla="val 50000"/>
              <a:gd name="adj2" fmla="val 632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Flecha derecha 12"/>
          <p:cNvSpPr/>
          <p:nvPr/>
        </p:nvSpPr>
        <p:spPr>
          <a:xfrm rot="5400000">
            <a:off x="5355305" y="2841734"/>
            <a:ext cx="597974" cy="350015"/>
          </a:xfrm>
          <a:prstGeom prst="rightArrow">
            <a:avLst>
              <a:gd name="adj1" fmla="val 50000"/>
              <a:gd name="adj2" fmla="val 632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Flecha derecha 13"/>
          <p:cNvSpPr/>
          <p:nvPr/>
        </p:nvSpPr>
        <p:spPr>
          <a:xfrm rot="3180526">
            <a:off x="6718168" y="4201737"/>
            <a:ext cx="806824" cy="474785"/>
          </a:xfrm>
          <a:prstGeom prst="rightArrow">
            <a:avLst>
              <a:gd name="adj1" fmla="val 50000"/>
              <a:gd name="adj2" fmla="val 632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56228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redondeado 2"/>
          <p:cNvSpPr/>
          <p:nvPr/>
        </p:nvSpPr>
        <p:spPr>
          <a:xfrm>
            <a:off x="4639235" y="1102659"/>
            <a:ext cx="3617259" cy="110265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/>
              <a:t>LA MUJER VICTIMA DE VIOLENCIA </a:t>
            </a:r>
            <a:endParaRPr lang="es-ES" dirty="0"/>
          </a:p>
        </p:txBody>
      </p:sp>
      <p:sp>
        <p:nvSpPr>
          <p:cNvPr id="4" name="Rectángulo redondeado 3"/>
          <p:cNvSpPr/>
          <p:nvPr/>
        </p:nvSpPr>
        <p:spPr>
          <a:xfrm>
            <a:off x="2474260" y="3509682"/>
            <a:ext cx="3106270" cy="10219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VIOLENCIA  DE PAREJA</a:t>
            </a:r>
            <a:endParaRPr lang="es-ES" dirty="0"/>
          </a:p>
        </p:txBody>
      </p:sp>
      <p:sp>
        <p:nvSpPr>
          <p:cNvPr id="5" name="Rectángulo redondeado 4"/>
          <p:cNvSpPr/>
          <p:nvPr/>
        </p:nvSpPr>
        <p:spPr>
          <a:xfrm>
            <a:off x="6703359" y="3509682"/>
            <a:ext cx="3106270" cy="10219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VIOLENCIA SEXUAL</a:t>
            </a:r>
            <a:endParaRPr lang="es-ES" dirty="0"/>
          </a:p>
        </p:txBody>
      </p:sp>
      <p:sp>
        <p:nvSpPr>
          <p:cNvPr id="6" name="Flecha curvada hacia la derecha 5"/>
          <p:cNvSpPr/>
          <p:nvPr/>
        </p:nvSpPr>
        <p:spPr>
          <a:xfrm>
            <a:off x="3455895" y="1559858"/>
            <a:ext cx="1089211" cy="194982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Flecha curvada hacia la izquierda 6"/>
          <p:cNvSpPr/>
          <p:nvPr/>
        </p:nvSpPr>
        <p:spPr>
          <a:xfrm>
            <a:off x="8256493" y="1653988"/>
            <a:ext cx="874059" cy="185569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0418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redondeado 2"/>
          <p:cNvSpPr/>
          <p:nvPr/>
        </p:nvSpPr>
        <p:spPr>
          <a:xfrm>
            <a:off x="3200400" y="1371600"/>
            <a:ext cx="3334871" cy="107576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EQUIPO INTERDISCIPLINARIO</a:t>
            </a:r>
            <a:endParaRPr lang="es-ES" dirty="0"/>
          </a:p>
        </p:txBody>
      </p:sp>
      <p:sp>
        <p:nvSpPr>
          <p:cNvPr id="4" name="Rectángulo redondeado 3"/>
          <p:cNvSpPr/>
          <p:nvPr/>
        </p:nvSpPr>
        <p:spPr>
          <a:xfrm>
            <a:off x="5446059" y="2918012"/>
            <a:ext cx="2770094" cy="94129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ABORDAJE </a:t>
            </a:r>
            <a:endParaRPr lang="es-ES" dirty="0"/>
          </a:p>
        </p:txBody>
      </p:sp>
      <p:sp>
        <p:nvSpPr>
          <p:cNvPr id="5" name="Rectángulo redondeado 4"/>
          <p:cNvSpPr/>
          <p:nvPr/>
        </p:nvSpPr>
        <p:spPr>
          <a:xfrm>
            <a:off x="7490012" y="1385047"/>
            <a:ext cx="2837329" cy="106231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MUJER VICTIMA DE VIOLENCIA SEXUAL</a:t>
            </a:r>
            <a:endParaRPr lang="es-ES" dirty="0"/>
          </a:p>
        </p:txBody>
      </p:sp>
      <p:cxnSp>
        <p:nvCxnSpPr>
          <p:cNvPr id="7" name="Conector angular 6"/>
          <p:cNvCxnSpPr>
            <a:stCxn id="3" idx="2"/>
            <a:endCxn id="4" idx="1"/>
          </p:cNvCxnSpPr>
          <p:nvPr/>
        </p:nvCxnSpPr>
        <p:spPr>
          <a:xfrm rot="16200000" flipH="1">
            <a:off x="4686300" y="2628900"/>
            <a:ext cx="941294" cy="578223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angular 8"/>
          <p:cNvCxnSpPr>
            <a:stCxn id="5" idx="2"/>
            <a:endCxn id="4" idx="3"/>
          </p:cNvCxnSpPr>
          <p:nvPr/>
        </p:nvCxnSpPr>
        <p:spPr>
          <a:xfrm rot="5400000">
            <a:off x="8091768" y="2571750"/>
            <a:ext cx="941294" cy="692524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redondeado 11"/>
          <p:cNvSpPr/>
          <p:nvPr/>
        </p:nvSpPr>
        <p:spPr>
          <a:xfrm>
            <a:off x="5351929" y="4504765"/>
            <a:ext cx="3210486" cy="100852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PROGRAMA VICTIMA DE VIOLENCIA SEXUAL</a:t>
            </a:r>
            <a:endParaRPr lang="es-ES" dirty="0"/>
          </a:p>
        </p:txBody>
      </p:sp>
      <p:cxnSp>
        <p:nvCxnSpPr>
          <p:cNvPr id="14" name="Conector recto de flecha 13"/>
          <p:cNvCxnSpPr>
            <a:stCxn id="4" idx="2"/>
          </p:cNvCxnSpPr>
          <p:nvPr/>
        </p:nvCxnSpPr>
        <p:spPr>
          <a:xfrm>
            <a:off x="6831106" y="3859306"/>
            <a:ext cx="0" cy="6454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56133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27847" y="721565"/>
            <a:ext cx="948017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2555">
              <a:lnSpc>
                <a:spcPct val="200000"/>
              </a:lnSpc>
              <a:spcAft>
                <a:spcPts val="0"/>
              </a:spcAft>
            </a:pPr>
            <a:r>
              <a:rPr lang="es-E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HIPÓTESIS</a:t>
            </a:r>
            <a:endParaRPr lang="es-ES" dirty="0" smtClean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s-ES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  factores que inciden en la comunicación del equipo interdisciplinario que atiende a las víctimas de violencia, en el Servicio de Admisión de Parto del Hospital Luis Lagomaggiore, son la capacitación y experiencia sobre el abordaje de la problemática.</a:t>
            </a:r>
            <a:endParaRPr lang="es-E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s-ES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VARIABLES EN ESTUDIO</a:t>
            </a:r>
            <a:endParaRPr lang="es-E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0"/>
              </a:spcAft>
            </a:pPr>
            <a:r>
              <a:rPr lang="es-ES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Equipo interdisciplinario</a:t>
            </a:r>
            <a:r>
              <a:rPr lang="es-ES" sz="1600" b="1" strike="noStrike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200000"/>
              </a:lnSpc>
              <a:spcAft>
                <a:spcPts val="800"/>
              </a:spcAft>
            </a:pPr>
            <a:r>
              <a:rPr lang="es-E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Factores  que inciden en la comunicación:</a:t>
            </a:r>
            <a:endParaRPr lang="es-E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1578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sz="half" idx="1"/>
          </p:nvPr>
        </p:nvSpPr>
        <p:spPr>
          <a:xfrm>
            <a:off x="1313116" y="2876649"/>
            <a:ext cx="2667854" cy="39188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DE METODOLÓGICO</a:t>
            </a:r>
          </a:p>
          <a:p>
            <a:endParaRPr lang="es-ES" dirty="0"/>
          </a:p>
        </p:txBody>
      </p:sp>
      <p:sp>
        <p:nvSpPr>
          <p:cNvPr id="5" name="Marcador de contenido 4"/>
          <p:cNvSpPr>
            <a:spLocks noGrp="1"/>
          </p:cNvSpPr>
          <p:nvPr>
            <p:ph sz="half" idx="2"/>
          </p:nvPr>
        </p:nvSpPr>
        <p:spPr>
          <a:xfrm>
            <a:off x="4596971" y="986972"/>
            <a:ext cx="6100057" cy="5239656"/>
          </a:xfrm>
        </p:spPr>
        <p:txBody>
          <a:bodyPr>
            <a:normAutofit fontScale="77500" lnSpcReduction="20000"/>
          </a:bodyPr>
          <a:lstStyle/>
          <a:p>
            <a:r>
              <a:rPr lang="es-ES" b="1" u="sng" dirty="0"/>
              <a:t>Tipo de estudio</a:t>
            </a:r>
            <a:r>
              <a:rPr lang="es-ES" dirty="0"/>
              <a:t>: </a:t>
            </a:r>
            <a:r>
              <a:rPr lang="es-ES" b="1" dirty="0" smtClean="0"/>
              <a:t>cuantitativo</a:t>
            </a:r>
            <a:r>
              <a:rPr lang="es-ES" dirty="0" smtClean="0"/>
              <a:t> </a:t>
            </a:r>
            <a:r>
              <a:rPr lang="es-ES" b="1" dirty="0" smtClean="0"/>
              <a:t>descriptivo, transversal</a:t>
            </a:r>
            <a:r>
              <a:rPr lang="es-ES" b="1" dirty="0"/>
              <a:t>, y prospectivo</a:t>
            </a:r>
            <a:r>
              <a:rPr lang="es-ES" dirty="0"/>
              <a:t> </a:t>
            </a:r>
          </a:p>
          <a:p>
            <a:r>
              <a:rPr lang="es-ES" b="1" u="sng" dirty="0"/>
              <a:t>Área de estudio</a:t>
            </a:r>
            <a:r>
              <a:rPr lang="es-ES" dirty="0"/>
              <a:t>:  </a:t>
            </a:r>
            <a:r>
              <a:rPr lang="es-ES" dirty="0" smtClean="0"/>
              <a:t>Esta </a:t>
            </a:r>
            <a:r>
              <a:rPr lang="es-ES" dirty="0"/>
              <a:t>investigación se llevó a cabo en el </a:t>
            </a:r>
            <a:r>
              <a:rPr lang="es-ES" i="1" dirty="0"/>
              <a:t>Hospital Luis Lagomaggiore de Mendoza</a:t>
            </a:r>
            <a:r>
              <a:rPr lang="es-ES" dirty="0"/>
              <a:t>.</a:t>
            </a:r>
          </a:p>
          <a:p>
            <a:r>
              <a:rPr lang="es-ES" b="1" u="sng" dirty="0"/>
              <a:t>Universo:</a:t>
            </a:r>
            <a:r>
              <a:rPr lang="es-ES" dirty="0"/>
              <a:t> </a:t>
            </a:r>
            <a:r>
              <a:rPr lang="es-ES" dirty="0" smtClean="0"/>
              <a:t>Los </a:t>
            </a:r>
            <a:r>
              <a:rPr lang="es-ES" dirty="0"/>
              <a:t>profesionales que integran el equipo </a:t>
            </a:r>
            <a:r>
              <a:rPr lang="es-ES" dirty="0" smtClean="0"/>
              <a:t>interdisciplinario. Un </a:t>
            </a:r>
            <a:r>
              <a:rPr lang="es-ES" dirty="0"/>
              <a:t>total de 15 </a:t>
            </a:r>
          </a:p>
          <a:p>
            <a:r>
              <a:rPr lang="es-ES" b="1" u="sng" dirty="0"/>
              <a:t>Muestra</a:t>
            </a:r>
            <a:r>
              <a:rPr lang="es-ES" dirty="0"/>
              <a:t>: </a:t>
            </a:r>
            <a:r>
              <a:rPr lang="es-CL" dirty="0" smtClean="0"/>
              <a:t>Dado </a:t>
            </a:r>
            <a:r>
              <a:rPr lang="es-CL" dirty="0"/>
              <a:t>a lo acotado de la población no se trabajara con muestra, si no que  con el total de la </a:t>
            </a:r>
            <a:r>
              <a:rPr lang="es-CL" dirty="0" smtClean="0"/>
              <a:t>población</a:t>
            </a:r>
            <a:endParaRPr lang="es-ES" dirty="0"/>
          </a:p>
          <a:p>
            <a:r>
              <a:rPr lang="es-ES" b="1" u="sng" dirty="0"/>
              <a:t>Unidad de análisis:</a:t>
            </a:r>
            <a:r>
              <a:rPr lang="es-ES" dirty="0"/>
              <a:t> </a:t>
            </a:r>
            <a:r>
              <a:rPr lang="es-ES" dirty="0" smtClean="0"/>
              <a:t>EL profesional, </a:t>
            </a:r>
            <a:r>
              <a:rPr lang="es-ES" dirty="0"/>
              <a:t>que cumplen funciones en la atención de la mujer víctima de violencia </a:t>
            </a:r>
            <a:r>
              <a:rPr lang="es-ES" dirty="0" smtClean="0"/>
              <a:t>sexual</a:t>
            </a:r>
          </a:p>
          <a:p>
            <a:r>
              <a:rPr lang="es-ES" b="1" u="sng" dirty="0" smtClean="0"/>
              <a:t>Fuente </a:t>
            </a:r>
            <a:r>
              <a:rPr lang="es-ES" b="1" u="sng" dirty="0"/>
              <a:t>de información:</a:t>
            </a:r>
            <a:r>
              <a:rPr lang="es-ES" dirty="0"/>
              <a:t> para la realización de este estudio se utilizó fuente </a:t>
            </a:r>
            <a:r>
              <a:rPr lang="es-ES" dirty="0" smtClean="0"/>
              <a:t>primaria</a:t>
            </a:r>
            <a:endParaRPr lang="es-ES" dirty="0"/>
          </a:p>
          <a:p>
            <a:r>
              <a:rPr lang="es-ES" b="1" u="sng" dirty="0"/>
              <a:t>Métodos de Recolección de Datos</a:t>
            </a:r>
            <a:endParaRPr lang="es-ES" dirty="0"/>
          </a:p>
          <a:p>
            <a:r>
              <a:rPr lang="es-ES" dirty="0"/>
              <a:t>ENTREVISTA</a:t>
            </a:r>
            <a:r>
              <a:rPr lang="es-ES" dirty="0" smtClean="0"/>
              <a:t>:.</a:t>
            </a:r>
            <a:endParaRPr lang="es-ES" dirty="0"/>
          </a:p>
          <a:p>
            <a:r>
              <a:rPr lang="es-ES" b="1" u="sng" dirty="0"/>
              <a:t>Instrumento de Recolección de Datos</a:t>
            </a:r>
            <a:endParaRPr lang="es-ES" dirty="0"/>
          </a:p>
          <a:p>
            <a:r>
              <a:rPr lang="es-ES" dirty="0" smtClean="0"/>
              <a:t>Encuestas</a:t>
            </a:r>
            <a:r>
              <a:rPr lang="es-ES" dirty="0"/>
              <a:t>: estructuradas con preguntas cerradas, para recabar la información requerida.</a:t>
            </a:r>
          </a:p>
          <a:p>
            <a:r>
              <a:rPr lang="es-ES" b="1" u="sng" dirty="0"/>
              <a:t>Recolección, Procesamiento y Análisis de </a:t>
            </a:r>
            <a:r>
              <a:rPr lang="es-ES" b="1" u="sng" dirty="0" smtClean="0"/>
              <a:t>Datos</a:t>
            </a:r>
            <a:endParaRPr lang="es-ES" dirty="0"/>
          </a:p>
        </p:txBody>
      </p:sp>
      <p:sp>
        <p:nvSpPr>
          <p:cNvPr id="6" name="Abrir llave 5"/>
          <p:cNvSpPr/>
          <p:nvPr/>
        </p:nvSpPr>
        <p:spPr>
          <a:xfrm>
            <a:off x="4122056" y="735792"/>
            <a:ext cx="474915" cy="517152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369007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025124" y="2280130"/>
            <a:ext cx="6931676" cy="1051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200"/>
              </a:spcBef>
              <a:spcAft>
                <a:spcPts val="0"/>
              </a:spcAft>
            </a:pPr>
            <a:r>
              <a:rPr lang="es-AR" sz="28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RESULTADO, DISCUSIÓN Y PROPUESTA</a:t>
            </a:r>
            <a:endParaRPr lang="es-ES" sz="2800" b="1" dirty="0">
              <a:solidFill>
                <a:srgbClr val="2E74B5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134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1905000" y="523875"/>
            <a:ext cx="2584450" cy="679450"/>
          </a:xfrm>
        </p:spPr>
        <p:txBody>
          <a:bodyPr>
            <a:normAutofit/>
          </a:bodyPr>
          <a:lstStyle/>
          <a:p>
            <a:r>
              <a:rPr lang="es-ES" dirty="0" smtClean="0"/>
              <a:t>Resultados </a:t>
            </a:r>
            <a:endParaRPr lang="es-ES" dirty="0"/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3597156655"/>
              </p:ext>
            </p:extLst>
          </p:nvPr>
        </p:nvGraphicFramePr>
        <p:xfrm>
          <a:off x="1240971" y="1970314"/>
          <a:ext cx="3998685" cy="24275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1859290006"/>
              </p:ext>
            </p:extLst>
          </p:nvPr>
        </p:nvGraphicFramePr>
        <p:xfrm>
          <a:off x="6480628" y="540431"/>
          <a:ext cx="4274458" cy="2391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1747492249"/>
              </p:ext>
            </p:extLst>
          </p:nvPr>
        </p:nvGraphicFramePr>
        <p:xfrm>
          <a:off x="6502400" y="3291115"/>
          <a:ext cx="4259942" cy="24420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174810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áfico 1"/>
          <p:cNvGraphicFramePr/>
          <p:nvPr>
            <p:extLst>
              <p:ext uri="{D42A27DB-BD31-4B8C-83A1-F6EECF244321}">
                <p14:modId xmlns:p14="http://schemas.microsoft.com/office/powerpoint/2010/main" val="671690075"/>
              </p:ext>
            </p:extLst>
          </p:nvPr>
        </p:nvGraphicFramePr>
        <p:xfrm>
          <a:off x="1052286" y="1001486"/>
          <a:ext cx="4056743" cy="25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1943100" y="441325"/>
            <a:ext cx="4876800" cy="473075"/>
          </a:xfrm>
        </p:spPr>
        <p:txBody>
          <a:bodyPr>
            <a:normAutofit fontScale="90000"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Conocimientos del Programa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134400780"/>
              </p:ext>
            </p:extLst>
          </p:nvPr>
        </p:nvGraphicFramePr>
        <p:xfrm>
          <a:off x="1103086" y="3915229"/>
          <a:ext cx="4056741" cy="251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1716591905"/>
              </p:ext>
            </p:extLst>
          </p:nvPr>
        </p:nvGraphicFramePr>
        <p:xfrm>
          <a:off x="6371772" y="1001486"/>
          <a:ext cx="4136571" cy="26125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Gráfico 6"/>
          <p:cNvGraphicFramePr/>
          <p:nvPr>
            <p:extLst>
              <p:ext uri="{D42A27DB-BD31-4B8C-83A1-F6EECF244321}">
                <p14:modId xmlns:p14="http://schemas.microsoft.com/office/powerpoint/2010/main" val="1995359983"/>
              </p:ext>
            </p:extLst>
          </p:nvPr>
        </p:nvGraphicFramePr>
        <p:xfrm>
          <a:off x="6328229" y="3744686"/>
          <a:ext cx="4209142" cy="26561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7831127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52600" y="346075"/>
            <a:ext cx="6515100" cy="839561"/>
          </a:xfrm>
        </p:spPr>
        <p:txBody>
          <a:bodyPr>
            <a:norm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Comunicación entre el equipo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Gráfico 3"/>
          <p:cNvGraphicFramePr/>
          <p:nvPr>
            <p:extLst>
              <p:ext uri="{D42A27DB-BD31-4B8C-83A1-F6EECF244321}">
                <p14:modId xmlns:p14="http://schemas.microsoft.com/office/powerpoint/2010/main" val="4233738917"/>
              </p:ext>
            </p:extLst>
          </p:nvPr>
        </p:nvGraphicFramePr>
        <p:xfrm>
          <a:off x="1348013" y="1204686"/>
          <a:ext cx="4544787" cy="25109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áfico 4"/>
          <p:cNvGraphicFramePr/>
          <p:nvPr>
            <p:extLst>
              <p:ext uri="{D42A27DB-BD31-4B8C-83A1-F6EECF244321}">
                <p14:modId xmlns:p14="http://schemas.microsoft.com/office/powerpoint/2010/main" val="281103274"/>
              </p:ext>
            </p:extLst>
          </p:nvPr>
        </p:nvGraphicFramePr>
        <p:xfrm>
          <a:off x="6429829" y="1204686"/>
          <a:ext cx="4187371" cy="25581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/>
          <p:cNvGraphicFramePr/>
          <p:nvPr>
            <p:extLst>
              <p:ext uri="{D42A27DB-BD31-4B8C-83A1-F6EECF244321}">
                <p14:modId xmlns:p14="http://schemas.microsoft.com/office/powerpoint/2010/main" val="3789974215"/>
              </p:ext>
            </p:extLst>
          </p:nvPr>
        </p:nvGraphicFramePr>
        <p:xfrm>
          <a:off x="3468687" y="3889829"/>
          <a:ext cx="4746399" cy="24993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689204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859959" y="537879"/>
            <a:ext cx="3979677" cy="878541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s-ES" sz="2400" b="1" dirty="0" smtClean="0"/>
              <a:t>DISCUSIÓN 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3" name="Rectángulo 2"/>
          <p:cNvSpPr/>
          <p:nvPr/>
        </p:nvSpPr>
        <p:spPr>
          <a:xfrm>
            <a:off x="6131858" y="1882585"/>
            <a:ext cx="3711388" cy="1062317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tx1"/>
                </a:solidFill>
              </a:rPr>
              <a:t>Comunicación</a:t>
            </a:r>
            <a:endParaRPr lang="es-ES" sz="2000" b="1" dirty="0">
              <a:solidFill>
                <a:schemeClr val="tx1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38409" y="1882586"/>
            <a:ext cx="3711388" cy="106231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Equipo interdisciplinario</a:t>
            </a:r>
            <a:endParaRPr lang="es-ES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3039035" y="4289612"/>
            <a:ext cx="5244353" cy="1183341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400" b="1" dirty="0" smtClean="0">
                <a:solidFill>
                  <a:schemeClr val="tx1"/>
                </a:solidFill>
              </a:rPr>
              <a:t>PROPUESTAS</a:t>
            </a:r>
            <a:endParaRPr lang="es-ES" sz="2400" b="1" dirty="0">
              <a:solidFill>
                <a:schemeClr val="tx1"/>
              </a:solidFill>
            </a:endParaRPr>
          </a:p>
        </p:txBody>
      </p:sp>
      <p:sp>
        <p:nvSpPr>
          <p:cNvPr id="9" name="Flecha curvada hacia abajo 8"/>
          <p:cNvSpPr/>
          <p:nvPr/>
        </p:nvSpPr>
        <p:spPr>
          <a:xfrm rot="5400000">
            <a:off x="7940487" y="3381934"/>
            <a:ext cx="2339789" cy="1465728"/>
          </a:xfrm>
          <a:prstGeom prst="curvedDownArrow">
            <a:avLst>
              <a:gd name="adj1" fmla="val 25000"/>
              <a:gd name="adj2" fmla="val 50000"/>
              <a:gd name="adj3" fmla="val 192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Flecha curvada hacia la derecha 9"/>
          <p:cNvSpPr/>
          <p:nvPr/>
        </p:nvSpPr>
        <p:spPr>
          <a:xfrm>
            <a:off x="1667436" y="2944903"/>
            <a:ext cx="1371600" cy="233978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14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74814" y="2010655"/>
            <a:ext cx="9404723" cy="1400530"/>
          </a:xfrm>
        </p:spPr>
        <p:txBody>
          <a:bodyPr/>
          <a:lstStyle/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POR SU ATENCIÓN 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55471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141</TotalTime>
  <Words>463</Words>
  <Application>Microsoft Office PowerPoint</Application>
  <PresentationFormat>Panorámica</PresentationFormat>
  <Paragraphs>69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Times New Roman</vt:lpstr>
      <vt:lpstr>Wingdings 3</vt:lpstr>
      <vt:lpstr>Espiral</vt:lpstr>
      <vt:lpstr>Presentación de PowerPoint</vt:lpstr>
      <vt:lpstr>FORMULACIÓN DEL PROBLEMA </vt:lpstr>
      <vt:lpstr>OBJETIVOS</vt:lpstr>
      <vt:lpstr>MARCO TEÓRICO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Resultados </vt:lpstr>
      <vt:lpstr>Conocimientos del Programa</vt:lpstr>
      <vt:lpstr>Comunicación entre el equipo</vt:lpstr>
      <vt:lpstr>DISCUSIÓN  </vt:lpstr>
      <vt:lpstr>GRACIAS POR SU ATENCIÓN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NORA DIAZ</dc:creator>
  <cp:lastModifiedBy>NORA DIAZ</cp:lastModifiedBy>
  <cp:revision>11</cp:revision>
  <dcterms:created xsi:type="dcterms:W3CDTF">2016-12-14T20:04:34Z</dcterms:created>
  <dcterms:modified xsi:type="dcterms:W3CDTF">2016-12-14T23:33:21Z</dcterms:modified>
</cp:coreProperties>
</file>