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charts/chart3.xml" ContentType="application/vnd.openxmlformats-officedocument.drawingml.chart+xml"/>
  <Override PartName="/ppt/theme/themeOverride2.xml" ContentType="application/vnd.openxmlformats-officedocument.themeOverride+xml"/>
  <Override PartName="/ppt/charts/chart4.xml" ContentType="application/vnd.openxmlformats-officedocument.drawingml.chart+xml"/>
  <Override PartName="/ppt/theme/themeOverride3.xml" ContentType="application/vnd.openxmlformats-officedocument.themeOverride+xml"/>
  <Override PartName="/ppt/charts/chart5.xml" ContentType="application/vnd.openxmlformats-officedocument.drawingml.chart+xml"/>
  <Override PartName="/ppt/theme/themeOverride4.xml" ContentType="application/vnd.openxmlformats-officedocument.themeOverride+xml"/>
  <Override PartName="/ppt/charts/chart6.xml" ContentType="application/vnd.openxmlformats-officedocument.drawingml.chart+xml"/>
  <Override PartName="/ppt/theme/themeOverride5.xml" ContentType="application/vnd.openxmlformats-officedocument.themeOverride+xml"/>
  <Override PartName="/ppt/charts/chart7.xml" ContentType="application/vnd.openxmlformats-officedocument.drawingml.chart+xml"/>
  <Override PartName="/ppt/theme/themeOverride6.xml" ContentType="application/vnd.openxmlformats-officedocument.themeOverride+xml"/>
  <Override PartName="/ppt/charts/chart8.xml" ContentType="application/vnd.openxmlformats-officedocument.drawingml.chart+xml"/>
  <Override PartName="/ppt/theme/themeOverride7.xml" ContentType="application/vnd.openxmlformats-officedocument.themeOverride+xml"/>
  <Override PartName="/ppt/charts/chart9.xml" ContentType="application/vnd.openxmlformats-officedocument.drawingml.chart+xml"/>
  <Override PartName="/ppt/theme/themeOverride8.xml" ContentType="application/vnd.openxmlformats-officedocument.themeOverride+xml"/>
  <Override PartName="/ppt/charts/chart10.xml" ContentType="application/vnd.openxmlformats-officedocument.drawingml.chart+xml"/>
  <Override PartName="/ppt/theme/themeOverride9.xml" ContentType="application/vnd.openxmlformats-officedocument.themeOverride+xml"/>
  <Override PartName="/ppt/charts/chart11.xml" ContentType="application/vnd.openxmlformats-officedocument.drawingml.chart+xml"/>
  <Override PartName="/ppt/theme/themeOverride10.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4" r:id="rId4"/>
    <p:sldId id="265" r:id="rId5"/>
    <p:sldId id="259" r:id="rId6"/>
    <p:sldId id="261" r:id="rId7"/>
    <p:sldId id="262" r:id="rId8"/>
    <p:sldId id="263" r:id="rId9"/>
    <p:sldId id="267" r:id="rId10"/>
    <p:sldId id="268" r:id="rId11"/>
    <p:sldId id="269" r:id="rId12"/>
    <p:sldId id="270" r:id="rId13"/>
    <p:sldId id="271" r:id="rId14"/>
    <p:sldId id="272" r:id="rId15"/>
    <p:sldId id="273" r:id="rId16"/>
    <p:sldId id="274" r:id="rId17"/>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9E54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2007" autoAdjust="0"/>
  </p:normalViewPr>
  <p:slideViewPr>
    <p:cSldViewPr>
      <p:cViewPr varScale="1">
        <p:scale>
          <a:sx n="65" d="100"/>
          <a:sy n="65" d="100"/>
        </p:scale>
        <p:origin x="-582" y="-102"/>
      </p:cViewPr>
      <p:guideLst>
        <p:guide orient="horz" pos="2160"/>
        <p:guide pos="2880"/>
      </p:guideLst>
    </p:cSldViewPr>
  </p:slideViewPr>
  <p:notesTextViewPr>
    <p:cViewPr>
      <p:scale>
        <a:sx n="1" d="1"/>
        <a:sy n="1" d="1"/>
      </p:scale>
      <p:origin x="0" y="0"/>
    </p:cViewPr>
  </p:notesTextViewPr>
  <p:sorterViewPr>
    <p:cViewPr>
      <p:scale>
        <a:sx n="122" d="100"/>
        <a:sy n="122" d="100"/>
      </p:scale>
      <p:origin x="0" y="130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2" Type="http://schemas.openxmlformats.org/officeDocument/2006/relationships/oleObject" Target="Gr&#225;fico%20en%20Microsoft%20Word" TargetMode="External"/><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2" Type="http://schemas.openxmlformats.org/officeDocument/2006/relationships/package" Target="../embeddings/Microsoft_Excel_Worksheet8.xlsx"/><Relationship Id="rId1" Type="http://schemas.openxmlformats.org/officeDocument/2006/relationships/themeOverride" Target="../theme/themeOverride9.xml"/></Relationships>
</file>

<file path=ppt/charts/_rels/chart11.xml.rels><?xml version="1.0" encoding="UTF-8" standalone="yes"?>
<Relationships xmlns="http://schemas.openxmlformats.org/package/2006/relationships"><Relationship Id="rId2" Type="http://schemas.openxmlformats.org/officeDocument/2006/relationships/package" Target="../embeddings/Microsoft_Excel_Worksheet9.xlsx"/><Relationship Id="rId1" Type="http://schemas.openxmlformats.org/officeDocument/2006/relationships/themeOverride" Target="../theme/themeOverride10.xml"/></Relationships>
</file>

<file path=ppt/charts/_rels/chart2.xml.rels><?xml version="1.0" encoding="UTF-8" standalone="yes"?>
<Relationships xmlns="http://schemas.openxmlformats.org/package/2006/relationships"><Relationship Id="rId1" Type="http://schemas.openxmlformats.org/officeDocument/2006/relationships/oleObject" Target="Gr&#225;fico%20en%20Microsoft%20Word" TargetMode="Externa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2.xml"/></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3.xml"/></Relationships>
</file>

<file path=ppt/charts/_rels/chart5.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4.xml"/></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Excel_Worksheet4.xlsx"/><Relationship Id="rId1" Type="http://schemas.openxmlformats.org/officeDocument/2006/relationships/themeOverride" Target="../theme/themeOverride5.xml"/></Relationships>
</file>

<file path=ppt/charts/_rels/chart7.xml.rels><?xml version="1.0" encoding="UTF-8" standalone="yes"?>
<Relationships xmlns="http://schemas.openxmlformats.org/package/2006/relationships"><Relationship Id="rId2" Type="http://schemas.openxmlformats.org/officeDocument/2006/relationships/package" Target="../embeddings/Microsoft_Excel_Worksheet5.xlsx"/><Relationship Id="rId1" Type="http://schemas.openxmlformats.org/officeDocument/2006/relationships/themeOverride" Target="../theme/themeOverride6.xml"/></Relationships>
</file>

<file path=ppt/charts/_rels/chart8.xml.rels><?xml version="1.0" encoding="UTF-8" standalone="yes"?>
<Relationships xmlns="http://schemas.openxmlformats.org/package/2006/relationships"><Relationship Id="rId2" Type="http://schemas.openxmlformats.org/officeDocument/2006/relationships/package" Target="../embeddings/Microsoft_Excel_Worksheet6.xlsx"/><Relationship Id="rId1" Type="http://schemas.openxmlformats.org/officeDocument/2006/relationships/themeOverride" Target="../theme/themeOverride7.xml"/></Relationships>
</file>

<file path=ppt/charts/_rels/chart9.xml.rels><?xml version="1.0" encoding="UTF-8" standalone="yes"?>
<Relationships xmlns="http://schemas.openxmlformats.org/package/2006/relationships"><Relationship Id="rId2" Type="http://schemas.openxmlformats.org/officeDocument/2006/relationships/package" Target="../embeddings/Microsoft_Excel_Worksheet7.xlsx"/><Relationship Id="rId1" Type="http://schemas.openxmlformats.org/officeDocument/2006/relationships/themeOverride" Target="../theme/themeOverride8.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A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lang="es-AR"/>
            </a:pPr>
            <a:r>
              <a:rPr lang="es-AR"/>
              <a:t>Edad</a:t>
            </a:r>
            <a:r>
              <a:rPr lang="es-AR" baseline="0"/>
              <a:t> de las Madres</a:t>
            </a:r>
            <a:endParaRPr lang="es-AR"/>
          </a:p>
        </c:rich>
      </c:tx>
      <c:layout/>
      <c:overlay val="0"/>
    </c:title>
    <c:autoTitleDeleted val="0"/>
    <c:view3D>
      <c:rotX val="15"/>
      <c:rotY val="20"/>
      <c:rAngAx val="1"/>
    </c:view3D>
    <c:floor>
      <c:thickness val="0"/>
    </c:floor>
    <c:sideWall>
      <c:thickness val="0"/>
    </c:sideWall>
    <c:backWall>
      <c:thickness val="0"/>
    </c:backWall>
    <c:plotArea>
      <c:layout>
        <c:manualLayout>
          <c:layoutTarget val="inner"/>
          <c:xMode val="edge"/>
          <c:yMode val="edge"/>
          <c:x val="0"/>
          <c:y val="0.16049374080786663"/>
          <c:w val="0.94335001338188662"/>
          <c:h val="0.72929885157349417"/>
        </c:manualLayout>
      </c:layout>
      <c:bar3DChart>
        <c:barDir val="col"/>
        <c:grouping val="stacked"/>
        <c:varyColors val="0"/>
        <c:ser>
          <c:idx val="0"/>
          <c:order val="0"/>
          <c:invertIfNegative val="0"/>
          <c:dLbls>
            <c:dLbl>
              <c:idx val="0"/>
              <c:layout>
                <c:manualLayout>
                  <c:x val="1.1111111111111122E-2"/>
                  <c:y val="-0.12962962962962948"/>
                </c:manualLayout>
              </c:layout>
              <c:showLegendKey val="0"/>
              <c:showVal val="1"/>
              <c:showCatName val="0"/>
              <c:showSerName val="0"/>
              <c:showPercent val="0"/>
              <c:showBubbleSize val="0"/>
            </c:dLbl>
            <c:dLbl>
              <c:idx val="1"/>
              <c:layout>
                <c:manualLayout>
                  <c:x val="1.6666666666666677E-2"/>
                  <c:y val="-0.23148148148148173"/>
                </c:manualLayout>
              </c:layout>
              <c:showLegendKey val="0"/>
              <c:showVal val="1"/>
              <c:showCatName val="0"/>
              <c:showSerName val="0"/>
              <c:showPercent val="0"/>
              <c:showBubbleSize val="0"/>
            </c:dLbl>
            <c:dLbl>
              <c:idx val="2"/>
              <c:layout>
                <c:manualLayout>
                  <c:x val="5.5555555555555558E-3"/>
                  <c:y val="-0.15740740740740763"/>
                </c:manualLayout>
              </c:layout>
              <c:showLegendKey val="0"/>
              <c:showVal val="1"/>
              <c:showCatName val="0"/>
              <c:showSerName val="0"/>
              <c:showPercent val="0"/>
              <c:showBubbleSize val="0"/>
            </c:dLbl>
            <c:dLbl>
              <c:idx val="3"/>
              <c:layout>
                <c:manualLayout>
                  <c:x val="1.6666666666666677E-2"/>
                  <c:y val="-0.17129629629629647"/>
                </c:manualLayout>
              </c:layout>
              <c:showLegendKey val="0"/>
              <c:showVal val="1"/>
              <c:showCatName val="0"/>
              <c:showSerName val="0"/>
              <c:showPercent val="0"/>
              <c:showBubbleSize val="0"/>
            </c:dLbl>
            <c:dLbl>
              <c:idx val="4"/>
              <c:layout>
                <c:manualLayout>
                  <c:x val="1.9444444444444445E-2"/>
                  <c:y val="-0.2592592592592593"/>
                </c:manualLayout>
              </c:layout>
              <c:showLegendKey val="0"/>
              <c:showVal val="1"/>
              <c:showCatName val="0"/>
              <c:showSerName val="0"/>
              <c:showPercent val="0"/>
              <c:showBubbleSize val="0"/>
            </c:dLbl>
            <c:txPr>
              <a:bodyPr/>
              <a:lstStyle/>
              <a:p>
                <a:pPr>
                  <a:defRPr lang="es-AR" sz="2000"/>
                </a:pPr>
                <a:endParaRPr lang="es-AR"/>
              </a:p>
            </c:txPr>
            <c:showLegendKey val="0"/>
            <c:showVal val="1"/>
            <c:showCatName val="0"/>
            <c:showSerName val="0"/>
            <c:showPercent val="0"/>
            <c:showBubbleSize val="0"/>
            <c:showLeaderLines val="0"/>
          </c:dLbls>
          <c:cat>
            <c:strRef>
              <c:f>'[Gráfico en Microsoft Word]Hoja1'!$A$2:$A$6</c:f>
              <c:strCache>
                <c:ptCount val="5"/>
                <c:pt idx="0">
                  <c:v>Menor de 15 años</c:v>
                </c:pt>
                <c:pt idx="1">
                  <c:v>De 15 a 20 años</c:v>
                </c:pt>
                <c:pt idx="2">
                  <c:v>De 20 a 25 años</c:v>
                </c:pt>
                <c:pt idx="3">
                  <c:v>De 25 a 30 años</c:v>
                </c:pt>
                <c:pt idx="4">
                  <c:v>Mayor de 30 años</c:v>
                </c:pt>
              </c:strCache>
            </c:strRef>
          </c:cat>
          <c:val>
            <c:numRef>
              <c:f>'[Gráfico en Microsoft Word]Hoja1'!$B$2:$B$6</c:f>
              <c:numCache>
                <c:formatCode>0%</c:formatCode>
                <c:ptCount val="5"/>
                <c:pt idx="0">
                  <c:v>0.13</c:v>
                </c:pt>
                <c:pt idx="1">
                  <c:v>0.27</c:v>
                </c:pt>
                <c:pt idx="2">
                  <c:v>0.13</c:v>
                </c:pt>
                <c:pt idx="3">
                  <c:v>0.17</c:v>
                </c:pt>
                <c:pt idx="4">
                  <c:v>0.30000000000000016</c:v>
                </c:pt>
              </c:numCache>
            </c:numRef>
          </c:val>
        </c:ser>
        <c:dLbls>
          <c:showLegendKey val="0"/>
          <c:showVal val="1"/>
          <c:showCatName val="0"/>
          <c:showSerName val="0"/>
          <c:showPercent val="0"/>
          <c:showBubbleSize val="0"/>
        </c:dLbls>
        <c:gapWidth val="95"/>
        <c:gapDepth val="95"/>
        <c:shape val="cone"/>
        <c:axId val="52930432"/>
        <c:axId val="53707520"/>
        <c:axId val="0"/>
      </c:bar3DChart>
      <c:catAx>
        <c:axId val="52930432"/>
        <c:scaling>
          <c:orientation val="minMax"/>
        </c:scaling>
        <c:delete val="0"/>
        <c:axPos val="b"/>
        <c:majorTickMark val="none"/>
        <c:minorTickMark val="none"/>
        <c:tickLblPos val="nextTo"/>
        <c:txPr>
          <a:bodyPr/>
          <a:lstStyle/>
          <a:p>
            <a:pPr>
              <a:defRPr lang="es-AR"/>
            </a:pPr>
            <a:endParaRPr lang="es-AR"/>
          </a:p>
        </c:txPr>
        <c:crossAx val="53707520"/>
        <c:crosses val="autoZero"/>
        <c:auto val="1"/>
        <c:lblAlgn val="ctr"/>
        <c:lblOffset val="100"/>
        <c:noMultiLvlLbl val="0"/>
      </c:catAx>
      <c:valAx>
        <c:axId val="53707520"/>
        <c:scaling>
          <c:orientation val="minMax"/>
        </c:scaling>
        <c:delete val="1"/>
        <c:axPos val="l"/>
        <c:numFmt formatCode="0%" sourceLinked="1"/>
        <c:majorTickMark val="none"/>
        <c:minorTickMark val="none"/>
        <c:tickLblPos val="nextTo"/>
        <c:crossAx val="52930432"/>
        <c:crosses val="autoZero"/>
        <c:crossBetween val="between"/>
      </c:valAx>
    </c:plotArea>
    <c:plotVisOnly val="1"/>
    <c:dispBlanksAs val="gap"/>
    <c:showDLblsOverMax val="0"/>
  </c:chart>
  <c:externalData r:id="rId2">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s-A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layout/>
      <c:overlay val="0"/>
      <c:txPr>
        <a:bodyPr/>
        <a:lstStyle/>
        <a:p>
          <a:pPr>
            <a:defRPr lang="es-AR" sz="2400"/>
          </a:pPr>
          <a:endParaRPr lang="es-AR"/>
        </a:p>
      </c:txPr>
    </c:title>
    <c:autoTitleDeleted val="0"/>
    <c:plotArea>
      <c:layout>
        <c:manualLayout>
          <c:layoutTarget val="inner"/>
          <c:xMode val="edge"/>
          <c:yMode val="edge"/>
          <c:x val="0.17289931324048693"/>
          <c:y val="0.19398270596348688"/>
          <c:w val="0.57290110653841053"/>
          <c:h val="0.77777251244991574"/>
        </c:manualLayout>
      </c:layout>
      <c:pieChart>
        <c:varyColors val="1"/>
        <c:ser>
          <c:idx val="0"/>
          <c:order val="0"/>
          <c:tx>
            <c:strRef>
              <c:f>Hoja1!$B$1</c:f>
              <c:strCache>
                <c:ptCount val="1"/>
                <c:pt idx="0">
                  <c:v>Cant. de alimento</c:v>
                </c:pt>
              </c:strCache>
            </c:strRef>
          </c:tx>
          <c:dLbls>
            <c:dLbl>
              <c:idx val="2"/>
              <c:layout>
                <c:manualLayout>
                  <c:x val="2.4740680719797729E-2"/>
                  <c:y val="0.12121668117226962"/>
                </c:manualLayout>
              </c:layout>
              <c:showLegendKey val="0"/>
              <c:showVal val="0"/>
              <c:showCatName val="0"/>
              <c:showSerName val="0"/>
              <c:showPercent val="1"/>
              <c:showBubbleSize val="0"/>
            </c:dLbl>
            <c:txPr>
              <a:bodyPr/>
              <a:lstStyle/>
              <a:p>
                <a:pPr>
                  <a:defRPr lang="es-AR" sz="1800"/>
                </a:pPr>
                <a:endParaRPr lang="es-AR"/>
              </a:p>
            </c:txPr>
            <c:showLegendKey val="0"/>
            <c:showVal val="0"/>
            <c:showCatName val="0"/>
            <c:showSerName val="0"/>
            <c:showPercent val="1"/>
            <c:showBubbleSize val="0"/>
            <c:showLeaderLines val="0"/>
          </c:dLbls>
          <c:cat>
            <c:strRef>
              <c:f>Hoja1!$A$2:$A$4</c:f>
              <c:strCache>
                <c:ptCount val="3"/>
                <c:pt idx="0">
                  <c:v>Nada</c:v>
                </c:pt>
                <c:pt idx="1">
                  <c:v>Poco</c:v>
                </c:pt>
                <c:pt idx="2">
                  <c:v>Mucho</c:v>
                </c:pt>
              </c:strCache>
            </c:strRef>
          </c:cat>
          <c:val>
            <c:numRef>
              <c:f>Hoja1!$B$2:$B$4</c:f>
              <c:numCache>
                <c:formatCode>General</c:formatCode>
                <c:ptCount val="3"/>
                <c:pt idx="0">
                  <c:v>11</c:v>
                </c:pt>
                <c:pt idx="1">
                  <c:v>18</c:v>
                </c:pt>
                <c:pt idx="2">
                  <c:v>1</c:v>
                </c:pt>
              </c:numCache>
            </c:numRef>
          </c:val>
        </c:ser>
        <c:dLbls>
          <c:showLegendKey val="0"/>
          <c:showVal val="0"/>
          <c:showCatName val="0"/>
          <c:showSerName val="0"/>
          <c:showPercent val="0"/>
          <c:showBubbleSize val="0"/>
          <c:showLeaderLines val="0"/>
        </c:dLbls>
        <c:firstSliceAng val="0"/>
      </c:pieChart>
      <c:spPr>
        <a:noFill/>
        <a:ln w="25503">
          <a:noFill/>
        </a:ln>
      </c:spPr>
    </c:plotArea>
    <c:legend>
      <c:legendPos val="r"/>
      <c:layout>
        <c:manualLayout>
          <c:xMode val="edge"/>
          <c:yMode val="edge"/>
          <c:x val="0.77905906792383273"/>
          <c:y val="0.4683068739038676"/>
          <c:w val="0.20526202296610394"/>
          <c:h val="0.36651695966733261"/>
        </c:manualLayout>
      </c:layout>
      <c:overlay val="0"/>
      <c:txPr>
        <a:bodyPr/>
        <a:lstStyle/>
        <a:p>
          <a:pPr>
            <a:defRPr lang="es-AR" sz="1800"/>
          </a:pPr>
          <a:endParaRPr lang="es-AR"/>
        </a:p>
      </c:txPr>
    </c:legend>
    <c:plotVisOnly val="1"/>
    <c:dispBlanksAs val="zero"/>
    <c:showDLblsOverMax val="0"/>
  </c:chart>
  <c:externalData r:id="rId2">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s-A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lang="es-AR" sz="2000"/>
            </a:pPr>
            <a:r>
              <a:rPr lang="en-US" sz="2000"/>
              <a:t>Acude a:</a:t>
            </a:r>
          </a:p>
        </c:rich>
      </c:tx>
      <c:layout>
        <c:manualLayout>
          <c:xMode val="edge"/>
          <c:yMode val="edge"/>
          <c:x val="0.38812057583711163"/>
          <c:y val="3.8860219395652464E-2"/>
        </c:manualLayout>
      </c:layout>
      <c:overlay val="0"/>
    </c:title>
    <c:autoTitleDeleted val="0"/>
    <c:plotArea>
      <c:layout/>
      <c:pieChart>
        <c:varyColors val="1"/>
        <c:ser>
          <c:idx val="0"/>
          <c:order val="0"/>
          <c:tx>
            <c:strRef>
              <c:f>Hoja1!$B$1</c:f>
              <c:strCache>
                <c:ptCount val="1"/>
                <c:pt idx="0">
                  <c:v>Columna1</c:v>
                </c:pt>
              </c:strCache>
            </c:strRef>
          </c:tx>
          <c:dPt>
            <c:idx val="0"/>
            <c:bubble3D val="0"/>
            <c:spPr>
              <a:solidFill>
                <a:srgbClr val="FFFF00"/>
              </a:solidFill>
            </c:spPr>
          </c:dPt>
          <c:dLbls>
            <c:txPr>
              <a:bodyPr/>
              <a:lstStyle/>
              <a:p>
                <a:pPr>
                  <a:defRPr lang="es-AR" sz="2000"/>
                </a:pPr>
                <a:endParaRPr lang="es-AR"/>
              </a:p>
            </c:txPr>
            <c:showLegendKey val="0"/>
            <c:showVal val="0"/>
            <c:showCatName val="0"/>
            <c:showSerName val="0"/>
            <c:showPercent val="1"/>
            <c:showBubbleSize val="0"/>
            <c:showLeaderLines val="0"/>
          </c:dLbls>
          <c:cat>
            <c:strRef>
              <c:f>Hoja1!$A$2:$A$4</c:f>
              <c:strCache>
                <c:ptCount val="3"/>
                <c:pt idx="0">
                  <c:v>Médico</c:v>
                </c:pt>
                <c:pt idx="1">
                  <c:v>Farmacia</c:v>
                </c:pt>
                <c:pt idx="2">
                  <c:v>Otros</c:v>
                </c:pt>
              </c:strCache>
            </c:strRef>
          </c:cat>
          <c:val>
            <c:numRef>
              <c:f>Hoja1!$B$2:$B$4</c:f>
              <c:numCache>
                <c:formatCode>General</c:formatCode>
                <c:ptCount val="3"/>
                <c:pt idx="0">
                  <c:v>21</c:v>
                </c:pt>
                <c:pt idx="1">
                  <c:v>5</c:v>
                </c:pt>
                <c:pt idx="2">
                  <c:v>4</c:v>
                </c:pt>
              </c:numCache>
            </c:numRef>
          </c:val>
        </c:ser>
        <c:dLbls>
          <c:showLegendKey val="0"/>
          <c:showVal val="0"/>
          <c:showCatName val="0"/>
          <c:showSerName val="0"/>
          <c:showPercent val="0"/>
          <c:showBubbleSize val="0"/>
          <c:showLeaderLines val="0"/>
        </c:dLbls>
        <c:firstSliceAng val="0"/>
      </c:pieChart>
      <c:spPr>
        <a:noFill/>
        <a:ln w="25485">
          <a:noFill/>
        </a:ln>
      </c:spPr>
    </c:plotArea>
    <c:legend>
      <c:legendPos val="r"/>
      <c:layout>
        <c:manualLayout>
          <c:xMode val="edge"/>
          <c:yMode val="edge"/>
          <c:x val="0.74633336850485854"/>
          <c:y val="0.45882508926303839"/>
          <c:w val="0.23843895981813124"/>
          <c:h val="0.42392442396083879"/>
        </c:manualLayout>
      </c:layout>
      <c:overlay val="0"/>
      <c:txPr>
        <a:bodyPr/>
        <a:lstStyle/>
        <a:p>
          <a:pPr>
            <a:defRPr lang="es-AR" sz="1800"/>
          </a:pPr>
          <a:endParaRPr lang="es-AR"/>
        </a:p>
      </c:txPr>
    </c:legend>
    <c:plotVisOnly val="1"/>
    <c:dispBlanksAs val="zero"/>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A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lang="es-AR"/>
            </a:pPr>
            <a:r>
              <a:rPr lang="en-US"/>
              <a:t>N° de Hijos</a:t>
            </a:r>
          </a:p>
        </c:rich>
      </c:tx>
      <c:layout/>
      <c:overlay val="0"/>
    </c:title>
    <c:autoTitleDeleted val="0"/>
    <c:plotArea>
      <c:layout/>
      <c:barChart>
        <c:barDir val="col"/>
        <c:grouping val="clustered"/>
        <c:varyColors val="0"/>
        <c:ser>
          <c:idx val="0"/>
          <c:order val="0"/>
          <c:tx>
            <c:strRef>
              <c:f>'[Gráfico en Microsoft Word]Hoja1'!$B$2</c:f>
              <c:strCache>
                <c:ptCount val="1"/>
                <c:pt idx="0">
                  <c:v>Cant. de Madres</c:v>
                </c:pt>
              </c:strCache>
            </c:strRef>
          </c:tx>
          <c:invertIfNegative val="0"/>
          <c:cat>
            <c:strRef>
              <c:f>'[Gráfico en Microsoft Word]Hoja1'!$A$3:$A$8</c:f>
              <c:strCache>
                <c:ptCount val="6"/>
                <c:pt idx="0">
                  <c:v>1 Hijo</c:v>
                </c:pt>
                <c:pt idx="1">
                  <c:v>2 Hijos</c:v>
                </c:pt>
                <c:pt idx="2">
                  <c:v>3 Hijos</c:v>
                </c:pt>
                <c:pt idx="3">
                  <c:v>4 Hijos</c:v>
                </c:pt>
                <c:pt idx="4">
                  <c:v>5 Hijos</c:v>
                </c:pt>
                <c:pt idx="5">
                  <c:v>6 Hijos</c:v>
                </c:pt>
              </c:strCache>
            </c:strRef>
          </c:cat>
          <c:val>
            <c:numRef>
              <c:f>'[Gráfico en Microsoft Word]Hoja1'!$B$3:$B$8</c:f>
              <c:numCache>
                <c:formatCode>0%</c:formatCode>
                <c:ptCount val="6"/>
                <c:pt idx="0">
                  <c:v>0.4</c:v>
                </c:pt>
                <c:pt idx="1">
                  <c:v>0.27</c:v>
                </c:pt>
                <c:pt idx="2">
                  <c:v>0.17</c:v>
                </c:pt>
                <c:pt idx="3">
                  <c:v>0.1</c:v>
                </c:pt>
                <c:pt idx="4">
                  <c:v>3.0000000000000002E-2</c:v>
                </c:pt>
                <c:pt idx="5">
                  <c:v>3.0000000000000002E-2</c:v>
                </c:pt>
              </c:numCache>
            </c:numRef>
          </c:val>
        </c:ser>
        <c:dLbls>
          <c:showLegendKey val="0"/>
          <c:showVal val="0"/>
          <c:showCatName val="0"/>
          <c:showSerName val="0"/>
          <c:showPercent val="0"/>
          <c:showBubbleSize val="0"/>
        </c:dLbls>
        <c:gapWidth val="150"/>
        <c:axId val="55186560"/>
        <c:axId val="55188096"/>
      </c:barChart>
      <c:catAx>
        <c:axId val="55186560"/>
        <c:scaling>
          <c:orientation val="minMax"/>
        </c:scaling>
        <c:delete val="0"/>
        <c:axPos val="b"/>
        <c:numFmt formatCode="General" sourceLinked="1"/>
        <c:majorTickMark val="none"/>
        <c:minorTickMark val="none"/>
        <c:tickLblPos val="nextTo"/>
        <c:txPr>
          <a:bodyPr/>
          <a:lstStyle/>
          <a:p>
            <a:pPr>
              <a:defRPr lang="es-AR"/>
            </a:pPr>
            <a:endParaRPr lang="es-AR"/>
          </a:p>
        </c:txPr>
        <c:crossAx val="55188096"/>
        <c:crosses val="autoZero"/>
        <c:auto val="1"/>
        <c:lblAlgn val="ctr"/>
        <c:lblOffset val="100"/>
        <c:noMultiLvlLbl val="0"/>
      </c:catAx>
      <c:valAx>
        <c:axId val="55188096"/>
        <c:scaling>
          <c:orientation val="minMax"/>
        </c:scaling>
        <c:delete val="0"/>
        <c:axPos val="l"/>
        <c:majorGridlines/>
        <c:numFmt formatCode="0%" sourceLinked="1"/>
        <c:majorTickMark val="none"/>
        <c:minorTickMark val="none"/>
        <c:tickLblPos val="nextTo"/>
        <c:txPr>
          <a:bodyPr/>
          <a:lstStyle/>
          <a:p>
            <a:pPr>
              <a:defRPr lang="es-AR"/>
            </a:pPr>
            <a:endParaRPr lang="es-AR"/>
          </a:p>
        </c:txPr>
        <c:crossAx val="55186560"/>
        <c:crosses val="autoZero"/>
        <c:crossBetween val="between"/>
      </c:valAx>
      <c:dTable>
        <c:showHorzBorder val="1"/>
        <c:showVertBorder val="1"/>
        <c:showOutline val="1"/>
        <c:showKeys val="1"/>
        <c:txPr>
          <a:bodyPr/>
          <a:lstStyle/>
          <a:p>
            <a:pPr rtl="0">
              <a:defRPr lang="es-AR"/>
            </a:pPr>
            <a:endParaRPr lang="es-AR"/>
          </a:p>
        </c:txPr>
      </c:dTable>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s-A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lang="es-AR"/>
            </a:pPr>
            <a:r>
              <a:rPr lang="en-US"/>
              <a:t>Nivel</a:t>
            </a:r>
            <a:r>
              <a:rPr lang="en-US" baseline="0"/>
              <a:t> de Instrucc.</a:t>
            </a:r>
            <a:endParaRPr lang="en-US"/>
          </a:p>
        </c:rich>
      </c:tx>
      <c:layout/>
      <c:overlay val="0"/>
    </c:title>
    <c:autoTitleDeleted val="0"/>
    <c:plotArea>
      <c:layout/>
      <c:barChart>
        <c:barDir val="col"/>
        <c:grouping val="clustered"/>
        <c:varyColors val="0"/>
        <c:ser>
          <c:idx val="0"/>
          <c:order val="0"/>
          <c:tx>
            <c:strRef>
              <c:f>Hoja1!$B$1</c:f>
              <c:strCache>
                <c:ptCount val="1"/>
                <c:pt idx="0">
                  <c:v>N° de Madres</c:v>
                </c:pt>
              </c:strCache>
            </c:strRef>
          </c:tx>
          <c:spPr>
            <a:solidFill>
              <a:srgbClr val="FFFF00"/>
            </a:solidFill>
          </c:spPr>
          <c:invertIfNegative val="0"/>
          <c:dPt>
            <c:idx val="0"/>
            <c:invertIfNegative val="0"/>
            <c:bubble3D val="0"/>
            <c:spPr>
              <a:solidFill>
                <a:srgbClr val="EEECE1">
                  <a:lumMod val="90000"/>
                </a:srgbClr>
              </a:solidFill>
            </c:spPr>
          </c:dPt>
          <c:dPt>
            <c:idx val="1"/>
            <c:invertIfNegative val="0"/>
            <c:bubble3D val="0"/>
            <c:spPr>
              <a:solidFill>
                <a:srgbClr val="F79646">
                  <a:lumMod val="60000"/>
                  <a:lumOff val="40000"/>
                </a:srgbClr>
              </a:solidFill>
            </c:spPr>
          </c:dPt>
          <c:dPt>
            <c:idx val="3"/>
            <c:invertIfNegative val="0"/>
            <c:bubble3D val="0"/>
            <c:spPr>
              <a:solidFill>
                <a:srgbClr val="F79646">
                  <a:lumMod val="75000"/>
                </a:srgbClr>
              </a:solidFill>
            </c:spPr>
          </c:dPt>
          <c:cat>
            <c:strRef>
              <c:f>Hoja1!$A$2:$A$5</c:f>
              <c:strCache>
                <c:ptCount val="4"/>
                <c:pt idx="0">
                  <c:v>Analfabeta</c:v>
                </c:pt>
                <c:pt idx="1">
                  <c:v>Nivel primario</c:v>
                </c:pt>
                <c:pt idx="2">
                  <c:v>Nivel secundario</c:v>
                </c:pt>
                <c:pt idx="3">
                  <c:v>Nivel superior</c:v>
                </c:pt>
              </c:strCache>
            </c:strRef>
          </c:cat>
          <c:val>
            <c:numRef>
              <c:f>Hoja1!$B$2:$B$5</c:f>
              <c:numCache>
                <c:formatCode>0%</c:formatCode>
                <c:ptCount val="4"/>
                <c:pt idx="0">
                  <c:v>3.0000000000000002E-2</c:v>
                </c:pt>
                <c:pt idx="1">
                  <c:v>0.33000000000000024</c:v>
                </c:pt>
                <c:pt idx="2">
                  <c:v>0.47000000000000008</c:v>
                </c:pt>
                <c:pt idx="3">
                  <c:v>0.17</c:v>
                </c:pt>
              </c:numCache>
            </c:numRef>
          </c:val>
        </c:ser>
        <c:dLbls>
          <c:showLegendKey val="0"/>
          <c:showVal val="0"/>
          <c:showCatName val="0"/>
          <c:showSerName val="0"/>
          <c:showPercent val="0"/>
          <c:showBubbleSize val="0"/>
        </c:dLbls>
        <c:gapWidth val="150"/>
        <c:axId val="55235712"/>
        <c:axId val="55237248"/>
      </c:barChart>
      <c:catAx>
        <c:axId val="55235712"/>
        <c:scaling>
          <c:orientation val="minMax"/>
        </c:scaling>
        <c:delete val="0"/>
        <c:axPos val="b"/>
        <c:numFmt formatCode="General" sourceLinked="1"/>
        <c:majorTickMark val="none"/>
        <c:minorTickMark val="none"/>
        <c:tickLblPos val="nextTo"/>
        <c:txPr>
          <a:bodyPr/>
          <a:lstStyle/>
          <a:p>
            <a:pPr>
              <a:defRPr lang="es-AR"/>
            </a:pPr>
            <a:endParaRPr lang="es-AR"/>
          </a:p>
        </c:txPr>
        <c:crossAx val="55237248"/>
        <c:crosses val="autoZero"/>
        <c:auto val="1"/>
        <c:lblAlgn val="ctr"/>
        <c:lblOffset val="100"/>
        <c:noMultiLvlLbl val="0"/>
      </c:catAx>
      <c:valAx>
        <c:axId val="55237248"/>
        <c:scaling>
          <c:orientation val="minMax"/>
        </c:scaling>
        <c:delete val="0"/>
        <c:axPos val="l"/>
        <c:majorGridlines/>
        <c:numFmt formatCode="0%" sourceLinked="1"/>
        <c:majorTickMark val="none"/>
        <c:minorTickMark val="none"/>
        <c:tickLblPos val="nextTo"/>
        <c:txPr>
          <a:bodyPr/>
          <a:lstStyle/>
          <a:p>
            <a:pPr>
              <a:defRPr lang="es-AR"/>
            </a:pPr>
            <a:endParaRPr lang="es-AR"/>
          </a:p>
        </c:txPr>
        <c:crossAx val="55235712"/>
        <c:crosses val="autoZero"/>
        <c:crossBetween val="between"/>
      </c:valAx>
      <c:dTable>
        <c:showHorzBorder val="1"/>
        <c:showVertBorder val="1"/>
        <c:showOutline val="1"/>
        <c:showKeys val="1"/>
        <c:txPr>
          <a:bodyPr/>
          <a:lstStyle/>
          <a:p>
            <a:pPr rtl="0">
              <a:defRPr lang="es-AR"/>
            </a:pPr>
            <a:endParaRPr lang="es-AR"/>
          </a:p>
        </c:txPr>
      </c:dTable>
    </c:plotArea>
    <c:plotVisOnly val="1"/>
    <c:dispBlanksAs val="gap"/>
    <c:showDLblsOverMax val="0"/>
  </c:chart>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s-A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lang="es-AR"/>
            </a:pPr>
            <a:r>
              <a:rPr lang="en-US"/>
              <a:t>Est. Civil</a:t>
            </a:r>
          </a:p>
        </c:rich>
      </c:tx>
      <c:layout/>
      <c:overlay val="0"/>
    </c:title>
    <c:autoTitleDeleted val="0"/>
    <c:plotArea>
      <c:layout/>
      <c:pieChart>
        <c:varyColors val="1"/>
        <c:ser>
          <c:idx val="0"/>
          <c:order val="0"/>
          <c:tx>
            <c:strRef>
              <c:f>Hoja1!$B$1</c:f>
              <c:strCache>
                <c:ptCount val="1"/>
                <c:pt idx="0">
                  <c:v>Cant. de Madres</c:v>
                </c:pt>
              </c:strCache>
            </c:strRef>
          </c:tx>
          <c:dLbls>
            <c:dLbl>
              <c:idx val="0"/>
              <c:layout/>
              <c:tx>
                <c:rich>
                  <a:bodyPr/>
                  <a:lstStyle/>
                  <a:p>
                    <a:r>
                      <a:rPr lang="en-US" sz="2400" dirty="0"/>
                      <a:t>30%</a:t>
                    </a:r>
                  </a:p>
                </c:rich>
              </c:tx>
              <c:showLegendKey val="0"/>
              <c:showVal val="0"/>
              <c:showCatName val="0"/>
              <c:showSerName val="0"/>
              <c:showPercent val="1"/>
              <c:showBubbleSize val="0"/>
            </c:dLbl>
            <c:dLbl>
              <c:idx val="1"/>
              <c:layout/>
              <c:tx>
                <c:rich>
                  <a:bodyPr/>
                  <a:lstStyle/>
                  <a:p>
                    <a:r>
                      <a:rPr lang="en-US" sz="2400" dirty="0"/>
                      <a:t>43%</a:t>
                    </a:r>
                  </a:p>
                </c:rich>
              </c:tx>
              <c:showLegendKey val="0"/>
              <c:showVal val="0"/>
              <c:showCatName val="0"/>
              <c:showSerName val="0"/>
              <c:showPercent val="1"/>
              <c:showBubbleSize val="0"/>
            </c:dLbl>
            <c:dLbl>
              <c:idx val="2"/>
              <c:layout/>
              <c:tx>
                <c:rich>
                  <a:bodyPr/>
                  <a:lstStyle/>
                  <a:p>
                    <a:r>
                      <a:rPr lang="en-US" sz="2400" dirty="0"/>
                      <a:t>27%</a:t>
                    </a:r>
                  </a:p>
                </c:rich>
              </c:tx>
              <c:showLegendKey val="0"/>
              <c:showVal val="0"/>
              <c:showCatName val="0"/>
              <c:showSerName val="0"/>
              <c:showPercent val="1"/>
              <c:showBubbleSize val="0"/>
            </c:dLbl>
            <c:txPr>
              <a:bodyPr/>
              <a:lstStyle/>
              <a:p>
                <a:pPr>
                  <a:defRPr lang="es-AR"/>
                </a:pPr>
                <a:endParaRPr lang="es-AR"/>
              </a:p>
            </c:txPr>
            <c:showLegendKey val="0"/>
            <c:showVal val="0"/>
            <c:showCatName val="0"/>
            <c:showSerName val="0"/>
            <c:showPercent val="1"/>
            <c:showBubbleSize val="0"/>
            <c:showLeaderLines val="0"/>
          </c:dLbls>
          <c:cat>
            <c:strRef>
              <c:f>Hoja1!$A$2:$A$4</c:f>
              <c:strCache>
                <c:ptCount val="3"/>
                <c:pt idx="0">
                  <c:v>Soltera</c:v>
                </c:pt>
                <c:pt idx="1">
                  <c:v>Casada</c:v>
                </c:pt>
                <c:pt idx="2">
                  <c:v>Conviviente</c:v>
                </c:pt>
              </c:strCache>
            </c:strRef>
          </c:cat>
          <c:val>
            <c:numRef>
              <c:f>Hoja1!$B$2:$B$4</c:f>
              <c:numCache>
                <c:formatCode>General</c:formatCode>
                <c:ptCount val="3"/>
                <c:pt idx="0">
                  <c:v>9</c:v>
                </c:pt>
                <c:pt idx="1">
                  <c:v>13</c:v>
                </c:pt>
                <c:pt idx="2">
                  <c:v>8</c:v>
                </c:pt>
              </c:numCache>
            </c:numRef>
          </c:val>
        </c:ser>
        <c:dLbls>
          <c:showLegendKey val="0"/>
          <c:showVal val="0"/>
          <c:showCatName val="0"/>
          <c:showSerName val="0"/>
          <c:showPercent val="0"/>
          <c:showBubbleSize val="0"/>
          <c:showLeaderLines val="0"/>
        </c:dLbls>
        <c:firstSliceAng val="0"/>
      </c:pieChart>
      <c:spPr>
        <a:noFill/>
        <a:ln w="25455">
          <a:noFill/>
        </a:ln>
      </c:spPr>
    </c:plotArea>
    <c:legend>
      <c:legendPos val="r"/>
      <c:layout>
        <c:manualLayout>
          <c:xMode val="edge"/>
          <c:yMode val="edge"/>
          <c:x val="0.7081272591161436"/>
          <c:y val="0.34111992606882063"/>
          <c:w val="0.28559724668868852"/>
          <c:h val="0.40584474199836384"/>
        </c:manualLayout>
      </c:layout>
      <c:overlay val="0"/>
      <c:txPr>
        <a:bodyPr/>
        <a:lstStyle/>
        <a:p>
          <a:pPr>
            <a:defRPr lang="es-AR" sz="1400" b="1"/>
          </a:pPr>
          <a:endParaRPr lang="es-AR"/>
        </a:p>
      </c:txPr>
    </c:legend>
    <c:plotVisOnly val="1"/>
    <c:dispBlanksAs val="zero"/>
    <c:showDLblsOverMax val="0"/>
  </c:chart>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s-A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lang="es-AR" sz="1606" b="1"/>
            </a:pPr>
            <a:r>
              <a:rPr lang="en-US" sz="1606" b="1"/>
              <a:t>Vacunación</a:t>
            </a:r>
            <a:r>
              <a:rPr lang="en-US" sz="1606" b="1" baseline="0"/>
              <a:t> completa</a:t>
            </a:r>
            <a:endParaRPr lang="en-US" sz="1600" b="1"/>
          </a:p>
        </c:rich>
      </c:tx>
      <c:layout>
        <c:manualLayout>
          <c:xMode val="edge"/>
          <c:yMode val="edge"/>
          <c:x val="9.7251417240556512E-2"/>
          <c:y val="5.6113152522601337E-2"/>
        </c:manualLayout>
      </c:layout>
      <c:overlay val="0"/>
    </c:title>
    <c:autoTitleDeleted val="0"/>
    <c:plotArea>
      <c:layout/>
      <c:pieChart>
        <c:varyColors val="1"/>
        <c:ser>
          <c:idx val="0"/>
          <c:order val="0"/>
          <c:tx>
            <c:strRef>
              <c:f>Hoja1!$B$1</c:f>
              <c:strCache>
                <c:ptCount val="1"/>
                <c:pt idx="0">
                  <c:v>Cant. de Madres</c:v>
                </c:pt>
              </c:strCache>
            </c:strRef>
          </c:tx>
          <c:dLbls>
            <c:dLbl>
              <c:idx val="0"/>
              <c:layout>
                <c:manualLayout>
                  <c:x val="-7.1795013063848639E-2"/>
                  <c:y val="-0.14682310071650054"/>
                </c:manualLayout>
              </c:layout>
              <c:tx>
                <c:rich>
                  <a:bodyPr/>
                  <a:lstStyle/>
                  <a:p>
                    <a:r>
                      <a:rPr lang="en-US" sz="2400" dirty="0"/>
                      <a:t>83%</a:t>
                    </a:r>
                  </a:p>
                </c:rich>
              </c:tx>
              <c:showLegendKey val="0"/>
              <c:showVal val="0"/>
              <c:showCatName val="0"/>
              <c:showSerName val="0"/>
              <c:showPercent val="1"/>
              <c:showBubbleSize val="0"/>
            </c:dLbl>
            <c:dLbl>
              <c:idx val="1"/>
              <c:layout/>
              <c:tx>
                <c:rich>
                  <a:bodyPr/>
                  <a:lstStyle/>
                  <a:p>
                    <a:r>
                      <a:rPr lang="en-US" sz="2400" dirty="0"/>
                      <a:t>17%</a:t>
                    </a:r>
                  </a:p>
                </c:rich>
              </c:tx>
              <c:showLegendKey val="0"/>
              <c:showVal val="0"/>
              <c:showCatName val="0"/>
              <c:showSerName val="0"/>
              <c:showPercent val="1"/>
              <c:showBubbleSize val="0"/>
            </c:dLbl>
            <c:txPr>
              <a:bodyPr/>
              <a:lstStyle/>
              <a:p>
                <a:pPr>
                  <a:defRPr lang="es-AR"/>
                </a:pPr>
                <a:endParaRPr lang="es-AR"/>
              </a:p>
            </c:txPr>
            <c:showLegendKey val="0"/>
            <c:showVal val="0"/>
            <c:showCatName val="0"/>
            <c:showSerName val="0"/>
            <c:showPercent val="1"/>
            <c:showBubbleSize val="0"/>
            <c:showLeaderLines val="0"/>
          </c:dLbls>
          <c:cat>
            <c:strRef>
              <c:f>Hoja1!$A$2:$A$3</c:f>
              <c:strCache>
                <c:ptCount val="2"/>
                <c:pt idx="0">
                  <c:v>Si</c:v>
                </c:pt>
                <c:pt idx="1">
                  <c:v>No</c:v>
                </c:pt>
              </c:strCache>
            </c:strRef>
          </c:cat>
          <c:val>
            <c:numRef>
              <c:f>Hoja1!$B$2:$B$3</c:f>
              <c:numCache>
                <c:formatCode>General</c:formatCode>
                <c:ptCount val="2"/>
                <c:pt idx="0">
                  <c:v>25</c:v>
                </c:pt>
                <c:pt idx="1">
                  <c:v>5</c:v>
                </c:pt>
              </c:numCache>
            </c:numRef>
          </c:val>
        </c:ser>
        <c:dLbls>
          <c:showLegendKey val="0"/>
          <c:showVal val="0"/>
          <c:showCatName val="0"/>
          <c:showSerName val="0"/>
          <c:showPercent val="0"/>
          <c:showBubbleSize val="0"/>
          <c:showLeaderLines val="0"/>
        </c:dLbls>
        <c:firstSliceAng val="0"/>
      </c:pieChart>
      <c:spPr>
        <a:noFill/>
        <a:ln w="25497">
          <a:noFill/>
        </a:ln>
      </c:spPr>
    </c:plotArea>
    <c:legend>
      <c:legendPos val="r"/>
      <c:layout/>
      <c:overlay val="0"/>
      <c:txPr>
        <a:bodyPr/>
        <a:lstStyle/>
        <a:p>
          <a:pPr>
            <a:defRPr lang="es-AR" sz="2000"/>
          </a:pPr>
          <a:endParaRPr lang="es-AR"/>
        </a:p>
      </c:txPr>
    </c:legend>
    <c:plotVisOnly val="1"/>
    <c:dispBlanksAs val="zero"/>
    <c:showDLblsOverMax val="0"/>
  </c:chart>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s-A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a:t>Tipos de Alimentación</a:t>
            </a:r>
          </a:p>
        </c:rich>
      </c:tx>
      <c:layout/>
      <c:overlay val="0"/>
    </c:title>
    <c:autoTitleDeleted val="0"/>
    <c:plotArea>
      <c:layout>
        <c:manualLayout>
          <c:layoutTarget val="inner"/>
          <c:xMode val="edge"/>
          <c:yMode val="edge"/>
          <c:x val="0.10282505325847729"/>
          <c:y val="0.23412190105878133"/>
          <c:w val="0.38024375316314168"/>
          <c:h val="0.64584721260842304"/>
        </c:manualLayout>
      </c:layout>
      <c:pieChart>
        <c:varyColors val="1"/>
        <c:ser>
          <c:idx val="0"/>
          <c:order val="0"/>
          <c:tx>
            <c:strRef>
              <c:f>Hoja1!$B$1</c:f>
              <c:strCache>
                <c:ptCount val="1"/>
                <c:pt idx="0">
                  <c:v>Cant. de madres</c:v>
                </c:pt>
              </c:strCache>
            </c:strRef>
          </c:tx>
          <c:dLbls>
            <c:showLegendKey val="0"/>
            <c:showVal val="0"/>
            <c:showCatName val="0"/>
            <c:showSerName val="0"/>
            <c:showPercent val="1"/>
            <c:showBubbleSize val="0"/>
            <c:showLeaderLines val="0"/>
          </c:dLbls>
          <c:cat>
            <c:strRef>
              <c:f>Hoja1!$A$2:$A$4</c:f>
              <c:strCache>
                <c:ptCount val="3"/>
                <c:pt idx="0">
                  <c:v>Lactancia materna</c:v>
                </c:pt>
                <c:pt idx="1">
                  <c:v>Alimentación artificial</c:v>
                </c:pt>
                <c:pt idx="2">
                  <c:v>Alimentación mixta</c:v>
                </c:pt>
              </c:strCache>
            </c:strRef>
          </c:cat>
          <c:val>
            <c:numRef>
              <c:f>Hoja1!$B$2:$B$4</c:f>
              <c:numCache>
                <c:formatCode>General</c:formatCode>
                <c:ptCount val="3"/>
                <c:pt idx="0">
                  <c:v>12</c:v>
                </c:pt>
                <c:pt idx="1">
                  <c:v>5</c:v>
                </c:pt>
                <c:pt idx="2">
                  <c:v>13</c:v>
                </c:pt>
              </c:numCache>
            </c:numRef>
          </c:val>
        </c:ser>
        <c:dLbls>
          <c:showLegendKey val="0"/>
          <c:showVal val="0"/>
          <c:showCatName val="0"/>
          <c:showSerName val="0"/>
          <c:showPercent val="0"/>
          <c:showBubbleSize val="0"/>
          <c:showLeaderLines val="0"/>
        </c:dLbls>
        <c:firstSliceAng val="0"/>
      </c:pieChart>
      <c:spPr>
        <a:noFill/>
        <a:ln w="25451">
          <a:noFill/>
        </a:ln>
      </c:spPr>
    </c:plotArea>
    <c:legend>
      <c:legendPos val="r"/>
      <c:layout/>
      <c:overlay val="0"/>
    </c:legend>
    <c:plotVisOnly val="1"/>
    <c:dispBlanksAs val="zero"/>
    <c:showDLblsOverMax val="0"/>
  </c:chart>
  <c:txPr>
    <a:bodyPr/>
    <a:lstStyle/>
    <a:p>
      <a:pPr>
        <a:defRPr sz="1600"/>
      </a:pPr>
      <a:endParaRPr lang="es-AR"/>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s-A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lang="es-AR" sz="2000"/>
            </a:pPr>
            <a:r>
              <a:rPr lang="en-US" sz="2000"/>
              <a:t>Hábito</a:t>
            </a:r>
            <a:r>
              <a:rPr lang="en-US" sz="2000" baseline="0"/>
              <a:t> de tabaquismo en el hogar</a:t>
            </a:r>
            <a:endParaRPr lang="en-US" sz="2000"/>
          </a:p>
        </c:rich>
      </c:tx>
      <c:layout/>
      <c:overlay val="0"/>
    </c:title>
    <c:autoTitleDeleted val="0"/>
    <c:plotArea>
      <c:layout/>
      <c:pieChart>
        <c:varyColors val="1"/>
        <c:ser>
          <c:idx val="0"/>
          <c:order val="0"/>
          <c:tx>
            <c:strRef>
              <c:f>Hoja1!$B$1</c:f>
              <c:strCache>
                <c:ptCount val="1"/>
                <c:pt idx="0">
                  <c:v>Cant. de Madres</c:v>
                </c:pt>
              </c:strCache>
            </c:strRef>
          </c:tx>
          <c:dPt>
            <c:idx val="1"/>
            <c:bubble3D val="0"/>
            <c:explosion val="23"/>
          </c:dPt>
          <c:dLbls>
            <c:txPr>
              <a:bodyPr/>
              <a:lstStyle/>
              <a:p>
                <a:pPr>
                  <a:defRPr lang="es-AR" sz="2000"/>
                </a:pPr>
                <a:endParaRPr lang="es-AR"/>
              </a:p>
            </c:txPr>
            <c:showLegendKey val="0"/>
            <c:showVal val="0"/>
            <c:showCatName val="0"/>
            <c:showSerName val="0"/>
            <c:showPercent val="1"/>
            <c:showBubbleSize val="0"/>
            <c:showLeaderLines val="0"/>
          </c:dLbls>
          <c:cat>
            <c:strRef>
              <c:f>Hoja1!$A$2:$A$3</c:f>
              <c:strCache>
                <c:ptCount val="2"/>
                <c:pt idx="0">
                  <c:v>Si</c:v>
                </c:pt>
                <c:pt idx="1">
                  <c:v>No</c:v>
                </c:pt>
              </c:strCache>
            </c:strRef>
          </c:cat>
          <c:val>
            <c:numRef>
              <c:f>Hoja1!$B$2:$B$3</c:f>
              <c:numCache>
                <c:formatCode>General</c:formatCode>
                <c:ptCount val="2"/>
                <c:pt idx="0">
                  <c:v>13</c:v>
                </c:pt>
                <c:pt idx="1">
                  <c:v>17</c:v>
                </c:pt>
              </c:numCache>
            </c:numRef>
          </c:val>
        </c:ser>
        <c:dLbls>
          <c:showLegendKey val="0"/>
          <c:showVal val="0"/>
          <c:showCatName val="0"/>
          <c:showSerName val="0"/>
          <c:showPercent val="0"/>
          <c:showBubbleSize val="0"/>
          <c:showLeaderLines val="0"/>
        </c:dLbls>
        <c:firstSliceAng val="0"/>
      </c:pieChart>
      <c:spPr>
        <a:noFill/>
        <a:ln w="25365">
          <a:noFill/>
        </a:ln>
      </c:spPr>
    </c:plotArea>
    <c:legend>
      <c:legendPos val="r"/>
      <c:layout/>
      <c:overlay val="0"/>
      <c:txPr>
        <a:bodyPr/>
        <a:lstStyle/>
        <a:p>
          <a:pPr>
            <a:defRPr lang="es-AR" sz="2000"/>
          </a:pPr>
          <a:endParaRPr lang="es-AR"/>
        </a:p>
      </c:txPr>
    </c:legend>
    <c:plotVisOnly val="1"/>
    <c:dispBlanksAs val="zero"/>
    <c:showDLblsOverMax val="0"/>
  </c:chart>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s-A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2400"/>
            </a:pPr>
            <a:r>
              <a:rPr lang="en-US" sz="2400"/>
              <a:t>Combustibles</a:t>
            </a:r>
          </a:p>
        </c:rich>
      </c:tx>
      <c:layout/>
      <c:overlay val="0"/>
    </c:title>
    <c:autoTitleDeleted val="0"/>
    <c:plotArea>
      <c:layout/>
      <c:pieChart>
        <c:varyColors val="1"/>
        <c:ser>
          <c:idx val="0"/>
          <c:order val="0"/>
          <c:tx>
            <c:strRef>
              <c:f>Hoja1!$B$1</c:f>
              <c:strCache>
                <c:ptCount val="1"/>
                <c:pt idx="0">
                  <c:v>Columna1</c:v>
                </c:pt>
              </c:strCache>
            </c:strRef>
          </c:tx>
          <c:dLbls>
            <c:showLegendKey val="0"/>
            <c:showVal val="0"/>
            <c:showCatName val="0"/>
            <c:showSerName val="0"/>
            <c:showPercent val="1"/>
            <c:showBubbleSize val="0"/>
            <c:showLeaderLines val="0"/>
          </c:dLbls>
          <c:cat>
            <c:strRef>
              <c:f>Hoja1!$A$2:$A$4</c:f>
              <c:strCache>
                <c:ptCount val="3"/>
                <c:pt idx="0">
                  <c:v>Leña</c:v>
                </c:pt>
                <c:pt idx="1">
                  <c:v>Gas</c:v>
                </c:pt>
                <c:pt idx="2">
                  <c:v>Otros</c:v>
                </c:pt>
              </c:strCache>
            </c:strRef>
          </c:cat>
          <c:val>
            <c:numRef>
              <c:f>Hoja1!$B$2:$B$4</c:f>
              <c:numCache>
                <c:formatCode>General</c:formatCode>
                <c:ptCount val="3"/>
                <c:pt idx="0">
                  <c:v>16</c:v>
                </c:pt>
                <c:pt idx="1">
                  <c:v>15</c:v>
                </c:pt>
                <c:pt idx="2">
                  <c:v>8</c:v>
                </c:pt>
              </c:numCache>
            </c:numRef>
          </c:val>
        </c:ser>
        <c:dLbls>
          <c:showLegendKey val="0"/>
          <c:showVal val="0"/>
          <c:showCatName val="0"/>
          <c:showSerName val="0"/>
          <c:showPercent val="0"/>
          <c:showBubbleSize val="0"/>
          <c:showLeaderLines val="0"/>
        </c:dLbls>
        <c:firstSliceAng val="0"/>
      </c:pieChart>
      <c:spPr>
        <a:noFill/>
        <a:ln w="25485">
          <a:noFill/>
        </a:ln>
      </c:spPr>
    </c:plotArea>
    <c:legend>
      <c:legendPos val="r"/>
      <c:layout/>
      <c:overlay val="0"/>
    </c:legend>
    <c:plotVisOnly val="1"/>
    <c:dispBlanksAs val="zero"/>
    <c:showDLblsOverMax val="0"/>
  </c:chart>
  <c:txPr>
    <a:bodyPr/>
    <a:lstStyle/>
    <a:p>
      <a:pPr>
        <a:defRPr sz="1800"/>
      </a:pPr>
      <a:endParaRPr lang="es-AR"/>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s-A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lang="es-AR" sz="2000"/>
            </a:pPr>
            <a:r>
              <a:rPr lang="en-US" sz="2000"/>
              <a:t>Cant. de Líquido</a:t>
            </a:r>
          </a:p>
        </c:rich>
      </c:tx>
      <c:layout/>
      <c:overlay val="0"/>
    </c:title>
    <c:autoTitleDeleted val="0"/>
    <c:plotArea>
      <c:layout/>
      <c:pieChart>
        <c:varyColors val="1"/>
        <c:ser>
          <c:idx val="0"/>
          <c:order val="0"/>
          <c:tx>
            <c:strRef>
              <c:f>Hoja1!$B$1</c:f>
              <c:strCache>
                <c:ptCount val="1"/>
                <c:pt idx="0">
                  <c:v>Columna1</c:v>
                </c:pt>
              </c:strCache>
            </c:strRef>
          </c:tx>
          <c:dLbls>
            <c:dLbl>
              <c:idx val="0"/>
              <c:layout>
                <c:manualLayout>
                  <c:x val="-1.2959436431945746E-2"/>
                  <c:y val="0.14565668927540809"/>
                </c:manualLayout>
              </c:layout>
              <c:showLegendKey val="0"/>
              <c:showVal val="0"/>
              <c:showCatName val="0"/>
              <c:showSerName val="0"/>
              <c:showPercent val="1"/>
              <c:showBubbleSize val="0"/>
            </c:dLbl>
            <c:txPr>
              <a:bodyPr/>
              <a:lstStyle/>
              <a:p>
                <a:pPr>
                  <a:defRPr lang="es-AR" sz="1800"/>
                </a:pPr>
                <a:endParaRPr lang="es-AR"/>
              </a:p>
            </c:txPr>
            <c:showLegendKey val="0"/>
            <c:showVal val="0"/>
            <c:showCatName val="0"/>
            <c:showSerName val="0"/>
            <c:showPercent val="1"/>
            <c:showBubbleSize val="0"/>
            <c:showLeaderLines val="0"/>
          </c:dLbls>
          <c:cat>
            <c:strRef>
              <c:f>Hoja1!$A$2:$A$4</c:f>
              <c:strCache>
                <c:ptCount val="3"/>
                <c:pt idx="0">
                  <c:v>Mayor</c:v>
                </c:pt>
                <c:pt idx="1">
                  <c:v>Menor</c:v>
                </c:pt>
                <c:pt idx="2">
                  <c:v>Igual</c:v>
                </c:pt>
              </c:strCache>
            </c:strRef>
          </c:cat>
          <c:val>
            <c:numRef>
              <c:f>Hoja1!$B$2:$B$4</c:f>
              <c:numCache>
                <c:formatCode>General</c:formatCode>
                <c:ptCount val="3"/>
                <c:pt idx="0">
                  <c:v>1</c:v>
                </c:pt>
                <c:pt idx="1">
                  <c:v>18</c:v>
                </c:pt>
                <c:pt idx="2">
                  <c:v>11</c:v>
                </c:pt>
              </c:numCache>
            </c:numRef>
          </c:val>
        </c:ser>
        <c:dLbls>
          <c:showLegendKey val="0"/>
          <c:showVal val="0"/>
          <c:showCatName val="0"/>
          <c:showSerName val="0"/>
          <c:showPercent val="0"/>
          <c:showBubbleSize val="0"/>
          <c:showLeaderLines val="0"/>
        </c:dLbls>
        <c:firstSliceAng val="0"/>
      </c:pieChart>
      <c:spPr>
        <a:noFill/>
        <a:ln w="25475">
          <a:noFill/>
        </a:ln>
      </c:spPr>
    </c:plotArea>
    <c:legend>
      <c:legendPos val="r"/>
      <c:layout>
        <c:manualLayout>
          <c:xMode val="edge"/>
          <c:yMode val="edge"/>
          <c:x val="0.71551224355353316"/>
          <c:y val="0.45788113727997226"/>
          <c:w val="0.2695833092097748"/>
          <c:h val="0.32042956184208182"/>
        </c:manualLayout>
      </c:layout>
      <c:overlay val="0"/>
      <c:txPr>
        <a:bodyPr/>
        <a:lstStyle/>
        <a:p>
          <a:pPr>
            <a:defRPr lang="es-AR" sz="1600"/>
          </a:pPr>
          <a:endParaRPr lang="es-AR"/>
        </a:p>
      </c:txPr>
    </c:legend>
    <c:plotVisOnly val="1"/>
    <c:dispBlanksAs val="zero"/>
    <c:showDLblsOverMax val="0"/>
  </c:chart>
  <c:externalData r:id="rId2">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AR"/>
          </a:p>
        </p:txBody>
      </p:sp>
      <p:sp>
        <p:nvSpPr>
          <p:cNvPr id="4" name="3 Marcador de fecha"/>
          <p:cNvSpPr>
            <a:spLocks noGrp="1"/>
          </p:cNvSpPr>
          <p:nvPr>
            <p:ph type="dt" sz="half" idx="10"/>
          </p:nvPr>
        </p:nvSpPr>
        <p:spPr/>
        <p:txBody>
          <a:bodyPr/>
          <a:lstStyle/>
          <a:p>
            <a:fld id="{A04E6B03-6918-4FCF-AA85-F0D69A5E387C}" type="datetimeFigureOut">
              <a:rPr lang="es-AR" smtClean="0"/>
              <a:t>13/12/2013</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13523B41-3A9D-4060-9D3C-8282C433FD53}" type="slidenum">
              <a:rPr lang="es-AR" smtClean="0"/>
              <a:t>‹Nº›</a:t>
            </a:fld>
            <a:endParaRPr lang="es-AR"/>
          </a:p>
        </p:txBody>
      </p:sp>
    </p:spTree>
    <p:extLst>
      <p:ext uri="{BB962C8B-B14F-4D97-AF65-F5344CB8AC3E}">
        <p14:creationId xmlns:p14="http://schemas.microsoft.com/office/powerpoint/2010/main" val="3751898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A04E6B03-6918-4FCF-AA85-F0D69A5E387C}" type="datetimeFigureOut">
              <a:rPr lang="es-AR" smtClean="0"/>
              <a:t>13/12/2013</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13523B41-3A9D-4060-9D3C-8282C433FD53}" type="slidenum">
              <a:rPr lang="es-AR" smtClean="0"/>
              <a:t>‹Nº›</a:t>
            </a:fld>
            <a:endParaRPr lang="es-AR"/>
          </a:p>
        </p:txBody>
      </p:sp>
    </p:spTree>
    <p:extLst>
      <p:ext uri="{BB962C8B-B14F-4D97-AF65-F5344CB8AC3E}">
        <p14:creationId xmlns:p14="http://schemas.microsoft.com/office/powerpoint/2010/main" val="3297929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A04E6B03-6918-4FCF-AA85-F0D69A5E387C}" type="datetimeFigureOut">
              <a:rPr lang="es-AR" smtClean="0"/>
              <a:t>13/12/2013</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13523B41-3A9D-4060-9D3C-8282C433FD53}" type="slidenum">
              <a:rPr lang="es-AR" smtClean="0"/>
              <a:t>‹Nº›</a:t>
            </a:fld>
            <a:endParaRPr lang="es-AR"/>
          </a:p>
        </p:txBody>
      </p:sp>
    </p:spTree>
    <p:extLst>
      <p:ext uri="{BB962C8B-B14F-4D97-AF65-F5344CB8AC3E}">
        <p14:creationId xmlns:p14="http://schemas.microsoft.com/office/powerpoint/2010/main" val="19041055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A04E6B03-6918-4FCF-AA85-F0D69A5E387C}" type="datetimeFigureOut">
              <a:rPr lang="es-AR" smtClean="0"/>
              <a:t>13/12/2013</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13523B41-3A9D-4060-9D3C-8282C433FD53}" type="slidenum">
              <a:rPr lang="es-AR" smtClean="0"/>
              <a:t>‹Nº›</a:t>
            </a:fld>
            <a:endParaRPr lang="es-AR"/>
          </a:p>
        </p:txBody>
      </p:sp>
    </p:spTree>
    <p:extLst>
      <p:ext uri="{BB962C8B-B14F-4D97-AF65-F5344CB8AC3E}">
        <p14:creationId xmlns:p14="http://schemas.microsoft.com/office/powerpoint/2010/main" val="826344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A04E6B03-6918-4FCF-AA85-F0D69A5E387C}" type="datetimeFigureOut">
              <a:rPr lang="es-AR" smtClean="0"/>
              <a:t>13/12/2013</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13523B41-3A9D-4060-9D3C-8282C433FD53}" type="slidenum">
              <a:rPr lang="es-AR" smtClean="0"/>
              <a:t>‹Nº›</a:t>
            </a:fld>
            <a:endParaRPr lang="es-AR"/>
          </a:p>
        </p:txBody>
      </p:sp>
    </p:spTree>
    <p:extLst>
      <p:ext uri="{BB962C8B-B14F-4D97-AF65-F5344CB8AC3E}">
        <p14:creationId xmlns:p14="http://schemas.microsoft.com/office/powerpoint/2010/main" val="25548666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4 Marcador de fecha"/>
          <p:cNvSpPr>
            <a:spLocks noGrp="1"/>
          </p:cNvSpPr>
          <p:nvPr>
            <p:ph type="dt" sz="half" idx="10"/>
          </p:nvPr>
        </p:nvSpPr>
        <p:spPr/>
        <p:txBody>
          <a:bodyPr/>
          <a:lstStyle/>
          <a:p>
            <a:fld id="{A04E6B03-6918-4FCF-AA85-F0D69A5E387C}" type="datetimeFigureOut">
              <a:rPr lang="es-AR" smtClean="0"/>
              <a:t>13/12/2013</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13523B41-3A9D-4060-9D3C-8282C433FD53}" type="slidenum">
              <a:rPr lang="es-AR" smtClean="0"/>
              <a:t>‹Nº›</a:t>
            </a:fld>
            <a:endParaRPr lang="es-AR"/>
          </a:p>
        </p:txBody>
      </p:sp>
    </p:spTree>
    <p:extLst>
      <p:ext uri="{BB962C8B-B14F-4D97-AF65-F5344CB8AC3E}">
        <p14:creationId xmlns:p14="http://schemas.microsoft.com/office/powerpoint/2010/main" val="24187950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7" name="6 Marcador de fecha"/>
          <p:cNvSpPr>
            <a:spLocks noGrp="1"/>
          </p:cNvSpPr>
          <p:nvPr>
            <p:ph type="dt" sz="half" idx="10"/>
          </p:nvPr>
        </p:nvSpPr>
        <p:spPr/>
        <p:txBody>
          <a:bodyPr/>
          <a:lstStyle/>
          <a:p>
            <a:fld id="{A04E6B03-6918-4FCF-AA85-F0D69A5E387C}" type="datetimeFigureOut">
              <a:rPr lang="es-AR" smtClean="0"/>
              <a:t>13/12/2013</a:t>
            </a:fld>
            <a:endParaRPr lang="es-AR"/>
          </a:p>
        </p:txBody>
      </p:sp>
      <p:sp>
        <p:nvSpPr>
          <p:cNvPr id="8" name="7 Marcador de pie de página"/>
          <p:cNvSpPr>
            <a:spLocks noGrp="1"/>
          </p:cNvSpPr>
          <p:nvPr>
            <p:ph type="ftr" sz="quarter" idx="11"/>
          </p:nvPr>
        </p:nvSpPr>
        <p:spPr/>
        <p:txBody>
          <a:bodyPr/>
          <a:lstStyle/>
          <a:p>
            <a:endParaRPr lang="es-AR"/>
          </a:p>
        </p:txBody>
      </p:sp>
      <p:sp>
        <p:nvSpPr>
          <p:cNvPr id="9" name="8 Marcador de número de diapositiva"/>
          <p:cNvSpPr>
            <a:spLocks noGrp="1"/>
          </p:cNvSpPr>
          <p:nvPr>
            <p:ph type="sldNum" sz="quarter" idx="12"/>
          </p:nvPr>
        </p:nvSpPr>
        <p:spPr/>
        <p:txBody>
          <a:bodyPr/>
          <a:lstStyle/>
          <a:p>
            <a:fld id="{13523B41-3A9D-4060-9D3C-8282C433FD53}" type="slidenum">
              <a:rPr lang="es-AR" smtClean="0"/>
              <a:t>‹Nº›</a:t>
            </a:fld>
            <a:endParaRPr lang="es-AR"/>
          </a:p>
        </p:txBody>
      </p:sp>
    </p:spTree>
    <p:extLst>
      <p:ext uri="{BB962C8B-B14F-4D97-AF65-F5344CB8AC3E}">
        <p14:creationId xmlns:p14="http://schemas.microsoft.com/office/powerpoint/2010/main" val="31777153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fecha"/>
          <p:cNvSpPr>
            <a:spLocks noGrp="1"/>
          </p:cNvSpPr>
          <p:nvPr>
            <p:ph type="dt" sz="half" idx="10"/>
          </p:nvPr>
        </p:nvSpPr>
        <p:spPr/>
        <p:txBody>
          <a:bodyPr/>
          <a:lstStyle/>
          <a:p>
            <a:fld id="{A04E6B03-6918-4FCF-AA85-F0D69A5E387C}" type="datetimeFigureOut">
              <a:rPr lang="es-AR" smtClean="0"/>
              <a:t>13/12/2013</a:t>
            </a:fld>
            <a:endParaRPr lang="es-AR"/>
          </a:p>
        </p:txBody>
      </p:sp>
      <p:sp>
        <p:nvSpPr>
          <p:cNvPr id="4" name="3 Marcador de pie de página"/>
          <p:cNvSpPr>
            <a:spLocks noGrp="1"/>
          </p:cNvSpPr>
          <p:nvPr>
            <p:ph type="ftr" sz="quarter" idx="11"/>
          </p:nvPr>
        </p:nvSpPr>
        <p:spPr/>
        <p:txBody>
          <a:bodyPr/>
          <a:lstStyle/>
          <a:p>
            <a:endParaRPr lang="es-AR"/>
          </a:p>
        </p:txBody>
      </p:sp>
      <p:sp>
        <p:nvSpPr>
          <p:cNvPr id="5" name="4 Marcador de número de diapositiva"/>
          <p:cNvSpPr>
            <a:spLocks noGrp="1"/>
          </p:cNvSpPr>
          <p:nvPr>
            <p:ph type="sldNum" sz="quarter" idx="12"/>
          </p:nvPr>
        </p:nvSpPr>
        <p:spPr/>
        <p:txBody>
          <a:bodyPr/>
          <a:lstStyle/>
          <a:p>
            <a:fld id="{13523B41-3A9D-4060-9D3C-8282C433FD53}" type="slidenum">
              <a:rPr lang="es-AR" smtClean="0"/>
              <a:t>‹Nº›</a:t>
            </a:fld>
            <a:endParaRPr lang="es-AR"/>
          </a:p>
        </p:txBody>
      </p:sp>
    </p:spTree>
    <p:extLst>
      <p:ext uri="{BB962C8B-B14F-4D97-AF65-F5344CB8AC3E}">
        <p14:creationId xmlns:p14="http://schemas.microsoft.com/office/powerpoint/2010/main" val="1652413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A04E6B03-6918-4FCF-AA85-F0D69A5E387C}" type="datetimeFigureOut">
              <a:rPr lang="es-AR" smtClean="0"/>
              <a:t>13/12/2013</a:t>
            </a:fld>
            <a:endParaRPr lang="es-AR"/>
          </a:p>
        </p:txBody>
      </p:sp>
      <p:sp>
        <p:nvSpPr>
          <p:cNvPr id="3" name="2 Marcador de pie de página"/>
          <p:cNvSpPr>
            <a:spLocks noGrp="1"/>
          </p:cNvSpPr>
          <p:nvPr>
            <p:ph type="ftr" sz="quarter" idx="11"/>
          </p:nvPr>
        </p:nvSpPr>
        <p:spPr/>
        <p:txBody>
          <a:bodyPr/>
          <a:lstStyle/>
          <a:p>
            <a:endParaRPr lang="es-AR"/>
          </a:p>
        </p:txBody>
      </p:sp>
      <p:sp>
        <p:nvSpPr>
          <p:cNvPr id="4" name="3 Marcador de número de diapositiva"/>
          <p:cNvSpPr>
            <a:spLocks noGrp="1"/>
          </p:cNvSpPr>
          <p:nvPr>
            <p:ph type="sldNum" sz="quarter" idx="12"/>
          </p:nvPr>
        </p:nvSpPr>
        <p:spPr/>
        <p:txBody>
          <a:bodyPr/>
          <a:lstStyle/>
          <a:p>
            <a:fld id="{13523B41-3A9D-4060-9D3C-8282C433FD53}" type="slidenum">
              <a:rPr lang="es-AR" smtClean="0"/>
              <a:t>‹Nº›</a:t>
            </a:fld>
            <a:endParaRPr lang="es-AR"/>
          </a:p>
        </p:txBody>
      </p:sp>
    </p:spTree>
    <p:extLst>
      <p:ext uri="{BB962C8B-B14F-4D97-AF65-F5344CB8AC3E}">
        <p14:creationId xmlns:p14="http://schemas.microsoft.com/office/powerpoint/2010/main" val="11184407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A04E6B03-6918-4FCF-AA85-F0D69A5E387C}" type="datetimeFigureOut">
              <a:rPr lang="es-AR" smtClean="0"/>
              <a:t>13/12/2013</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13523B41-3A9D-4060-9D3C-8282C433FD53}" type="slidenum">
              <a:rPr lang="es-AR" smtClean="0"/>
              <a:t>‹Nº›</a:t>
            </a:fld>
            <a:endParaRPr lang="es-AR"/>
          </a:p>
        </p:txBody>
      </p:sp>
    </p:spTree>
    <p:extLst>
      <p:ext uri="{BB962C8B-B14F-4D97-AF65-F5344CB8AC3E}">
        <p14:creationId xmlns:p14="http://schemas.microsoft.com/office/powerpoint/2010/main" val="3767415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A04E6B03-6918-4FCF-AA85-F0D69A5E387C}" type="datetimeFigureOut">
              <a:rPr lang="es-AR" smtClean="0"/>
              <a:t>13/12/2013</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13523B41-3A9D-4060-9D3C-8282C433FD53}" type="slidenum">
              <a:rPr lang="es-AR" smtClean="0"/>
              <a:t>‹Nº›</a:t>
            </a:fld>
            <a:endParaRPr lang="es-AR"/>
          </a:p>
        </p:txBody>
      </p:sp>
    </p:spTree>
    <p:extLst>
      <p:ext uri="{BB962C8B-B14F-4D97-AF65-F5344CB8AC3E}">
        <p14:creationId xmlns:p14="http://schemas.microsoft.com/office/powerpoint/2010/main" val="1558856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9E54A"/>
        </a:soli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4E6B03-6918-4FCF-AA85-F0D69A5E387C}" type="datetimeFigureOut">
              <a:rPr lang="es-AR" smtClean="0"/>
              <a:t>13/12/2013</a:t>
            </a:fld>
            <a:endParaRPr lang="es-A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523B41-3A9D-4060-9D3C-8282C433FD53}" type="slidenum">
              <a:rPr lang="es-AR" smtClean="0"/>
              <a:t>‹Nº›</a:t>
            </a:fld>
            <a:endParaRPr lang="es-AR"/>
          </a:p>
        </p:txBody>
      </p:sp>
    </p:spTree>
    <p:extLst>
      <p:ext uri="{BB962C8B-B14F-4D97-AF65-F5344CB8AC3E}">
        <p14:creationId xmlns:p14="http://schemas.microsoft.com/office/powerpoint/2010/main" val="27678273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chart" Target="../charts/chart6.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chart" Target="../charts/chart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p:nvPr/>
        </p:nvPicPr>
        <p:blipFill>
          <a:blip r:embed="rId2">
            <a:extLst>
              <a:ext uri="{28A0092B-C50C-407E-A947-70E740481C1C}">
                <a14:useLocalDpi xmlns:a14="http://schemas.microsoft.com/office/drawing/2010/main" val="0"/>
              </a:ext>
            </a:extLst>
          </a:blip>
          <a:srcRect/>
          <a:stretch>
            <a:fillRect/>
          </a:stretch>
        </p:blipFill>
        <p:spPr bwMode="auto">
          <a:xfrm>
            <a:off x="3687679" y="427624"/>
            <a:ext cx="1621155" cy="1296144"/>
          </a:xfrm>
          <a:prstGeom prst="rect">
            <a:avLst/>
          </a:prstGeom>
          <a:noFill/>
          <a:ln>
            <a:noFill/>
          </a:ln>
        </p:spPr>
      </p:pic>
      <p:sp>
        <p:nvSpPr>
          <p:cNvPr id="5" name="4 CuadroTexto"/>
          <p:cNvSpPr txBox="1"/>
          <p:nvPr/>
        </p:nvSpPr>
        <p:spPr>
          <a:xfrm>
            <a:off x="789844" y="1723768"/>
            <a:ext cx="7416824" cy="1600438"/>
          </a:xfrm>
          <a:prstGeom prst="rect">
            <a:avLst/>
          </a:prstGeom>
          <a:noFill/>
        </p:spPr>
        <p:txBody>
          <a:bodyPr wrap="square" rtlCol="0">
            <a:spAutoFit/>
          </a:bodyPr>
          <a:lstStyle/>
          <a:p>
            <a:pPr algn="ctr"/>
            <a:r>
              <a:rPr lang="es-AR" sz="2000" b="1" dirty="0"/>
              <a:t>UNIVERSIDAD NACIONAL DE CUYO,</a:t>
            </a:r>
            <a:endParaRPr lang="es-AR" sz="2000" dirty="0"/>
          </a:p>
          <a:p>
            <a:pPr algn="ctr"/>
            <a:r>
              <a:rPr lang="es-AR" sz="2000" b="1" dirty="0"/>
              <a:t>FACULTAD DE CIENCIAS MÉDICAS,</a:t>
            </a:r>
            <a:endParaRPr lang="es-AR" sz="2000" dirty="0"/>
          </a:p>
          <a:p>
            <a:pPr algn="ctr"/>
            <a:r>
              <a:rPr lang="es-AR" sz="2000" b="1" dirty="0"/>
              <a:t>ESCUELA DE ENFERMERÍA,</a:t>
            </a:r>
            <a:endParaRPr lang="es-AR" sz="2000" dirty="0"/>
          </a:p>
          <a:p>
            <a:pPr algn="ctr"/>
            <a:r>
              <a:rPr lang="es-AR" sz="2000" b="1" dirty="0"/>
              <a:t>SEDE: GENERAL ALVEAR, MENDOZA</a:t>
            </a:r>
            <a:r>
              <a:rPr lang="es-AR" sz="2000" dirty="0"/>
              <a:t>.</a:t>
            </a:r>
          </a:p>
          <a:p>
            <a:endParaRPr lang="es-AR" dirty="0"/>
          </a:p>
        </p:txBody>
      </p:sp>
      <p:sp>
        <p:nvSpPr>
          <p:cNvPr id="6" name="5 CuadroTexto"/>
          <p:cNvSpPr txBox="1"/>
          <p:nvPr/>
        </p:nvSpPr>
        <p:spPr>
          <a:xfrm>
            <a:off x="639905" y="3324206"/>
            <a:ext cx="8064896" cy="2062103"/>
          </a:xfrm>
          <a:prstGeom prst="rect">
            <a:avLst/>
          </a:prstGeom>
          <a:noFill/>
        </p:spPr>
        <p:txBody>
          <a:bodyPr wrap="square" rtlCol="0">
            <a:spAutoFit/>
          </a:bodyPr>
          <a:lstStyle/>
          <a:p>
            <a:pPr algn="ctr"/>
            <a:r>
              <a:rPr lang="es-AR" sz="3200" b="1" i="1" dirty="0" smtClean="0"/>
              <a:t>“Conocimientos y prácticas de las madres de los menores de 5 años, sobre infecciones respiratorias agudas “en el Centro de Salud N°115, Real del Padre</a:t>
            </a:r>
            <a:endParaRPr lang="es-AR" sz="3200" dirty="0"/>
          </a:p>
        </p:txBody>
      </p:sp>
      <p:sp>
        <p:nvSpPr>
          <p:cNvPr id="8" name="7 CuadroTexto"/>
          <p:cNvSpPr txBox="1"/>
          <p:nvPr/>
        </p:nvSpPr>
        <p:spPr>
          <a:xfrm>
            <a:off x="5625274" y="5565139"/>
            <a:ext cx="3491880" cy="1200329"/>
          </a:xfrm>
          <a:prstGeom prst="rect">
            <a:avLst/>
          </a:prstGeom>
          <a:noFill/>
        </p:spPr>
        <p:txBody>
          <a:bodyPr wrap="square" rtlCol="0">
            <a:spAutoFit/>
          </a:bodyPr>
          <a:lstStyle/>
          <a:p>
            <a:pPr algn="r"/>
            <a:r>
              <a:rPr lang="es-AR" b="1" dirty="0"/>
              <a:t>AUTORAS</a:t>
            </a:r>
            <a:r>
              <a:rPr lang="es-AR" dirty="0"/>
              <a:t>: </a:t>
            </a:r>
          </a:p>
          <a:p>
            <a:pPr algn="r"/>
            <a:r>
              <a:rPr lang="es-AR" dirty="0"/>
              <a:t>BUCHELO MIRTA</a:t>
            </a:r>
          </a:p>
          <a:p>
            <a:pPr algn="r"/>
            <a:r>
              <a:rPr lang="es-AR" dirty="0"/>
              <a:t>VELEZ SONIA</a:t>
            </a:r>
          </a:p>
          <a:p>
            <a:endParaRPr lang="es-AR" dirty="0"/>
          </a:p>
        </p:txBody>
      </p:sp>
      <p:sp>
        <p:nvSpPr>
          <p:cNvPr id="9" name="8 CuadroTexto"/>
          <p:cNvSpPr txBox="1"/>
          <p:nvPr/>
        </p:nvSpPr>
        <p:spPr>
          <a:xfrm>
            <a:off x="2627784" y="6525344"/>
            <a:ext cx="4320480" cy="369332"/>
          </a:xfrm>
          <a:prstGeom prst="rect">
            <a:avLst/>
          </a:prstGeom>
          <a:noFill/>
        </p:spPr>
        <p:txBody>
          <a:bodyPr wrap="square" rtlCol="0">
            <a:spAutoFit/>
          </a:bodyPr>
          <a:lstStyle/>
          <a:p>
            <a:pPr algn="ctr"/>
            <a:r>
              <a:rPr lang="es-AR" sz="1400" dirty="0" smtClean="0"/>
              <a:t>GENERAL ALVEAR, MENDOZA, AÑO 2013</a:t>
            </a:r>
            <a:r>
              <a:rPr lang="es-AR" dirty="0" smtClean="0"/>
              <a:t>.</a:t>
            </a:r>
            <a:endParaRPr lang="es-AR" dirty="0"/>
          </a:p>
        </p:txBody>
      </p:sp>
    </p:spTree>
    <p:extLst>
      <p:ext uri="{BB962C8B-B14F-4D97-AF65-F5344CB8AC3E}">
        <p14:creationId xmlns:p14="http://schemas.microsoft.com/office/powerpoint/2010/main" val="1521296856"/>
      </p:ext>
    </p:extLst>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Gráfico"/>
          <p:cNvGraphicFramePr>
            <a:graphicFrameLocks noChangeAspect="1"/>
          </p:cNvGraphicFramePr>
          <p:nvPr>
            <p:extLst>
              <p:ext uri="{D42A27DB-BD31-4B8C-83A1-F6EECF244321}">
                <p14:modId xmlns:p14="http://schemas.microsoft.com/office/powerpoint/2010/main" val="3086333602"/>
              </p:ext>
            </p:extLst>
          </p:nvPr>
        </p:nvGraphicFramePr>
        <p:xfrm>
          <a:off x="107504" y="116632"/>
          <a:ext cx="4047490" cy="316835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4 Gráfico"/>
          <p:cNvGraphicFramePr>
            <a:graphicFrameLocks noChangeAspect="1"/>
          </p:cNvGraphicFramePr>
          <p:nvPr>
            <p:extLst>
              <p:ext uri="{D42A27DB-BD31-4B8C-83A1-F6EECF244321}">
                <p14:modId xmlns:p14="http://schemas.microsoft.com/office/powerpoint/2010/main" val="262425695"/>
              </p:ext>
            </p:extLst>
          </p:nvPr>
        </p:nvGraphicFramePr>
        <p:xfrm>
          <a:off x="2987825" y="3678732"/>
          <a:ext cx="6156175" cy="315924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971682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Gráfico"/>
          <p:cNvGraphicFramePr>
            <a:graphicFrameLocks noChangeAspect="1"/>
          </p:cNvGraphicFramePr>
          <p:nvPr>
            <p:extLst>
              <p:ext uri="{D42A27DB-BD31-4B8C-83A1-F6EECF244321}">
                <p14:modId xmlns:p14="http://schemas.microsoft.com/office/powerpoint/2010/main" val="1876799806"/>
              </p:ext>
            </p:extLst>
          </p:nvPr>
        </p:nvGraphicFramePr>
        <p:xfrm>
          <a:off x="0" y="116632"/>
          <a:ext cx="4427984" cy="360039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4 Gráfico"/>
          <p:cNvGraphicFramePr>
            <a:graphicFrameLocks/>
          </p:cNvGraphicFramePr>
          <p:nvPr>
            <p:extLst>
              <p:ext uri="{D42A27DB-BD31-4B8C-83A1-F6EECF244321}">
                <p14:modId xmlns:p14="http://schemas.microsoft.com/office/powerpoint/2010/main" val="3144124286"/>
              </p:ext>
            </p:extLst>
          </p:nvPr>
        </p:nvGraphicFramePr>
        <p:xfrm>
          <a:off x="4211960" y="3573016"/>
          <a:ext cx="4932040" cy="328498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640845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Gráfico"/>
          <p:cNvGraphicFramePr>
            <a:graphicFrameLocks noChangeAspect="1"/>
          </p:cNvGraphicFramePr>
          <p:nvPr>
            <p:extLst>
              <p:ext uri="{D42A27DB-BD31-4B8C-83A1-F6EECF244321}">
                <p14:modId xmlns:p14="http://schemas.microsoft.com/office/powerpoint/2010/main" val="172614417"/>
              </p:ext>
            </p:extLst>
          </p:nvPr>
        </p:nvGraphicFramePr>
        <p:xfrm>
          <a:off x="0" y="0"/>
          <a:ext cx="4644008" cy="364502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4 Gráfico"/>
          <p:cNvGraphicFramePr>
            <a:graphicFrameLocks noChangeAspect="1"/>
          </p:cNvGraphicFramePr>
          <p:nvPr>
            <p:extLst>
              <p:ext uri="{D42A27DB-BD31-4B8C-83A1-F6EECF244321}">
                <p14:modId xmlns:p14="http://schemas.microsoft.com/office/powerpoint/2010/main" val="1702106368"/>
              </p:ext>
            </p:extLst>
          </p:nvPr>
        </p:nvGraphicFramePr>
        <p:xfrm>
          <a:off x="3923928" y="3717032"/>
          <a:ext cx="5112568" cy="314096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270617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Gráfico"/>
          <p:cNvGraphicFramePr>
            <a:graphicFrameLocks noChangeAspect="1"/>
          </p:cNvGraphicFramePr>
          <p:nvPr>
            <p:extLst>
              <p:ext uri="{D42A27DB-BD31-4B8C-83A1-F6EECF244321}">
                <p14:modId xmlns:p14="http://schemas.microsoft.com/office/powerpoint/2010/main" val="3300144019"/>
              </p:ext>
            </p:extLst>
          </p:nvPr>
        </p:nvGraphicFramePr>
        <p:xfrm>
          <a:off x="0" y="116632"/>
          <a:ext cx="4860032" cy="319646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4 Gráfico"/>
          <p:cNvGraphicFramePr>
            <a:graphicFrameLocks noChangeAspect="1"/>
          </p:cNvGraphicFramePr>
          <p:nvPr>
            <p:extLst>
              <p:ext uri="{D42A27DB-BD31-4B8C-83A1-F6EECF244321}">
                <p14:modId xmlns:p14="http://schemas.microsoft.com/office/powerpoint/2010/main" val="1320837326"/>
              </p:ext>
            </p:extLst>
          </p:nvPr>
        </p:nvGraphicFramePr>
        <p:xfrm>
          <a:off x="4139952" y="3622057"/>
          <a:ext cx="5004048" cy="321297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479352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51464" y="28636"/>
            <a:ext cx="8640960" cy="646331"/>
          </a:xfrm>
          <a:prstGeom prst="rect">
            <a:avLst/>
          </a:prstGeom>
          <a:noFill/>
        </p:spPr>
        <p:txBody>
          <a:bodyPr wrap="square" rtlCol="0">
            <a:spAutoFit/>
          </a:bodyPr>
          <a:lstStyle/>
          <a:p>
            <a:pPr algn="ctr"/>
            <a:r>
              <a:rPr lang="es-AR" sz="3600" b="1" dirty="0" smtClean="0"/>
              <a:t>CONCLUSIÓN GENERAL</a:t>
            </a:r>
            <a:endParaRPr lang="es-AR" sz="3600" b="1" dirty="0"/>
          </a:p>
        </p:txBody>
      </p:sp>
      <p:sp>
        <p:nvSpPr>
          <p:cNvPr id="3" name="2 CuadroTexto"/>
          <p:cNvSpPr txBox="1"/>
          <p:nvPr/>
        </p:nvSpPr>
        <p:spPr>
          <a:xfrm>
            <a:off x="350836" y="669287"/>
            <a:ext cx="8496944" cy="6555641"/>
          </a:xfrm>
          <a:prstGeom prst="rect">
            <a:avLst/>
          </a:prstGeom>
          <a:noFill/>
        </p:spPr>
        <p:txBody>
          <a:bodyPr wrap="square" rtlCol="0">
            <a:spAutoFit/>
          </a:bodyPr>
          <a:lstStyle/>
          <a:p>
            <a:r>
              <a:rPr lang="es-AR" sz="3000" dirty="0" smtClean="0"/>
              <a:t>Luego de realizado el presente estudio de investigación,  llegamos a la conclusión que,  existe la </a:t>
            </a:r>
            <a:r>
              <a:rPr lang="es-AR" sz="3000" dirty="0"/>
              <a:t>necesidad de una adecuada concientización de las madres de los menores de cinco años, sobre adquirir conocimiento para identificar pautas de alarma en sus hijos, que padecen un cuadro de infección respiratoria aguda.</a:t>
            </a:r>
          </a:p>
          <a:p>
            <a:r>
              <a:rPr lang="es-AR" sz="3000" dirty="0" smtClean="0"/>
              <a:t>En </a:t>
            </a:r>
            <a:r>
              <a:rPr lang="es-AR" sz="3000" dirty="0"/>
              <a:t>relación al personal de </a:t>
            </a:r>
            <a:r>
              <a:rPr lang="es-AR" sz="3000" dirty="0" smtClean="0"/>
              <a:t>salud, </a:t>
            </a:r>
            <a:r>
              <a:rPr lang="es-AR" sz="3000" dirty="0"/>
              <a:t>que abordamos los casos de </a:t>
            </a:r>
            <a:r>
              <a:rPr lang="es-AR" sz="3000" dirty="0" smtClean="0"/>
              <a:t>infecciones con IRA, </a:t>
            </a:r>
            <a:r>
              <a:rPr lang="es-AR" sz="3000" dirty="0"/>
              <a:t>debemos ser educadores e identificar en forma temprana, los casos </a:t>
            </a:r>
            <a:r>
              <a:rPr lang="es-AR" sz="3000" dirty="0" smtClean="0"/>
              <a:t>de las mismas, </a:t>
            </a:r>
            <a:r>
              <a:rPr lang="es-AR" sz="3000" dirty="0"/>
              <a:t>para el correcto y eficaz manejo de cada situación, en beneficio de la salud de los niños.</a:t>
            </a:r>
          </a:p>
          <a:p>
            <a:endParaRPr lang="es-AR" sz="3000" dirty="0"/>
          </a:p>
        </p:txBody>
      </p:sp>
    </p:spTree>
    <p:extLst>
      <p:ext uri="{BB962C8B-B14F-4D97-AF65-F5344CB8AC3E}">
        <p14:creationId xmlns:p14="http://schemas.microsoft.com/office/powerpoint/2010/main" val="7197651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23528" y="369530"/>
            <a:ext cx="8424936" cy="646331"/>
          </a:xfrm>
          <a:prstGeom prst="rect">
            <a:avLst/>
          </a:prstGeom>
          <a:noFill/>
        </p:spPr>
        <p:txBody>
          <a:bodyPr wrap="square" rtlCol="0">
            <a:spAutoFit/>
          </a:bodyPr>
          <a:lstStyle/>
          <a:p>
            <a:pPr algn="ctr"/>
            <a:r>
              <a:rPr lang="es-AR" sz="3600" b="1" dirty="0" smtClean="0"/>
              <a:t>PROPUESTA DE MEJORAS</a:t>
            </a:r>
            <a:endParaRPr lang="es-AR" sz="3600" b="1" dirty="0"/>
          </a:p>
        </p:txBody>
      </p:sp>
      <p:sp>
        <p:nvSpPr>
          <p:cNvPr id="3" name="2 CuadroTexto"/>
          <p:cNvSpPr txBox="1"/>
          <p:nvPr/>
        </p:nvSpPr>
        <p:spPr>
          <a:xfrm>
            <a:off x="143508" y="1339027"/>
            <a:ext cx="8784976" cy="5509200"/>
          </a:xfrm>
          <a:prstGeom prst="rect">
            <a:avLst/>
          </a:prstGeom>
          <a:noFill/>
        </p:spPr>
        <p:txBody>
          <a:bodyPr wrap="square" rtlCol="0">
            <a:spAutoFit/>
          </a:bodyPr>
          <a:lstStyle/>
          <a:p>
            <a:r>
              <a:rPr lang="es-AR" sz="3200" dirty="0" smtClean="0"/>
              <a:t>- INTERVENCIÓN EN EL PROGRAMA DE IRA, MEDIANTE TAREAS DE PROMOCIÓN DE LA       SALUD Y PREVENCIÓN DE ENFERMEDAD RESPIRATORIA AGUDA.</a:t>
            </a:r>
          </a:p>
          <a:p>
            <a:r>
              <a:rPr lang="es-AR" sz="3200" dirty="0" smtClean="0"/>
              <a:t>- PLANEAR Y EJECUTAR ACTIVIDADES EDUCATIVAS EN FORMA PERMANENTE, DIRIGIDAS A LAS MADRES.</a:t>
            </a:r>
          </a:p>
          <a:p>
            <a:r>
              <a:rPr lang="es-AR" sz="3200" dirty="0" smtClean="0"/>
              <a:t>- RECONOCER SIGNOS DE ALARMA, FACTORES DE RIESGO Y MEDIDAS DE PREVENCIÓN DE LAS  IRA.</a:t>
            </a:r>
          </a:p>
          <a:p>
            <a:r>
              <a:rPr lang="es-AR" sz="3200" dirty="0" smtClean="0"/>
              <a:t>- EVITAR LAS COMPLICACIONES QUE PONEN EN JUEGO LA VIDA DE LA POBLACIÓN INFANTIL.</a:t>
            </a:r>
            <a:endParaRPr lang="es-AR" sz="3200" dirty="0"/>
          </a:p>
        </p:txBody>
      </p:sp>
    </p:spTree>
    <p:extLst>
      <p:ext uri="{BB962C8B-B14F-4D97-AF65-F5344CB8AC3E}">
        <p14:creationId xmlns:p14="http://schemas.microsoft.com/office/powerpoint/2010/main" val="15298210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886538" y="1136296"/>
            <a:ext cx="7272808" cy="1446550"/>
          </a:xfrm>
          <a:prstGeom prst="rect">
            <a:avLst/>
          </a:prstGeom>
          <a:noFill/>
        </p:spPr>
        <p:txBody>
          <a:bodyPr wrap="square" rtlCol="0">
            <a:spAutoFit/>
          </a:bodyPr>
          <a:lstStyle/>
          <a:p>
            <a:pPr algn="ctr"/>
            <a:r>
              <a:rPr lang="es-AR" sz="8800" dirty="0" smtClean="0">
                <a:latin typeface="Algerian" panose="04020705040A02060702" pitchFamily="82" charset="0"/>
              </a:rPr>
              <a:t>GRACIAS!!</a:t>
            </a:r>
            <a:endParaRPr lang="es-AR" sz="8800" dirty="0">
              <a:latin typeface="Algerian" panose="04020705040A02060702" pitchFamily="82" charset="0"/>
            </a:endParaRPr>
          </a:p>
        </p:txBody>
      </p:sp>
    </p:spTree>
    <p:extLst>
      <p:ext uri="{BB962C8B-B14F-4D97-AF65-F5344CB8AC3E}">
        <p14:creationId xmlns:p14="http://schemas.microsoft.com/office/powerpoint/2010/main" val="27640274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899592" y="232507"/>
            <a:ext cx="6552728" cy="646331"/>
          </a:xfrm>
          <a:prstGeom prst="rect">
            <a:avLst/>
          </a:prstGeom>
          <a:noFill/>
        </p:spPr>
        <p:txBody>
          <a:bodyPr wrap="square" rtlCol="0">
            <a:spAutoFit/>
          </a:bodyPr>
          <a:lstStyle/>
          <a:p>
            <a:pPr algn="ctr"/>
            <a:r>
              <a:rPr lang="es-AR" sz="3600" dirty="0" smtClean="0"/>
              <a:t>-</a:t>
            </a:r>
            <a:r>
              <a:rPr lang="es-AR" sz="3600" b="1" dirty="0" smtClean="0"/>
              <a:t>FORMULACIÓN DEL PROBLEMA</a:t>
            </a:r>
            <a:endParaRPr lang="es-AR" sz="3600" b="1" dirty="0"/>
          </a:p>
        </p:txBody>
      </p:sp>
      <p:sp>
        <p:nvSpPr>
          <p:cNvPr id="3" name="2 CuadroTexto"/>
          <p:cNvSpPr txBox="1"/>
          <p:nvPr/>
        </p:nvSpPr>
        <p:spPr>
          <a:xfrm>
            <a:off x="300110" y="1030195"/>
            <a:ext cx="7920880" cy="646331"/>
          </a:xfrm>
          <a:prstGeom prst="rect">
            <a:avLst/>
          </a:prstGeom>
          <a:noFill/>
        </p:spPr>
        <p:txBody>
          <a:bodyPr wrap="square" rtlCol="0">
            <a:spAutoFit/>
          </a:bodyPr>
          <a:lstStyle/>
          <a:p>
            <a:pPr algn="ctr"/>
            <a:r>
              <a:rPr lang="es-AR" sz="3600" dirty="0" smtClean="0"/>
              <a:t>-</a:t>
            </a:r>
            <a:r>
              <a:rPr lang="es-AR" sz="3600" b="1" dirty="0" smtClean="0"/>
              <a:t>PLANTEAMIENTO DEL PROBLEMA</a:t>
            </a:r>
            <a:endParaRPr lang="es-AR" sz="3600" b="1" dirty="0"/>
          </a:p>
        </p:txBody>
      </p:sp>
      <p:sp>
        <p:nvSpPr>
          <p:cNvPr id="4" name="3 CuadroTexto"/>
          <p:cNvSpPr txBox="1"/>
          <p:nvPr/>
        </p:nvSpPr>
        <p:spPr>
          <a:xfrm>
            <a:off x="105770" y="1784116"/>
            <a:ext cx="8856984" cy="5016758"/>
          </a:xfrm>
          <a:prstGeom prst="rect">
            <a:avLst/>
          </a:prstGeom>
          <a:noFill/>
        </p:spPr>
        <p:txBody>
          <a:bodyPr wrap="square" rtlCol="0">
            <a:spAutoFit/>
          </a:bodyPr>
          <a:lstStyle/>
          <a:p>
            <a:r>
              <a:rPr lang="es-AR" dirty="0"/>
              <a:t>.</a:t>
            </a:r>
            <a:r>
              <a:rPr lang="es-AR" sz="3200" dirty="0"/>
              <a:t>Según la Organización Mundial de la Salud, estima que alrededor de 3,2 millones de niños menores de 5 años de edad mueren cada año en el mundo por infección respiratoria aguda.</a:t>
            </a:r>
          </a:p>
          <a:p>
            <a:r>
              <a:rPr lang="es-AR" sz="3200" dirty="0"/>
              <a:t> </a:t>
            </a:r>
          </a:p>
          <a:p>
            <a:r>
              <a:rPr lang="es-AR" sz="3200" dirty="0"/>
              <a:t>       En la región de la Américas, las Infecciones Respiratorias Agudas se ubican entre las primeras cinco causas de defunción de menores de 5 años y representa la causa principal de enfermedad y consulta a los servicios de salud</a:t>
            </a:r>
          </a:p>
        </p:txBody>
      </p:sp>
    </p:spTree>
    <p:extLst>
      <p:ext uri="{BB962C8B-B14F-4D97-AF65-F5344CB8AC3E}">
        <p14:creationId xmlns:p14="http://schemas.microsoft.com/office/powerpoint/2010/main" val="38799932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419719" y="476672"/>
            <a:ext cx="8568952" cy="646331"/>
          </a:xfrm>
          <a:prstGeom prst="rect">
            <a:avLst/>
          </a:prstGeom>
          <a:noFill/>
        </p:spPr>
        <p:txBody>
          <a:bodyPr wrap="square" rtlCol="0">
            <a:spAutoFit/>
          </a:bodyPr>
          <a:lstStyle/>
          <a:p>
            <a:pPr algn="ctr"/>
            <a:r>
              <a:rPr lang="es-AR" sz="3600" b="1" dirty="0" smtClean="0"/>
              <a:t>JUSTIFICACIÓN DEL PROBLEMA</a:t>
            </a:r>
            <a:endParaRPr lang="es-AR" sz="3600" b="1" dirty="0"/>
          </a:p>
        </p:txBody>
      </p:sp>
      <p:sp>
        <p:nvSpPr>
          <p:cNvPr id="3" name="2 CuadroTexto"/>
          <p:cNvSpPr txBox="1"/>
          <p:nvPr/>
        </p:nvSpPr>
        <p:spPr>
          <a:xfrm>
            <a:off x="419995" y="1340768"/>
            <a:ext cx="8712968" cy="5078313"/>
          </a:xfrm>
          <a:prstGeom prst="rect">
            <a:avLst/>
          </a:prstGeom>
          <a:noFill/>
        </p:spPr>
        <p:txBody>
          <a:bodyPr wrap="square" rtlCol="0">
            <a:spAutoFit/>
          </a:bodyPr>
          <a:lstStyle/>
          <a:p>
            <a:endParaRPr lang="es-AR" sz="3600" dirty="0" smtClean="0"/>
          </a:p>
          <a:p>
            <a:r>
              <a:rPr lang="es-AR" sz="3600" dirty="0" smtClean="0"/>
              <a:t> </a:t>
            </a:r>
            <a:r>
              <a:rPr lang="es-AR" sz="3600" dirty="0"/>
              <a:t>Puesto que </a:t>
            </a:r>
            <a:r>
              <a:rPr lang="es-AR" sz="3600" dirty="0" smtClean="0"/>
              <a:t>las IRA constituyen </a:t>
            </a:r>
            <a:r>
              <a:rPr lang="es-AR" sz="3600" dirty="0"/>
              <a:t>un problema de salud pública de prioridad por su magnitud y consecuencias </a:t>
            </a:r>
            <a:r>
              <a:rPr lang="es-AR" sz="3600" dirty="0" smtClean="0"/>
              <a:t>negativas </a:t>
            </a:r>
            <a:r>
              <a:rPr lang="es-AR" sz="3600" dirty="0"/>
              <a:t>mayoritarias para el grupo </a:t>
            </a:r>
            <a:r>
              <a:rPr lang="es-AR" sz="3600" dirty="0" smtClean="0"/>
              <a:t>vulnerable , se </a:t>
            </a:r>
            <a:r>
              <a:rPr lang="es-AR" sz="3600" dirty="0"/>
              <a:t>considera de gran relevancia realizar el estudio en este campo de la salud, donde la enfermera contribuye directa y eficazmente en el cuidado de la salud </a:t>
            </a:r>
            <a:r>
              <a:rPr lang="es-AR" sz="3600" dirty="0" smtClean="0"/>
              <a:t>infantil.</a:t>
            </a:r>
            <a:endParaRPr lang="es-AR" sz="3600" dirty="0"/>
          </a:p>
        </p:txBody>
      </p:sp>
    </p:spTree>
    <p:extLst>
      <p:ext uri="{BB962C8B-B14F-4D97-AF65-F5344CB8AC3E}">
        <p14:creationId xmlns:p14="http://schemas.microsoft.com/office/powerpoint/2010/main" val="29389740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27977" y="303039"/>
            <a:ext cx="8640960" cy="923330"/>
          </a:xfrm>
          <a:prstGeom prst="rect">
            <a:avLst/>
          </a:prstGeom>
          <a:noFill/>
        </p:spPr>
        <p:txBody>
          <a:bodyPr wrap="square" rtlCol="0">
            <a:spAutoFit/>
          </a:bodyPr>
          <a:lstStyle/>
          <a:p>
            <a:pPr algn="ctr"/>
            <a:r>
              <a:rPr lang="es-AR" sz="3600" b="1" dirty="0" smtClean="0"/>
              <a:t>PROPÓSITO DEL ESTUDIO</a:t>
            </a:r>
          </a:p>
          <a:p>
            <a:endParaRPr lang="es-AR" dirty="0"/>
          </a:p>
        </p:txBody>
      </p:sp>
      <p:sp>
        <p:nvSpPr>
          <p:cNvPr id="4" name="3 Rectángulo"/>
          <p:cNvSpPr/>
          <p:nvPr/>
        </p:nvSpPr>
        <p:spPr>
          <a:xfrm>
            <a:off x="-23543" y="1052736"/>
            <a:ext cx="9144000" cy="5632311"/>
          </a:xfrm>
          <a:prstGeom prst="rect">
            <a:avLst/>
          </a:prstGeom>
        </p:spPr>
        <p:txBody>
          <a:bodyPr wrap="square">
            <a:spAutoFit/>
          </a:bodyPr>
          <a:lstStyle/>
          <a:p>
            <a:r>
              <a:rPr lang="es-AR" sz="4000" dirty="0"/>
              <a:t>M</a:t>
            </a:r>
            <a:r>
              <a:rPr lang="es-AR" sz="4000" dirty="0" smtClean="0"/>
              <a:t>otivar e incentivar al profesional se Enfermería sobre la importancia de desarrollar actividades preventivo-promocionales en el área comunitaria, teniendo en cuenta la idiosincrasia, los valores culturales, la condición social de las madres así como los conocimientos previos, y las prácticas, lo que permitirá orientar el cuidado de enfermería.</a:t>
            </a:r>
            <a:endParaRPr lang="es-AR" sz="4000" dirty="0"/>
          </a:p>
        </p:txBody>
      </p:sp>
    </p:spTree>
    <p:extLst>
      <p:ext uri="{BB962C8B-B14F-4D97-AF65-F5344CB8AC3E}">
        <p14:creationId xmlns:p14="http://schemas.microsoft.com/office/powerpoint/2010/main" val="22736361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0" y="188640"/>
            <a:ext cx="9144000" cy="646331"/>
          </a:xfrm>
          <a:prstGeom prst="rect">
            <a:avLst/>
          </a:prstGeom>
          <a:noFill/>
        </p:spPr>
        <p:txBody>
          <a:bodyPr wrap="square" rtlCol="0">
            <a:spAutoFit/>
          </a:bodyPr>
          <a:lstStyle/>
          <a:p>
            <a:pPr algn="ctr"/>
            <a:r>
              <a:rPr lang="es-AR" sz="3600" b="1" dirty="0" smtClean="0"/>
              <a:t>OBJETIVOS DE LA INVESTIGACIÓN</a:t>
            </a:r>
            <a:endParaRPr lang="es-AR" sz="3600" b="1" dirty="0"/>
          </a:p>
        </p:txBody>
      </p:sp>
      <p:sp>
        <p:nvSpPr>
          <p:cNvPr id="3" name="2 CuadroTexto"/>
          <p:cNvSpPr txBox="1"/>
          <p:nvPr/>
        </p:nvSpPr>
        <p:spPr>
          <a:xfrm>
            <a:off x="143508" y="834971"/>
            <a:ext cx="8856984" cy="6278642"/>
          </a:xfrm>
          <a:prstGeom prst="rect">
            <a:avLst/>
          </a:prstGeom>
          <a:noFill/>
        </p:spPr>
        <p:txBody>
          <a:bodyPr wrap="square" rtlCol="0">
            <a:spAutoFit/>
          </a:bodyPr>
          <a:lstStyle/>
          <a:p>
            <a:pPr lvl="0"/>
            <a:r>
              <a:rPr lang="es-AR" sz="3200" b="1" dirty="0"/>
              <a:t>Objetivo General:</a:t>
            </a:r>
          </a:p>
          <a:p>
            <a:r>
              <a:rPr lang="es-AR" sz="3200" dirty="0"/>
              <a:t> _ Determinar la relación que existe entre los conocimientos y prácticas que tienen las madres de los niños menores de 5 años en la prevención de las Infecciones Respiratorias Agudas.</a:t>
            </a:r>
          </a:p>
          <a:p>
            <a:pPr lvl="0"/>
            <a:r>
              <a:rPr lang="es-AR" sz="3200" b="1" dirty="0" smtClean="0"/>
              <a:t>Objetivos Específicos</a:t>
            </a:r>
            <a:r>
              <a:rPr lang="es-AR" sz="3200" b="1" dirty="0"/>
              <a:t>:</a:t>
            </a:r>
          </a:p>
          <a:p>
            <a:r>
              <a:rPr lang="es-AR" sz="3200" dirty="0"/>
              <a:t>_ Identificar los conocimientos que tienen las madres de los niños menores de 5 años acerca de la prevención de las Infecciones Respiratorias Agudas.</a:t>
            </a:r>
          </a:p>
          <a:p>
            <a:r>
              <a:rPr lang="es-AR" sz="3200" dirty="0"/>
              <a:t>_ Identificar las prácticas que tienen las madres de niños menores de 5 años acerca de la prevención de las Infecciones Respiratorias Agudas.</a:t>
            </a:r>
          </a:p>
          <a:p>
            <a:endParaRPr lang="es-AR" dirty="0"/>
          </a:p>
        </p:txBody>
      </p:sp>
    </p:spTree>
    <p:extLst>
      <p:ext uri="{BB962C8B-B14F-4D97-AF65-F5344CB8AC3E}">
        <p14:creationId xmlns:p14="http://schemas.microsoft.com/office/powerpoint/2010/main" val="20058820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5132" y="182959"/>
            <a:ext cx="8784976" cy="646331"/>
          </a:xfrm>
          <a:prstGeom prst="rect">
            <a:avLst/>
          </a:prstGeom>
          <a:noFill/>
        </p:spPr>
        <p:txBody>
          <a:bodyPr wrap="square" rtlCol="0">
            <a:spAutoFit/>
          </a:bodyPr>
          <a:lstStyle/>
          <a:p>
            <a:pPr algn="ctr"/>
            <a:r>
              <a:rPr lang="es-AR" sz="3600" b="1" dirty="0" smtClean="0"/>
              <a:t>DISEÑO METODOLÓGICO</a:t>
            </a:r>
            <a:endParaRPr lang="es-AR" sz="3600" b="1" dirty="0"/>
          </a:p>
        </p:txBody>
      </p:sp>
      <p:sp>
        <p:nvSpPr>
          <p:cNvPr id="3" name="2 CuadroTexto"/>
          <p:cNvSpPr txBox="1"/>
          <p:nvPr/>
        </p:nvSpPr>
        <p:spPr>
          <a:xfrm>
            <a:off x="35132" y="824276"/>
            <a:ext cx="9001364" cy="1785104"/>
          </a:xfrm>
          <a:prstGeom prst="rect">
            <a:avLst/>
          </a:prstGeom>
          <a:noFill/>
        </p:spPr>
        <p:txBody>
          <a:bodyPr wrap="square" rtlCol="0">
            <a:spAutoFit/>
          </a:bodyPr>
          <a:lstStyle/>
          <a:p>
            <a:r>
              <a:rPr lang="es-AR" dirty="0"/>
              <a:t> </a:t>
            </a:r>
            <a:endParaRPr lang="es-AR" sz="2800" dirty="0"/>
          </a:p>
          <a:p>
            <a:r>
              <a:rPr lang="es-AR" sz="2800" b="1" dirty="0"/>
              <a:t>TIPO DE </a:t>
            </a:r>
            <a:r>
              <a:rPr lang="es-AR" sz="2800" b="1" dirty="0" smtClean="0"/>
              <a:t>ESTUDIO</a:t>
            </a:r>
            <a:endParaRPr lang="es-AR" sz="2800" dirty="0"/>
          </a:p>
          <a:p>
            <a:r>
              <a:rPr lang="es-AR" sz="2800" dirty="0"/>
              <a:t>-</a:t>
            </a:r>
            <a:r>
              <a:rPr lang="es-AR" sz="2800" dirty="0" err="1" smtClean="0"/>
              <a:t>Cuali</a:t>
            </a:r>
            <a:r>
              <a:rPr lang="es-AR" sz="2800" dirty="0" smtClean="0"/>
              <a:t>-cuantitativo</a:t>
            </a:r>
            <a:r>
              <a:rPr lang="es-AR" sz="2800" dirty="0"/>
              <a:t>, Observacional, y Transversal</a:t>
            </a:r>
            <a:r>
              <a:rPr lang="es-AR" dirty="0"/>
              <a:t>.</a:t>
            </a:r>
            <a:endParaRPr lang="es-AR" dirty="0" smtClean="0">
              <a:effectLst/>
            </a:endParaRPr>
          </a:p>
          <a:p>
            <a:r>
              <a:rPr lang="es-AR" dirty="0"/>
              <a:t> </a:t>
            </a:r>
            <a:endParaRPr lang="es-AR" dirty="0" smtClean="0">
              <a:effectLst/>
            </a:endParaRPr>
          </a:p>
          <a:p>
            <a:endParaRPr lang="es-AR" dirty="0"/>
          </a:p>
        </p:txBody>
      </p:sp>
      <p:sp>
        <p:nvSpPr>
          <p:cNvPr id="4" name="3 CuadroTexto"/>
          <p:cNvSpPr txBox="1"/>
          <p:nvPr/>
        </p:nvSpPr>
        <p:spPr>
          <a:xfrm>
            <a:off x="35132" y="2152099"/>
            <a:ext cx="9001364" cy="2092881"/>
          </a:xfrm>
          <a:prstGeom prst="rect">
            <a:avLst/>
          </a:prstGeom>
          <a:noFill/>
        </p:spPr>
        <p:txBody>
          <a:bodyPr wrap="square" rtlCol="0">
            <a:spAutoFit/>
          </a:bodyPr>
          <a:lstStyle/>
          <a:p>
            <a:r>
              <a:rPr lang="es-AR" sz="2800" b="1" dirty="0" smtClean="0"/>
              <a:t>ÁREA </a:t>
            </a:r>
            <a:r>
              <a:rPr lang="es-AR" sz="2800" b="1" dirty="0"/>
              <a:t>DE ESTUDIO</a:t>
            </a:r>
            <a:endParaRPr lang="es-AR" sz="2800" dirty="0"/>
          </a:p>
          <a:p>
            <a:r>
              <a:rPr lang="es-AR" sz="2800" dirty="0"/>
              <a:t> La entrevista se realizó en la sala de espera del Centro de Salud N°115, de la provincia de Mendoza, Argentina. Las encuestas se realizaron en el mes de junio del año 2013.</a:t>
            </a:r>
            <a:endParaRPr lang="es-AR" sz="2800" dirty="0" smtClean="0">
              <a:effectLst/>
            </a:endParaRPr>
          </a:p>
          <a:p>
            <a:endParaRPr lang="es-AR" dirty="0"/>
          </a:p>
        </p:txBody>
      </p:sp>
      <p:sp>
        <p:nvSpPr>
          <p:cNvPr id="5" name="4 CuadroTexto"/>
          <p:cNvSpPr txBox="1"/>
          <p:nvPr/>
        </p:nvSpPr>
        <p:spPr>
          <a:xfrm>
            <a:off x="0" y="3717032"/>
            <a:ext cx="9001364" cy="3385542"/>
          </a:xfrm>
          <a:prstGeom prst="rect">
            <a:avLst/>
          </a:prstGeom>
          <a:noFill/>
        </p:spPr>
        <p:txBody>
          <a:bodyPr wrap="square" rtlCol="0">
            <a:spAutoFit/>
          </a:bodyPr>
          <a:lstStyle/>
          <a:p>
            <a:endParaRPr lang="es-AR" sz="2800" b="1" dirty="0" smtClean="0"/>
          </a:p>
          <a:p>
            <a:r>
              <a:rPr lang="es-AR" sz="2800" b="1" dirty="0" smtClean="0"/>
              <a:t>UNIVERSO </a:t>
            </a:r>
            <a:r>
              <a:rPr lang="es-AR" sz="2800" b="1" dirty="0"/>
              <a:t>Y MUESTRA</a:t>
            </a:r>
            <a:endParaRPr lang="es-AR" sz="2800" dirty="0" smtClean="0">
              <a:effectLst/>
            </a:endParaRPr>
          </a:p>
          <a:p>
            <a:r>
              <a:rPr lang="es-AR" sz="2800" dirty="0"/>
              <a:t>Nuestro Universo está comprendido por todas las madres de los menores de 5 años,  que asisten al control de niño sano en el Centro de Salud N°115.</a:t>
            </a:r>
            <a:endParaRPr lang="es-AR" sz="2800" dirty="0" smtClean="0">
              <a:effectLst/>
            </a:endParaRPr>
          </a:p>
          <a:p>
            <a:r>
              <a:rPr lang="es-AR" sz="2800" dirty="0"/>
              <a:t> </a:t>
            </a:r>
            <a:r>
              <a:rPr lang="es-AR" sz="2800" dirty="0" smtClean="0"/>
              <a:t>Nuestra </a:t>
            </a:r>
            <a:r>
              <a:rPr lang="es-AR" sz="2800" dirty="0"/>
              <a:t>muestra es: de 30 madres tomadas al azar, del total del universo.</a:t>
            </a:r>
            <a:endParaRPr lang="es-AR" sz="2800" dirty="0" smtClean="0">
              <a:effectLst/>
            </a:endParaRPr>
          </a:p>
          <a:p>
            <a:endParaRPr lang="es-AR" dirty="0"/>
          </a:p>
        </p:txBody>
      </p:sp>
    </p:spTree>
    <p:extLst>
      <p:ext uri="{BB962C8B-B14F-4D97-AF65-F5344CB8AC3E}">
        <p14:creationId xmlns:p14="http://schemas.microsoft.com/office/powerpoint/2010/main" val="39953752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25863" y="0"/>
            <a:ext cx="8712968" cy="7109639"/>
          </a:xfrm>
          <a:prstGeom prst="rect">
            <a:avLst/>
          </a:prstGeom>
          <a:noFill/>
        </p:spPr>
        <p:txBody>
          <a:bodyPr wrap="square" rtlCol="0">
            <a:spAutoFit/>
          </a:bodyPr>
          <a:lstStyle/>
          <a:p>
            <a:r>
              <a:rPr lang="es-AR" dirty="0"/>
              <a:t> </a:t>
            </a:r>
            <a:endParaRPr lang="es-AR" sz="2800" dirty="0" smtClean="0">
              <a:effectLst/>
            </a:endParaRPr>
          </a:p>
          <a:p>
            <a:r>
              <a:rPr lang="es-AR" sz="2800" b="1" dirty="0"/>
              <a:t>VARIABLES EN RELACIÓN A </a:t>
            </a:r>
            <a:r>
              <a:rPr lang="es-AR" sz="2800" b="1" dirty="0" smtClean="0"/>
              <a:t>LA MADRE</a:t>
            </a:r>
            <a:endParaRPr lang="es-AR" sz="2800" dirty="0"/>
          </a:p>
          <a:p>
            <a:r>
              <a:rPr lang="es-AR" sz="2800" dirty="0"/>
              <a:t>  </a:t>
            </a:r>
            <a:r>
              <a:rPr lang="es-AR" sz="2800" dirty="0" smtClean="0"/>
              <a:t>  </a:t>
            </a:r>
            <a:r>
              <a:rPr lang="es-AR" sz="2800" dirty="0"/>
              <a:t>- Edad</a:t>
            </a:r>
            <a:endParaRPr lang="es-AR" sz="2800" dirty="0" smtClean="0">
              <a:effectLst/>
            </a:endParaRPr>
          </a:p>
          <a:p>
            <a:r>
              <a:rPr lang="es-AR" sz="2800" dirty="0"/>
              <a:t>   </a:t>
            </a:r>
            <a:r>
              <a:rPr lang="es-AR" sz="2800" dirty="0" smtClean="0"/>
              <a:t> </a:t>
            </a:r>
            <a:r>
              <a:rPr lang="es-AR" sz="2800" dirty="0"/>
              <a:t>- N° de hijos</a:t>
            </a:r>
            <a:endParaRPr lang="es-AR" sz="2800" dirty="0" smtClean="0">
              <a:effectLst/>
            </a:endParaRPr>
          </a:p>
          <a:p>
            <a:r>
              <a:rPr lang="es-AR" sz="2800" dirty="0"/>
              <a:t>   </a:t>
            </a:r>
            <a:r>
              <a:rPr lang="es-AR" sz="2800" dirty="0" smtClean="0"/>
              <a:t> </a:t>
            </a:r>
            <a:r>
              <a:rPr lang="es-AR" sz="2800" dirty="0"/>
              <a:t>- Nivel de instrucción</a:t>
            </a:r>
            <a:endParaRPr lang="es-AR" sz="2800" dirty="0" smtClean="0">
              <a:effectLst/>
            </a:endParaRPr>
          </a:p>
          <a:p>
            <a:r>
              <a:rPr lang="es-AR" sz="2800" dirty="0"/>
              <a:t>   </a:t>
            </a:r>
            <a:r>
              <a:rPr lang="es-AR" sz="2800" dirty="0" smtClean="0"/>
              <a:t> </a:t>
            </a:r>
            <a:r>
              <a:rPr lang="es-AR" sz="2800" dirty="0"/>
              <a:t>- Estado civil</a:t>
            </a:r>
            <a:endParaRPr lang="es-AR" sz="2800" dirty="0" smtClean="0">
              <a:effectLst/>
            </a:endParaRPr>
          </a:p>
          <a:p>
            <a:r>
              <a:rPr lang="es-AR" sz="2800" b="1" dirty="0"/>
              <a:t>VARIABLES EN RELACIÓN AL HIJO</a:t>
            </a:r>
            <a:endParaRPr lang="es-AR" sz="2800" dirty="0"/>
          </a:p>
          <a:p>
            <a:pPr marL="285750" indent="-285750">
              <a:buFontTx/>
              <a:buChar char="-"/>
            </a:pPr>
            <a:r>
              <a:rPr lang="es-AR" sz="2800" dirty="0" smtClean="0"/>
              <a:t>Vacunación completa</a:t>
            </a:r>
          </a:p>
          <a:p>
            <a:pPr marL="285750" indent="-285750">
              <a:buFontTx/>
              <a:buChar char="-"/>
            </a:pPr>
            <a:r>
              <a:rPr lang="es-AR" sz="2800" dirty="0" smtClean="0"/>
              <a:t> </a:t>
            </a:r>
            <a:r>
              <a:rPr lang="es-AR" sz="2800" dirty="0"/>
              <a:t>Tipo de alimentación</a:t>
            </a:r>
            <a:endParaRPr lang="es-AR" sz="2800" dirty="0" smtClean="0">
              <a:effectLst/>
            </a:endParaRPr>
          </a:p>
          <a:p>
            <a:r>
              <a:rPr lang="es-AR" sz="2800" dirty="0"/>
              <a:t> </a:t>
            </a:r>
            <a:r>
              <a:rPr lang="es-AR" sz="2800" b="1" dirty="0" smtClean="0"/>
              <a:t>VARIABLES </a:t>
            </a:r>
            <a:r>
              <a:rPr lang="es-AR" sz="2800" b="1" dirty="0"/>
              <a:t>EN RELACIÓN AL CONOCIMIENTO</a:t>
            </a:r>
            <a:endParaRPr lang="es-AR" sz="2800" dirty="0" smtClean="0">
              <a:effectLst/>
            </a:endParaRPr>
          </a:p>
          <a:p>
            <a:r>
              <a:rPr lang="es-AR" sz="2800" dirty="0"/>
              <a:t> </a:t>
            </a:r>
            <a:r>
              <a:rPr lang="es-AR" sz="2800" dirty="0" smtClean="0"/>
              <a:t>-Ingesta </a:t>
            </a:r>
            <a:r>
              <a:rPr lang="es-AR" sz="2800" dirty="0"/>
              <a:t>de líquidos</a:t>
            </a:r>
            <a:endParaRPr lang="es-AR" sz="2800" dirty="0" smtClean="0">
              <a:effectLst/>
            </a:endParaRPr>
          </a:p>
          <a:p>
            <a:r>
              <a:rPr lang="es-AR" sz="2800" dirty="0" smtClean="0"/>
              <a:t>-Ingesta </a:t>
            </a:r>
            <a:r>
              <a:rPr lang="es-AR" sz="2800" dirty="0"/>
              <a:t>de alimentos</a:t>
            </a:r>
            <a:endParaRPr lang="es-AR" sz="2800" dirty="0" smtClean="0">
              <a:effectLst/>
            </a:endParaRPr>
          </a:p>
          <a:p>
            <a:r>
              <a:rPr lang="es-AR" sz="2800" dirty="0" smtClean="0"/>
              <a:t>-Hábito </a:t>
            </a:r>
            <a:r>
              <a:rPr lang="es-AR" sz="2800" dirty="0"/>
              <a:t>de </a:t>
            </a:r>
            <a:r>
              <a:rPr lang="es-AR" sz="2800" dirty="0" smtClean="0"/>
              <a:t>tabaquismo</a:t>
            </a:r>
            <a:endParaRPr lang="es-AR" sz="2800" dirty="0"/>
          </a:p>
          <a:p>
            <a:r>
              <a:rPr lang="es-AR" sz="2800" dirty="0"/>
              <a:t>-</a:t>
            </a:r>
            <a:r>
              <a:rPr lang="es-AR" sz="2800" dirty="0" smtClean="0"/>
              <a:t> </a:t>
            </a:r>
            <a:r>
              <a:rPr lang="es-AR" sz="2800" dirty="0"/>
              <a:t>Lugar donde acude la madre</a:t>
            </a:r>
            <a:endParaRPr lang="es-AR" sz="2800" dirty="0" smtClean="0">
              <a:effectLst/>
            </a:endParaRPr>
          </a:p>
          <a:p>
            <a:r>
              <a:rPr lang="es-AR" sz="2800" b="1" dirty="0" smtClean="0"/>
              <a:t>VARIABLES </a:t>
            </a:r>
            <a:r>
              <a:rPr lang="es-AR" sz="2800" b="1" dirty="0"/>
              <a:t>EN RELACIÓN AL NIVEL SOCIO-ECONÓMICO</a:t>
            </a:r>
            <a:endParaRPr lang="es-AR" sz="2800" dirty="0"/>
          </a:p>
          <a:p>
            <a:r>
              <a:rPr lang="es-AR" sz="2800" b="1" dirty="0"/>
              <a:t> </a:t>
            </a:r>
            <a:r>
              <a:rPr lang="es-AR" sz="2800" dirty="0" smtClean="0"/>
              <a:t>-</a:t>
            </a:r>
            <a:r>
              <a:rPr lang="es-AR" sz="2800" dirty="0"/>
              <a:t>Combustible que utilizan para calefaccionarse</a:t>
            </a:r>
            <a:endParaRPr lang="es-AR" sz="2800" dirty="0" smtClean="0">
              <a:effectLst/>
            </a:endParaRPr>
          </a:p>
          <a:p>
            <a:endParaRPr lang="es-AR" dirty="0"/>
          </a:p>
        </p:txBody>
      </p:sp>
    </p:spTree>
    <p:extLst>
      <p:ext uri="{BB962C8B-B14F-4D97-AF65-F5344CB8AC3E}">
        <p14:creationId xmlns:p14="http://schemas.microsoft.com/office/powerpoint/2010/main" val="15692323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2095" y="404664"/>
            <a:ext cx="9144000" cy="646331"/>
          </a:xfrm>
          <a:prstGeom prst="rect">
            <a:avLst/>
          </a:prstGeom>
          <a:noFill/>
        </p:spPr>
        <p:txBody>
          <a:bodyPr wrap="square" rtlCol="0">
            <a:spAutoFit/>
          </a:bodyPr>
          <a:lstStyle/>
          <a:p>
            <a:pPr algn="ctr"/>
            <a:r>
              <a:rPr lang="es-AR" sz="3600" b="1" dirty="0" smtClean="0"/>
              <a:t>ANÁLISIS E INTERPRETACIÓN DE RESULTADOS</a:t>
            </a:r>
            <a:endParaRPr lang="es-AR" sz="3600" b="1" dirty="0"/>
          </a:p>
        </p:txBody>
      </p:sp>
      <p:graphicFrame>
        <p:nvGraphicFramePr>
          <p:cNvPr id="4" name="3 Gráfico"/>
          <p:cNvGraphicFramePr/>
          <p:nvPr>
            <p:extLst>
              <p:ext uri="{D42A27DB-BD31-4B8C-83A1-F6EECF244321}">
                <p14:modId xmlns:p14="http://schemas.microsoft.com/office/powerpoint/2010/main" val="1916653759"/>
              </p:ext>
            </p:extLst>
          </p:nvPr>
        </p:nvGraphicFramePr>
        <p:xfrm>
          <a:off x="179512" y="1782332"/>
          <a:ext cx="8784976" cy="488702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471127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Gráfico"/>
          <p:cNvGraphicFramePr/>
          <p:nvPr>
            <p:extLst>
              <p:ext uri="{D42A27DB-BD31-4B8C-83A1-F6EECF244321}">
                <p14:modId xmlns:p14="http://schemas.microsoft.com/office/powerpoint/2010/main" val="2731041273"/>
              </p:ext>
            </p:extLst>
          </p:nvPr>
        </p:nvGraphicFramePr>
        <p:xfrm>
          <a:off x="0" y="0"/>
          <a:ext cx="8316416" cy="3429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4 Gráfico"/>
          <p:cNvGraphicFramePr>
            <a:graphicFrameLocks noChangeAspect="1"/>
          </p:cNvGraphicFramePr>
          <p:nvPr>
            <p:extLst>
              <p:ext uri="{D42A27DB-BD31-4B8C-83A1-F6EECF244321}">
                <p14:modId xmlns:p14="http://schemas.microsoft.com/office/powerpoint/2010/main" val="3981915961"/>
              </p:ext>
            </p:extLst>
          </p:nvPr>
        </p:nvGraphicFramePr>
        <p:xfrm>
          <a:off x="107504" y="3717032"/>
          <a:ext cx="9036495" cy="311175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0287719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231</TotalTime>
  <Words>632</Words>
  <Application>Microsoft Office PowerPoint</Application>
  <PresentationFormat>Presentación en pantalla (4:3)</PresentationFormat>
  <Paragraphs>85</Paragraphs>
  <Slides>16</Slides>
  <Notes>0</Notes>
  <HiddenSlides>0</HiddenSlides>
  <MMClips>0</MMClips>
  <ScaleCrop>false</ScaleCrop>
  <HeadingPairs>
    <vt:vector size="4" baseType="variant">
      <vt:variant>
        <vt:lpstr>Tema</vt:lpstr>
      </vt:variant>
      <vt:variant>
        <vt:i4>1</vt:i4>
      </vt:variant>
      <vt:variant>
        <vt:lpstr>Títulos de diapositiva</vt:lpstr>
      </vt:variant>
      <vt:variant>
        <vt:i4>16</vt:i4>
      </vt:variant>
    </vt:vector>
  </HeadingPairs>
  <TitlesOfParts>
    <vt:vector size="17"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rib</dc:creator>
  <cp:lastModifiedBy>oscaredycged</cp:lastModifiedBy>
  <cp:revision>21</cp:revision>
  <dcterms:created xsi:type="dcterms:W3CDTF">2013-12-11T20:59:34Z</dcterms:created>
  <dcterms:modified xsi:type="dcterms:W3CDTF">2013-12-13T09:15:57Z</dcterms:modified>
</cp:coreProperties>
</file>