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15"/>
  </p:notesMasterIdLst>
  <p:sldIdLst>
    <p:sldId id="256" r:id="rId2"/>
    <p:sldId id="257" r:id="rId3"/>
    <p:sldId id="258" r:id="rId4"/>
    <p:sldId id="259" r:id="rId5"/>
    <p:sldId id="260" r:id="rId6"/>
    <p:sldId id="261" r:id="rId7"/>
    <p:sldId id="262" r:id="rId8"/>
    <p:sldId id="264" r:id="rId9"/>
    <p:sldId id="265" r:id="rId10"/>
    <p:sldId id="268" r:id="rId11"/>
    <p:sldId id="267" r:id="rId12"/>
    <p:sldId id="269" r:id="rId13"/>
    <p:sldId id="270" r:id="rId14"/>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Estilo claro 2 - Acento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35758FB7-9AC5-4552-8A53-C91805E547FA}" styleName="Estilo temático 1 - Énfasis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9" d="100"/>
          <a:sy n="69" d="100"/>
        </p:scale>
        <p:origin x="-480"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1.xml"/></Relationships>
</file>

<file path=ppt/charts/_rels/chart6.xml.rels><?xml version="1.0" encoding="UTF-8" standalone="yes"?>
<Relationships xmlns="http://schemas.openxmlformats.org/package/2006/relationships"><Relationship Id="rId1" Type="http://schemas.openxmlformats.org/officeDocument/2006/relationships/oleObject" Target="file:///C:\Users\usuario\Desktop\tesis\PARA%20IMPRIMIR\bivariada%201.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usuario\Desktop\tesis\PARA%20IMPRIMIR\bivariada%202.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usuario\Desktop\tesis\PARA%20IMPRIMIR\bivariada%20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AR"/>
  <c:chart>
    <c:autoTitleDeleted val="1"/>
    <c:view3D>
      <c:rotX val="30"/>
      <c:perspective val="30"/>
    </c:view3D>
    <c:plotArea>
      <c:layout/>
      <c:pie3DChart>
        <c:varyColors val="1"/>
        <c:ser>
          <c:idx val="0"/>
          <c:order val="0"/>
          <c:tx>
            <c:strRef>
              <c:f>Hoja1!$B$1</c:f>
              <c:strCache>
                <c:ptCount val="1"/>
                <c:pt idx="0">
                  <c:v>Grafico 1</c:v>
                </c:pt>
              </c:strCache>
            </c:strRef>
          </c:tx>
          <c:dLbls>
            <c:showPercent val="1"/>
            <c:showLeaderLines val="1"/>
          </c:dLbls>
          <c:cat>
            <c:strRef>
              <c:f>Hoja1!$A$2:$A$5</c:f>
              <c:strCache>
                <c:ptCount val="3"/>
                <c:pt idx="0">
                  <c:v>2 a 3 horas</c:v>
                </c:pt>
                <c:pt idx="1">
                  <c:v>6 a 7  horas</c:v>
                </c:pt>
                <c:pt idx="2">
                  <c:v>8 a 10 horas</c:v>
                </c:pt>
              </c:strCache>
            </c:strRef>
          </c:cat>
          <c:val>
            <c:numRef>
              <c:f>Hoja1!$B$2:$B$5</c:f>
              <c:numCache>
                <c:formatCode>0%</c:formatCode>
                <c:ptCount val="4"/>
                <c:pt idx="0">
                  <c:v>0.61000000000000065</c:v>
                </c:pt>
                <c:pt idx="1">
                  <c:v>0.33000000000000218</c:v>
                </c:pt>
                <c:pt idx="2">
                  <c:v>6.0000000000000192E-2</c:v>
                </c:pt>
              </c:numCache>
            </c:numRef>
          </c:val>
        </c:ser>
        <c:dLbls>
          <c:showPercent val="1"/>
        </c:dLbls>
      </c:pie3DChart>
    </c:plotArea>
    <c:legend>
      <c:legendPos val="r"/>
      <c:legendEntry>
        <c:idx val="3"/>
        <c:delete val="1"/>
      </c:legendEntry>
      <c:layout/>
    </c:legend>
    <c:plotVisOnly val="1"/>
    <c:dispBlanksAs val="zero"/>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es-AR"/>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AR"/>
  <c:chart>
    <c:autoTitleDeleted val="1"/>
    <c:view3D>
      <c:rotX val="30"/>
      <c:perspective val="30"/>
    </c:view3D>
    <c:plotArea>
      <c:layout/>
      <c:pie3DChart>
        <c:varyColors val="1"/>
        <c:ser>
          <c:idx val="0"/>
          <c:order val="0"/>
          <c:tx>
            <c:strRef>
              <c:f>Hoja1!$B$1</c:f>
              <c:strCache>
                <c:ptCount val="1"/>
                <c:pt idx="0">
                  <c:v>Ventas</c:v>
                </c:pt>
              </c:strCache>
            </c:strRef>
          </c:tx>
          <c:dLbls>
            <c:showPercent val="1"/>
            <c:showLeaderLines val="1"/>
          </c:dLbls>
          <c:cat>
            <c:strRef>
              <c:f>Hoja1!$A$2:$A$5</c:f>
              <c:strCache>
                <c:ptCount val="4"/>
                <c:pt idx="0">
                  <c:v>Menor de 18 años.</c:v>
                </c:pt>
                <c:pt idx="1">
                  <c:v>Entre 18-25 años.</c:v>
                </c:pt>
                <c:pt idx="2">
                  <c:v>Entre 25-35 años.</c:v>
                </c:pt>
                <c:pt idx="3">
                  <c:v>Mayor de 35 años.</c:v>
                </c:pt>
              </c:strCache>
            </c:strRef>
          </c:cat>
          <c:val>
            <c:numRef>
              <c:f>Hoja1!$B$2:$B$5</c:f>
              <c:numCache>
                <c:formatCode>0%</c:formatCode>
                <c:ptCount val="4"/>
                <c:pt idx="0">
                  <c:v>0.11</c:v>
                </c:pt>
                <c:pt idx="1">
                  <c:v>0.28000000000000008</c:v>
                </c:pt>
                <c:pt idx="2">
                  <c:v>0.54</c:v>
                </c:pt>
                <c:pt idx="3">
                  <c:v>7.0000000000000021E-2</c:v>
                </c:pt>
              </c:numCache>
            </c:numRef>
          </c:val>
        </c:ser>
        <c:dLbls>
          <c:showPercent val="1"/>
        </c:dLbls>
      </c:pie3DChart>
    </c:plotArea>
    <c:legend>
      <c:legendPos val="r"/>
      <c:layout/>
    </c:legend>
    <c:plotVisOnly val="1"/>
    <c:dispBlanksAs val="zero"/>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es-AR"/>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s-AR"/>
  <c:chart>
    <c:autoTitleDeleted val="1"/>
    <c:view3D>
      <c:rotX val="30"/>
      <c:perspective val="30"/>
    </c:view3D>
    <c:plotArea>
      <c:layout/>
      <c:pie3DChart>
        <c:varyColors val="1"/>
        <c:ser>
          <c:idx val="0"/>
          <c:order val="0"/>
          <c:tx>
            <c:strRef>
              <c:f>Hoja1!$B$1</c:f>
              <c:strCache>
                <c:ptCount val="1"/>
                <c:pt idx="0">
                  <c:v>Ventas</c:v>
                </c:pt>
              </c:strCache>
            </c:strRef>
          </c:tx>
          <c:dLbls>
            <c:showPercent val="1"/>
            <c:showLeaderLines val="1"/>
          </c:dLbls>
          <c:cat>
            <c:strRef>
              <c:f>Hoja1!$A$2:$A$7</c:f>
              <c:strCache>
                <c:ptCount val="6"/>
                <c:pt idx="0">
                  <c:v>Primario completo</c:v>
                </c:pt>
                <c:pt idx="1">
                  <c:v>Primario incompleto</c:v>
                </c:pt>
                <c:pt idx="2">
                  <c:v>Secundario completo</c:v>
                </c:pt>
                <c:pt idx="3">
                  <c:v>Secundario incompleto</c:v>
                </c:pt>
                <c:pt idx="4">
                  <c:v>Terciario completo</c:v>
                </c:pt>
                <c:pt idx="5">
                  <c:v>Terciario incompleto</c:v>
                </c:pt>
              </c:strCache>
            </c:strRef>
          </c:cat>
          <c:val>
            <c:numRef>
              <c:f>Hoja1!$B$2:$B$7</c:f>
              <c:numCache>
                <c:formatCode>0%</c:formatCode>
                <c:ptCount val="6"/>
                <c:pt idx="0">
                  <c:v>3.0000000000000002E-2</c:v>
                </c:pt>
                <c:pt idx="1">
                  <c:v>0</c:v>
                </c:pt>
                <c:pt idx="2">
                  <c:v>0.52</c:v>
                </c:pt>
                <c:pt idx="3">
                  <c:v>0.13</c:v>
                </c:pt>
                <c:pt idx="4">
                  <c:v>0.24000000000000021</c:v>
                </c:pt>
                <c:pt idx="5">
                  <c:v>8.0000000000000043E-2</c:v>
                </c:pt>
              </c:numCache>
            </c:numRef>
          </c:val>
        </c:ser>
        <c:dLbls>
          <c:showPercent val="1"/>
        </c:dLbls>
      </c:pie3DChart>
    </c:plotArea>
    <c:legend>
      <c:legendPos val="r"/>
      <c:layout/>
    </c:legend>
    <c:plotVisOnly val="1"/>
    <c:dispBlanksAs val="zero"/>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es-AR"/>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s-AR"/>
  <c:chart>
    <c:autoTitleDeleted val="1"/>
    <c:view3D>
      <c:rotX val="30"/>
      <c:perspective val="30"/>
    </c:view3D>
    <c:plotArea>
      <c:layout/>
      <c:pie3DChart>
        <c:varyColors val="1"/>
        <c:ser>
          <c:idx val="0"/>
          <c:order val="0"/>
          <c:tx>
            <c:strRef>
              <c:f>Hoja1!$B$1</c:f>
              <c:strCache>
                <c:ptCount val="1"/>
                <c:pt idx="0">
                  <c:v>Instituciones de donde ingresan los RN a neonatologia</c:v>
                </c:pt>
              </c:strCache>
            </c:strRef>
          </c:tx>
          <c:dLbls>
            <c:showPercent val="1"/>
            <c:showLeaderLines val="1"/>
          </c:dLbls>
          <c:cat>
            <c:strRef>
              <c:f>Hoja1!$A$2:$A$6</c:f>
              <c:strCache>
                <c:ptCount val="5"/>
                <c:pt idx="0">
                  <c:v>Virgen de la misericordia</c:v>
                </c:pt>
                <c:pt idx="1">
                  <c:v>Clínica Santa Clara</c:v>
                </c:pt>
                <c:pt idx="2">
                  <c:v>Clínica de Lujan</c:v>
                </c:pt>
                <c:pt idx="3">
                  <c:v>Clínica de Santa Rosa</c:v>
                </c:pt>
                <c:pt idx="4">
                  <c:v>Clínica Las Heras</c:v>
                </c:pt>
              </c:strCache>
            </c:strRef>
          </c:cat>
          <c:val>
            <c:numRef>
              <c:f>Hoja1!$B$2:$B$6</c:f>
              <c:numCache>
                <c:formatCode>0.00%</c:formatCode>
                <c:ptCount val="5"/>
                <c:pt idx="0">
                  <c:v>0.71100000000000063</c:v>
                </c:pt>
                <c:pt idx="1">
                  <c:v>0.15500000000000044</c:v>
                </c:pt>
                <c:pt idx="2">
                  <c:v>8.8000000000000064E-2</c:v>
                </c:pt>
                <c:pt idx="3">
                  <c:v>4.3999999999999997E-2</c:v>
                </c:pt>
                <c:pt idx="4">
                  <c:v>2.1999999999999999E-2</c:v>
                </c:pt>
              </c:numCache>
            </c:numRef>
          </c:val>
        </c:ser>
        <c:dLbls>
          <c:showPercent val="1"/>
        </c:dLbls>
      </c:pie3DChart>
    </c:plotArea>
    <c:legend>
      <c:legendPos val="r"/>
    </c:legend>
    <c:plotVisOnly val="1"/>
    <c:dispBlanksAs val="zero"/>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es-AR"/>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s-AR"/>
  <c:clrMapOvr bg1="lt1" tx1="dk1" bg2="lt2" tx2="dk2" accent1="accent1" accent2="accent2" accent3="accent3" accent4="accent4" accent5="accent5" accent6="accent6" hlink="hlink" folHlink="folHlink"/>
  <c:chart>
    <c:autoTitleDeleted val="1"/>
    <c:view3D>
      <c:rotX val="30"/>
      <c:perspective val="30"/>
    </c:view3D>
    <c:plotArea>
      <c:layout/>
      <c:pie3DChart>
        <c:varyColors val="1"/>
        <c:ser>
          <c:idx val="0"/>
          <c:order val="0"/>
          <c:tx>
            <c:strRef>
              <c:f>Hoja1!$B$1</c:f>
              <c:strCache>
                <c:ptCount val="1"/>
                <c:pt idx="0">
                  <c:v>Ventas</c:v>
                </c:pt>
              </c:strCache>
            </c:strRef>
          </c:tx>
          <c:dLbls>
            <c:showPercent val="1"/>
            <c:showLeaderLines val="1"/>
          </c:dLbls>
          <c:cat>
            <c:strRef>
              <c:f>Hoja1!$A$2:$A$3</c:f>
              <c:strCache>
                <c:ptCount val="2"/>
                <c:pt idx="0">
                  <c:v>Ingresos por incompatibilidad</c:v>
                </c:pt>
                <c:pt idx="1">
                  <c:v>Ingresos sin patologias de base asociada</c:v>
                </c:pt>
              </c:strCache>
            </c:strRef>
          </c:cat>
          <c:val>
            <c:numRef>
              <c:f>Hoja1!$B$2:$B$3</c:f>
              <c:numCache>
                <c:formatCode>0.00%</c:formatCode>
                <c:ptCount val="2"/>
                <c:pt idx="0">
                  <c:v>3.1199999999999999E-2</c:v>
                </c:pt>
                <c:pt idx="1">
                  <c:v>0.96900000000000064</c:v>
                </c:pt>
              </c:numCache>
            </c:numRef>
          </c:val>
        </c:ser>
        <c:dLbls>
          <c:showPercent val="1"/>
        </c:dLbls>
      </c:pie3DChart>
    </c:plotArea>
    <c:legend>
      <c:legendPos val="r"/>
    </c:legend>
    <c:plotVisOnly val="1"/>
    <c:dispBlanksAs val="zero"/>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es-AR"/>
    </a:p>
  </c:txPr>
  <c:externalData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s-AR"/>
  <c:chart>
    <c:view3D>
      <c:rAngAx val="1"/>
    </c:view3D>
    <c:plotArea>
      <c:layout>
        <c:manualLayout>
          <c:layoutTarget val="inner"/>
          <c:xMode val="edge"/>
          <c:yMode val="edge"/>
          <c:x val="7.1324025340841452E-2"/>
          <c:y val="6.088280060882801E-2"/>
          <c:w val="0.83941319693742111"/>
          <c:h val="0.86572196454895201"/>
        </c:manualLayout>
      </c:layout>
      <c:bar3DChart>
        <c:barDir val="col"/>
        <c:grouping val="clustered"/>
        <c:ser>
          <c:idx val="0"/>
          <c:order val="0"/>
          <c:tx>
            <c:strRef>
              <c:f>Hoja1!$B$1</c:f>
              <c:strCache>
                <c:ptCount val="1"/>
                <c:pt idx="0">
                  <c:v>a</c:v>
                </c:pt>
              </c:strCache>
            </c:strRef>
          </c:tx>
          <c:cat>
            <c:strRef>
              <c:f>Hoja1!$A$2:$A$5</c:f>
              <c:strCache>
                <c:ptCount val="4"/>
                <c:pt idx="0">
                  <c:v>&lt; 18</c:v>
                </c:pt>
                <c:pt idx="1">
                  <c:v>18-25</c:v>
                </c:pt>
                <c:pt idx="2">
                  <c:v>25-35</c:v>
                </c:pt>
                <c:pt idx="3">
                  <c:v> &gt; 35</c:v>
                </c:pt>
              </c:strCache>
            </c:strRef>
          </c:cat>
          <c:val>
            <c:numRef>
              <c:f>Hoja1!$B$2:$B$5</c:f>
              <c:numCache>
                <c:formatCode>General</c:formatCode>
                <c:ptCount val="4"/>
                <c:pt idx="0">
                  <c:v>3</c:v>
                </c:pt>
                <c:pt idx="1">
                  <c:v>12</c:v>
                </c:pt>
                <c:pt idx="2">
                  <c:v>16</c:v>
                </c:pt>
                <c:pt idx="3">
                  <c:v>3</c:v>
                </c:pt>
              </c:numCache>
            </c:numRef>
          </c:val>
        </c:ser>
        <c:ser>
          <c:idx val="1"/>
          <c:order val="1"/>
          <c:tx>
            <c:strRef>
              <c:f>Hoja1!$C$1</c:f>
              <c:strCache>
                <c:ptCount val="1"/>
                <c:pt idx="0">
                  <c:v>b</c:v>
                </c:pt>
              </c:strCache>
            </c:strRef>
          </c:tx>
          <c:cat>
            <c:strRef>
              <c:f>Hoja1!$A$2:$A$5</c:f>
              <c:strCache>
                <c:ptCount val="4"/>
                <c:pt idx="0">
                  <c:v>&lt; 18</c:v>
                </c:pt>
                <c:pt idx="1">
                  <c:v>18-25</c:v>
                </c:pt>
                <c:pt idx="2">
                  <c:v>25-35</c:v>
                </c:pt>
                <c:pt idx="3">
                  <c:v> &gt; 35</c:v>
                </c:pt>
              </c:strCache>
            </c:strRef>
          </c:cat>
          <c:val>
            <c:numRef>
              <c:f>Hoja1!$C$2:$C$5</c:f>
              <c:numCache>
                <c:formatCode>General</c:formatCode>
                <c:ptCount val="4"/>
                <c:pt idx="0">
                  <c:v>3</c:v>
                </c:pt>
                <c:pt idx="1">
                  <c:v>7</c:v>
                </c:pt>
                <c:pt idx="2">
                  <c:v>5</c:v>
                </c:pt>
                <c:pt idx="3">
                  <c:v>1</c:v>
                </c:pt>
              </c:numCache>
            </c:numRef>
          </c:val>
        </c:ser>
        <c:ser>
          <c:idx val="2"/>
          <c:order val="2"/>
          <c:tx>
            <c:strRef>
              <c:f>Hoja1!$D$1</c:f>
              <c:strCache>
                <c:ptCount val="1"/>
                <c:pt idx="0">
                  <c:v>c</c:v>
                </c:pt>
              </c:strCache>
            </c:strRef>
          </c:tx>
          <c:cat>
            <c:strRef>
              <c:f>Hoja1!$A$2:$A$5</c:f>
              <c:strCache>
                <c:ptCount val="4"/>
                <c:pt idx="0">
                  <c:v>&lt; 18</c:v>
                </c:pt>
                <c:pt idx="1">
                  <c:v>18-25</c:v>
                </c:pt>
                <c:pt idx="2">
                  <c:v>25-35</c:v>
                </c:pt>
                <c:pt idx="3">
                  <c:v> &gt; 35</c:v>
                </c:pt>
              </c:strCache>
            </c:strRef>
          </c:cat>
          <c:val>
            <c:numRef>
              <c:f>Hoja1!$D$2:$D$5</c:f>
              <c:numCache>
                <c:formatCode>General</c:formatCode>
                <c:ptCount val="4"/>
                <c:pt idx="0">
                  <c:v>1</c:v>
                </c:pt>
                <c:pt idx="1">
                  <c:v>4</c:v>
                </c:pt>
                <c:pt idx="2">
                  <c:v>12</c:v>
                </c:pt>
                <c:pt idx="3">
                  <c:v>2</c:v>
                </c:pt>
              </c:numCache>
            </c:numRef>
          </c:val>
        </c:ser>
        <c:ser>
          <c:idx val="3"/>
          <c:order val="3"/>
          <c:tx>
            <c:strRef>
              <c:f>Hoja1!$E$1</c:f>
              <c:strCache>
                <c:ptCount val="1"/>
                <c:pt idx="0">
                  <c:v>d</c:v>
                </c:pt>
              </c:strCache>
            </c:strRef>
          </c:tx>
          <c:cat>
            <c:strRef>
              <c:f>Hoja1!$A$2:$A$5</c:f>
              <c:strCache>
                <c:ptCount val="4"/>
                <c:pt idx="0">
                  <c:v>&lt; 18</c:v>
                </c:pt>
                <c:pt idx="1">
                  <c:v>18-25</c:v>
                </c:pt>
                <c:pt idx="2">
                  <c:v>25-35</c:v>
                </c:pt>
                <c:pt idx="3">
                  <c:v> &gt; 35</c:v>
                </c:pt>
              </c:strCache>
            </c:strRef>
          </c:cat>
          <c:val>
            <c:numRef>
              <c:f>Hoja1!$E$2:$E$5</c:f>
              <c:numCache>
                <c:formatCode>General</c:formatCode>
                <c:ptCount val="4"/>
                <c:pt idx="0">
                  <c:v>3</c:v>
                </c:pt>
                <c:pt idx="1">
                  <c:v>6</c:v>
                </c:pt>
                <c:pt idx="2">
                  <c:v>16</c:v>
                </c:pt>
                <c:pt idx="3">
                  <c:v>1</c:v>
                </c:pt>
              </c:numCache>
            </c:numRef>
          </c:val>
        </c:ser>
        <c:shape val="box"/>
        <c:axId val="51097984"/>
        <c:axId val="51099904"/>
        <c:axId val="0"/>
      </c:bar3DChart>
      <c:catAx>
        <c:axId val="51097984"/>
        <c:scaling>
          <c:orientation val="minMax"/>
        </c:scaling>
        <c:axPos val="b"/>
        <c:tickLblPos val="nextTo"/>
        <c:crossAx val="51099904"/>
        <c:crosses val="autoZero"/>
        <c:auto val="1"/>
        <c:lblAlgn val="ctr"/>
        <c:lblOffset val="100"/>
      </c:catAx>
      <c:valAx>
        <c:axId val="51099904"/>
        <c:scaling>
          <c:orientation val="minMax"/>
        </c:scaling>
        <c:axPos val="l"/>
        <c:majorGridlines/>
        <c:numFmt formatCode="General" sourceLinked="1"/>
        <c:tickLblPos val="nextTo"/>
        <c:crossAx val="51097984"/>
        <c:crosses val="autoZero"/>
        <c:crossBetween val="between"/>
      </c:valAx>
    </c:plotArea>
    <c:legend>
      <c:legendPos val="r"/>
    </c:legend>
    <c:plotVisOnly val="1"/>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s-AR"/>
  <c:chart>
    <c:view3D>
      <c:rAngAx val="1"/>
    </c:view3D>
    <c:plotArea>
      <c:layout/>
      <c:bar3DChart>
        <c:barDir val="col"/>
        <c:grouping val="clustered"/>
        <c:ser>
          <c:idx val="0"/>
          <c:order val="0"/>
          <c:tx>
            <c:strRef>
              <c:f>Hoja1!$B$1</c:f>
              <c:strCache>
                <c:ptCount val="1"/>
                <c:pt idx="0">
                  <c:v>a</c:v>
                </c:pt>
              </c:strCache>
            </c:strRef>
          </c:tx>
          <c:cat>
            <c:strRef>
              <c:f>Hoja1!$A$2:$A$7</c:f>
              <c:strCache>
                <c:ptCount val="6"/>
                <c:pt idx="0">
                  <c:v>Priminario completo</c:v>
                </c:pt>
                <c:pt idx="1">
                  <c:v>primario incompleto</c:v>
                </c:pt>
                <c:pt idx="2">
                  <c:v>secundario completo</c:v>
                </c:pt>
                <c:pt idx="3">
                  <c:v>secundario incompleto</c:v>
                </c:pt>
                <c:pt idx="4">
                  <c:v>terciario completo</c:v>
                </c:pt>
                <c:pt idx="5">
                  <c:v>terciario incompleto</c:v>
                </c:pt>
              </c:strCache>
            </c:strRef>
          </c:cat>
          <c:val>
            <c:numRef>
              <c:f>Hoja1!$B$2:$B$7</c:f>
              <c:numCache>
                <c:formatCode>General</c:formatCode>
                <c:ptCount val="6"/>
                <c:pt idx="0">
                  <c:v>0</c:v>
                </c:pt>
                <c:pt idx="1">
                  <c:v>0</c:v>
                </c:pt>
                <c:pt idx="2">
                  <c:v>3</c:v>
                </c:pt>
                <c:pt idx="3">
                  <c:v>0</c:v>
                </c:pt>
                <c:pt idx="4">
                  <c:v>0</c:v>
                </c:pt>
                <c:pt idx="5">
                  <c:v>0</c:v>
                </c:pt>
              </c:numCache>
            </c:numRef>
          </c:val>
        </c:ser>
        <c:ser>
          <c:idx val="1"/>
          <c:order val="1"/>
          <c:tx>
            <c:strRef>
              <c:f>Hoja1!$C$1</c:f>
              <c:strCache>
                <c:ptCount val="1"/>
                <c:pt idx="0">
                  <c:v>b</c:v>
                </c:pt>
              </c:strCache>
            </c:strRef>
          </c:tx>
          <c:cat>
            <c:strRef>
              <c:f>Hoja1!$A$2:$A$7</c:f>
              <c:strCache>
                <c:ptCount val="6"/>
                <c:pt idx="0">
                  <c:v>Priminario completo</c:v>
                </c:pt>
                <c:pt idx="1">
                  <c:v>primario incompleto</c:v>
                </c:pt>
                <c:pt idx="2">
                  <c:v>secundario completo</c:v>
                </c:pt>
                <c:pt idx="3">
                  <c:v>secundario incompleto</c:v>
                </c:pt>
                <c:pt idx="4">
                  <c:v>terciario completo</c:v>
                </c:pt>
                <c:pt idx="5">
                  <c:v>terciario incompleto</c:v>
                </c:pt>
              </c:strCache>
            </c:strRef>
          </c:cat>
          <c:val>
            <c:numRef>
              <c:f>Hoja1!$C$2:$C$7</c:f>
              <c:numCache>
                <c:formatCode>General</c:formatCode>
                <c:ptCount val="6"/>
                <c:pt idx="0">
                  <c:v>3</c:v>
                </c:pt>
                <c:pt idx="1">
                  <c:v>2</c:v>
                </c:pt>
                <c:pt idx="2">
                  <c:v>13</c:v>
                </c:pt>
                <c:pt idx="3">
                  <c:v>3</c:v>
                </c:pt>
                <c:pt idx="4">
                  <c:v>10</c:v>
                </c:pt>
                <c:pt idx="5">
                  <c:v>3</c:v>
                </c:pt>
              </c:numCache>
            </c:numRef>
          </c:val>
        </c:ser>
        <c:ser>
          <c:idx val="2"/>
          <c:order val="2"/>
          <c:tx>
            <c:strRef>
              <c:f>Hoja1!$D$1</c:f>
              <c:strCache>
                <c:ptCount val="1"/>
                <c:pt idx="0">
                  <c:v>c</c:v>
                </c:pt>
              </c:strCache>
            </c:strRef>
          </c:tx>
          <c:cat>
            <c:strRef>
              <c:f>Hoja1!$A$2:$A$7</c:f>
              <c:strCache>
                <c:ptCount val="6"/>
                <c:pt idx="0">
                  <c:v>Priminario completo</c:v>
                </c:pt>
                <c:pt idx="1">
                  <c:v>primario incompleto</c:v>
                </c:pt>
                <c:pt idx="2">
                  <c:v>secundario completo</c:v>
                </c:pt>
                <c:pt idx="3">
                  <c:v>secundario incompleto</c:v>
                </c:pt>
                <c:pt idx="4">
                  <c:v>terciario completo</c:v>
                </c:pt>
                <c:pt idx="5">
                  <c:v>terciario incompleto</c:v>
                </c:pt>
              </c:strCache>
            </c:strRef>
          </c:cat>
          <c:val>
            <c:numRef>
              <c:f>Hoja1!$D$2:$D$7</c:f>
              <c:numCache>
                <c:formatCode>General</c:formatCode>
                <c:ptCount val="6"/>
                <c:pt idx="0">
                  <c:v>0</c:v>
                </c:pt>
                <c:pt idx="1">
                  <c:v>0</c:v>
                </c:pt>
                <c:pt idx="2">
                  <c:v>18</c:v>
                </c:pt>
                <c:pt idx="3">
                  <c:v>1</c:v>
                </c:pt>
                <c:pt idx="4">
                  <c:v>6</c:v>
                </c:pt>
                <c:pt idx="5">
                  <c:v>3</c:v>
                </c:pt>
              </c:numCache>
            </c:numRef>
          </c:val>
        </c:ser>
        <c:ser>
          <c:idx val="3"/>
          <c:order val="3"/>
          <c:tx>
            <c:strRef>
              <c:f>Hoja1!$E$1</c:f>
              <c:strCache>
                <c:ptCount val="1"/>
                <c:pt idx="0">
                  <c:v>d</c:v>
                </c:pt>
              </c:strCache>
            </c:strRef>
          </c:tx>
          <c:cat>
            <c:strRef>
              <c:f>Hoja1!$A$2:$A$7</c:f>
              <c:strCache>
                <c:ptCount val="6"/>
                <c:pt idx="0">
                  <c:v>Priminario completo</c:v>
                </c:pt>
                <c:pt idx="1">
                  <c:v>primario incompleto</c:v>
                </c:pt>
                <c:pt idx="2">
                  <c:v>secundario completo</c:v>
                </c:pt>
                <c:pt idx="3">
                  <c:v>secundario incompleto</c:v>
                </c:pt>
                <c:pt idx="4">
                  <c:v>terciario completo</c:v>
                </c:pt>
                <c:pt idx="5">
                  <c:v>terciario incompleto</c:v>
                </c:pt>
              </c:strCache>
            </c:strRef>
          </c:cat>
          <c:val>
            <c:numRef>
              <c:f>Hoja1!$E$2:$E$7</c:f>
              <c:numCache>
                <c:formatCode>General</c:formatCode>
                <c:ptCount val="6"/>
                <c:pt idx="0">
                  <c:v>0</c:v>
                </c:pt>
                <c:pt idx="1">
                  <c:v>0</c:v>
                </c:pt>
                <c:pt idx="2">
                  <c:v>9</c:v>
                </c:pt>
                <c:pt idx="3">
                  <c:v>5</c:v>
                </c:pt>
                <c:pt idx="4">
                  <c:v>2</c:v>
                </c:pt>
                <c:pt idx="5">
                  <c:v>2</c:v>
                </c:pt>
              </c:numCache>
            </c:numRef>
          </c:val>
        </c:ser>
        <c:ser>
          <c:idx val="4"/>
          <c:order val="4"/>
          <c:tx>
            <c:strRef>
              <c:f>Hoja1!$F$1</c:f>
              <c:strCache>
                <c:ptCount val="1"/>
                <c:pt idx="0">
                  <c:v>e</c:v>
                </c:pt>
              </c:strCache>
            </c:strRef>
          </c:tx>
          <c:cat>
            <c:strRef>
              <c:f>Hoja1!$A$2:$A$7</c:f>
              <c:strCache>
                <c:ptCount val="6"/>
                <c:pt idx="0">
                  <c:v>Priminario completo</c:v>
                </c:pt>
                <c:pt idx="1">
                  <c:v>primario incompleto</c:v>
                </c:pt>
                <c:pt idx="2">
                  <c:v>secundario completo</c:v>
                </c:pt>
                <c:pt idx="3">
                  <c:v>secundario incompleto</c:v>
                </c:pt>
                <c:pt idx="4">
                  <c:v>terciario completo</c:v>
                </c:pt>
                <c:pt idx="5">
                  <c:v>terciario incompleto</c:v>
                </c:pt>
              </c:strCache>
            </c:strRef>
          </c:cat>
          <c:val>
            <c:numRef>
              <c:f>Hoja1!$F$2:$F$7</c:f>
              <c:numCache>
                <c:formatCode>General</c:formatCode>
                <c:ptCount val="6"/>
                <c:pt idx="0">
                  <c:v>0</c:v>
                </c:pt>
                <c:pt idx="1">
                  <c:v>0</c:v>
                </c:pt>
                <c:pt idx="2">
                  <c:v>0</c:v>
                </c:pt>
                <c:pt idx="3">
                  <c:v>1</c:v>
                </c:pt>
                <c:pt idx="4">
                  <c:v>1</c:v>
                </c:pt>
                <c:pt idx="5">
                  <c:v>0</c:v>
                </c:pt>
              </c:numCache>
            </c:numRef>
          </c:val>
        </c:ser>
        <c:ser>
          <c:idx val="5"/>
          <c:order val="5"/>
          <c:tx>
            <c:strRef>
              <c:f>Hoja1!$G$1</c:f>
              <c:strCache>
                <c:ptCount val="1"/>
                <c:pt idx="0">
                  <c:v>f</c:v>
                </c:pt>
              </c:strCache>
            </c:strRef>
          </c:tx>
          <c:cat>
            <c:strRef>
              <c:f>Hoja1!$A$2:$A$7</c:f>
              <c:strCache>
                <c:ptCount val="6"/>
                <c:pt idx="0">
                  <c:v>Priminario completo</c:v>
                </c:pt>
                <c:pt idx="1">
                  <c:v>primario incompleto</c:v>
                </c:pt>
                <c:pt idx="2">
                  <c:v>secundario completo</c:v>
                </c:pt>
                <c:pt idx="3">
                  <c:v>secundario incompleto</c:v>
                </c:pt>
                <c:pt idx="4">
                  <c:v>terciario completo</c:v>
                </c:pt>
                <c:pt idx="5">
                  <c:v>terciario incompleto</c:v>
                </c:pt>
              </c:strCache>
            </c:strRef>
          </c:cat>
          <c:val>
            <c:numRef>
              <c:f>Hoja1!$G$2:$G$7</c:f>
              <c:numCache>
                <c:formatCode>General</c:formatCode>
                <c:ptCount val="6"/>
                <c:pt idx="0">
                  <c:v>0</c:v>
                </c:pt>
                <c:pt idx="1">
                  <c:v>0</c:v>
                </c:pt>
                <c:pt idx="2">
                  <c:v>5</c:v>
                </c:pt>
                <c:pt idx="3">
                  <c:v>0</c:v>
                </c:pt>
                <c:pt idx="4">
                  <c:v>1</c:v>
                </c:pt>
                <c:pt idx="5">
                  <c:v>0</c:v>
                </c:pt>
              </c:numCache>
            </c:numRef>
          </c:val>
        </c:ser>
        <c:ser>
          <c:idx val="6"/>
          <c:order val="6"/>
          <c:tx>
            <c:strRef>
              <c:f>Hoja1!$H$1</c:f>
              <c:strCache>
                <c:ptCount val="1"/>
                <c:pt idx="0">
                  <c:v>g</c:v>
                </c:pt>
              </c:strCache>
            </c:strRef>
          </c:tx>
          <c:cat>
            <c:strRef>
              <c:f>Hoja1!$A$2:$A$7</c:f>
              <c:strCache>
                <c:ptCount val="6"/>
                <c:pt idx="0">
                  <c:v>Priminario completo</c:v>
                </c:pt>
                <c:pt idx="1">
                  <c:v>primario incompleto</c:v>
                </c:pt>
                <c:pt idx="2">
                  <c:v>secundario completo</c:v>
                </c:pt>
                <c:pt idx="3">
                  <c:v>secundario incompleto</c:v>
                </c:pt>
                <c:pt idx="4">
                  <c:v>terciario completo</c:v>
                </c:pt>
                <c:pt idx="5">
                  <c:v>terciario incompleto</c:v>
                </c:pt>
              </c:strCache>
            </c:strRef>
          </c:cat>
          <c:val>
            <c:numRef>
              <c:f>Hoja1!$H$2:$H$7</c:f>
              <c:numCache>
                <c:formatCode>General</c:formatCode>
                <c:ptCount val="6"/>
                <c:pt idx="0">
                  <c:v>0</c:v>
                </c:pt>
                <c:pt idx="1">
                  <c:v>0</c:v>
                </c:pt>
                <c:pt idx="2">
                  <c:v>3</c:v>
                </c:pt>
                <c:pt idx="3">
                  <c:v>1</c:v>
                </c:pt>
                <c:pt idx="4">
                  <c:v>4</c:v>
                </c:pt>
                <c:pt idx="5">
                  <c:v>0</c:v>
                </c:pt>
              </c:numCache>
            </c:numRef>
          </c:val>
        </c:ser>
        <c:shape val="box"/>
        <c:axId val="57643776"/>
        <c:axId val="57645312"/>
        <c:axId val="0"/>
      </c:bar3DChart>
      <c:catAx>
        <c:axId val="57643776"/>
        <c:scaling>
          <c:orientation val="minMax"/>
        </c:scaling>
        <c:axPos val="b"/>
        <c:tickLblPos val="nextTo"/>
        <c:crossAx val="57645312"/>
        <c:crosses val="autoZero"/>
        <c:auto val="1"/>
        <c:lblAlgn val="ctr"/>
        <c:lblOffset val="100"/>
      </c:catAx>
      <c:valAx>
        <c:axId val="57645312"/>
        <c:scaling>
          <c:orientation val="minMax"/>
        </c:scaling>
        <c:axPos val="l"/>
        <c:majorGridlines/>
        <c:numFmt formatCode="General" sourceLinked="1"/>
        <c:tickLblPos val="nextTo"/>
        <c:crossAx val="57643776"/>
        <c:crosses val="autoZero"/>
        <c:crossBetween val="between"/>
      </c:valAx>
    </c:plotArea>
    <c:legend>
      <c:legendPos val="r"/>
    </c:legend>
    <c:plotVisOnly val="1"/>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s-AR"/>
  <c:chart>
    <c:view3D>
      <c:rAngAx val="1"/>
    </c:view3D>
    <c:plotArea>
      <c:layout/>
      <c:bar3DChart>
        <c:barDir val="col"/>
        <c:grouping val="clustered"/>
        <c:ser>
          <c:idx val="0"/>
          <c:order val="0"/>
          <c:tx>
            <c:strRef>
              <c:f>Hoja1!$B$1</c:f>
              <c:strCache>
                <c:ptCount val="1"/>
                <c:pt idx="0">
                  <c:v>&lt;18</c:v>
                </c:pt>
              </c:strCache>
            </c:strRef>
          </c:tx>
          <c:cat>
            <c:strRef>
              <c:f>Hoja1!$A$2:$A$4</c:f>
              <c:strCache>
                <c:ptCount val="3"/>
                <c:pt idx="0">
                  <c:v>a</c:v>
                </c:pt>
                <c:pt idx="1">
                  <c:v>b</c:v>
                </c:pt>
                <c:pt idx="2">
                  <c:v>c</c:v>
                </c:pt>
              </c:strCache>
            </c:strRef>
          </c:cat>
          <c:val>
            <c:numRef>
              <c:f>Hoja1!$B$2:$B$4</c:f>
              <c:numCache>
                <c:formatCode>General</c:formatCode>
                <c:ptCount val="3"/>
                <c:pt idx="0">
                  <c:v>9</c:v>
                </c:pt>
                <c:pt idx="1">
                  <c:v>4</c:v>
                </c:pt>
                <c:pt idx="2">
                  <c:v>0</c:v>
                </c:pt>
              </c:numCache>
            </c:numRef>
          </c:val>
        </c:ser>
        <c:ser>
          <c:idx val="1"/>
          <c:order val="1"/>
          <c:tx>
            <c:strRef>
              <c:f>Hoja1!$C$1</c:f>
              <c:strCache>
                <c:ptCount val="1"/>
                <c:pt idx="0">
                  <c:v>18-25</c:v>
                </c:pt>
              </c:strCache>
            </c:strRef>
          </c:tx>
          <c:cat>
            <c:strRef>
              <c:f>Hoja1!$A$2:$A$4</c:f>
              <c:strCache>
                <c:ptCount val="3"/>
                <c:pt idx="0">
                  <c:v>a</c:v>
                </c:pt>
                <c:pt idx="1">
                  <c:v>b</c:v>
                </c:pt>
                <c:pt idx="2">
                  <c:v>c</c:v>
                </c:pt>
              </c:strCache>
            </c:strRef>
          </c:cat>
          <c:val>
            <c:numRef>
              <c:f>Hoja1!$C$2:$C$4</c:f>
              <c:numCache>
                <c:formatCode>General</c:formatCode>
                <c:ptCount val="3"/>
                <c:pt idx="0">
                  <c:v>19</c:v>
                </c:pt>
                <c:pt idx="1">
                  <c:v>7</c:v>
                </c:pt>
                <c:pt idx="2">
                  <c:v>4</c:v>
                </c:pt>
              </c:numCache>
            </c:numRef>
          </c:val>
        </c:ser>
        <c:ser>
          <c:idx val="2"/>
          <c:order val="2"/>
          <c:tx>
            <c:strRef>
              <c:f>Hoja1!$D$1</c:f>
              <c:strCache>
                <c:ptCount val="1"/>
                <c:pt idx="0">
                  <c:v>25-35</c:v>
                </c:pt>
              </c:strCache>
            </c:strRef>
          </c:tx>
          <c:cat>
            <c:strRef>
              <c:f>Hoja1!$A$2:$A$4</c:f>
              <c:strCache>
                <c:ptCount val="3"/>
                <c:pt idx="0">
                  <c:v>a</c:v>
                </c:pt>
                <c:pt idx="1">
                  <c:v>b</c:v>
                </c:pt>
                <c:pt idx="2">
                  <c:v>c</c:v>
                </c:pt>
              </c:strCache>
            </c:strRef>
          </c:cat>
          <c:val>
            <c:numRef>
              <c:f>Hoja1!$D$2:$D$4</c:f>
              <c:numCache>
                <c:formatCode>General</c:formatCode>
                <c:ptCount val="3"/>
                <c:pt idx="0">
                  <c:v>33</c:v>
                </c:pt>
                <c:pt idx="1">
                  <c:v>14</c:v>
                </c:pt>
                <c:pt idx="2">
                  <c:v>2</c:v>
                </c:pt>
              </c:numCache>
            </c:numRef>
          </c:val>
        </c:ser>
        <c:ser>
          <c:idx val="3"/>
          <c:order val="3"/>
          <c:tx>
            <c:strRef>
              <c:f>Hoja1!$E$1</c:f>
              <c:strCache>
                <c:ptCount val="1"/>
                <c:pt idx="0">
                  <c:v>&gt;35</c:v>
                </c:pt>
              </c:strCache>
            </c:strRef>
          </c:tx>
          <c:cat>
            <c:strRef>
              <c:f>Hoja1!$A$2:$A$4</c:f>
              <c:strCache>
                <c:ptCount val="3"/>
                <c:pt idx="0">
                  <c:v>a</c:v>
                </c:pt>
                <c:pt idx="1">
                  <c:v>b</c:v>
                </c:pt>
                <c:pt idx="2">
                  <c:v>c</c:v>
                </c:pt>
              </c:strCache>
            </c:strRef>
          </c:cat>
          <c:val>
            <c:numRef>
              <c:f>Hoja1!$E$2:$E$4</c:f>
              <c:numCache>
                <c:formatCode>General</c:formatCode>
                <c:ptCount val="3"/>
                <c:pt idx="0">
                  <c:v>4</c:v>
                </c:pt>
                <c:pt idx="1">
                  <c:v>2</c:v>
                </c:pt>
                <c:pt idx="2">
                  <c:v>1</c:v>
                </c:pt>
              </c:numCache>
            </c:numRef>
          </c:val>
        </c:ser>
        <c:shape val="box"/>
        <c:axId val="59039104"/>
        <c:axId val="59094528"/>
        <c:axId val="0"/>
      </c:bar3DChart>
      <c:catAx>
        <c:axId val="59039104"/>
        <c:scaling>
          <c:orientation val="minMax"/>
        </c:scaling>
        <c:axPos val="b"/>
        <c:tickLblPos val="nextTo"/>
        <c:crossAx val="59094528"/>
        <c:crosses val="autoZero"/>
        <c:auto val="1"/>
        <c:lblAlgn val="ctr"/>
        <c:lblOffset val="100"/>
      </c:catAx>
      <c:valAx>
        <c:axId val="59094528"/>
        <c:scaling>
          <c:orientation val="minMax"/>
        </c:scaling>
        <c:axPos val="l"/>
        <c:majorGridlines/>
        <c:numFmt formatCode="General" sourceLinked="1"/>
        <c:tickLblPos val="nextTo"/>
        <c:crossAx val="59039104"/>
        <c:crosses val="autoZero"/>
        <c:crossBetween val="between"/>
      </c:valAx>
    </c:plotArea>
    <c:legend>
      <c:legendPos val="r"/>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198F74-95AE-4F25-9742-C528843332FC}" type="datetimeFigureOut">
              <a:rPr lang="es-AR" smtClean="0"/>
              <a:pPr/>
              <a:t>15/12/2014</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AF5999-99F8-452E-8F32-AE33878A3624}" type="slidenum">
              <a:rPr lang="es-AR" smtClean="0"/>
              <a:pPr/>
              <a:t>‹Nº›</a:t>
            </a:fld>
            <a:endParaRPr lang="es-AR"/>
          </a:p>
        </p:txBody>
      </p:sp>
    </p:spTree>
    <p:extLst>
      <p:ext uri="{BB962C8B-B14F-4D97-AF65-F5344CB8AC3E}">
        <p14:creationId xmlns:p14="http://schemas.microsoft.com/office/powerpoint/2010/main" xmlns="" val="1164884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smtClean="0"/>
          </a:p>
        </p:txBody>
      </p:sp>
      <p:sp>
        <p:nvSpPr>
          <p:cNvPr id="4" name="3 Marcador de número de diapositiva"/>
          <p:cNvSpPr>
            <a:spLocks noGrp="1"/>
          </p:cNvSpPr>
          <p:nvPr>
            <p:ph type="sldNum" sz="quarter" idx="10"/>
          </p:nvPr>
        </p:nvSpPr>
        <p:spPr/>
        <p:txBody>
          <a:bodyPr/>
          <a:lstStyle/>
          <a:p>
            <a:fld id="{7BAF5999-99F8-452E-8F32-AE33878A3624}" type="slidenum">
              <a:rPr lang="es-AR" smtClean="0"/>
              <a:pPr/>
              <a:t>1</a:t>
            </a:fld>
            <a:endParaRPr lang="es-AR"/>
          </a:p>
        </p:txBody>
      </p:sp>
    </p:spTree>
    <p:extLst>
      <p:ext uri="{BB962C8B-B14F-4D97-AF65-F5344CB8AC3E}">
        <p14:creationId xmlns:p14="http://schemas.microsoft.com/office/powerpoint/2010/main" xmlns="" val="432268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AR" dirty="0" smtClean="0"/>
              <a:t>MARCO</a:t>
            </a:r>
            <a:r>
              <a:rPr lang="es-AR" baseline="0" dirty="0" smtClean="0"/>
              <a:t> TEORICO</a:t>
            </a:r>
          </a:p>
          <a:p>
            <a:endParaRPr lang="es-AR" dirty="0"/>
          </a:p>
        </p:txBody>
      </p:sp>
      <p:sp>
        <p:nvSpPr>
          <p:cNvPr id="4" name="3 Marcador de número de diapositiva"/>
          <p:cNvSpPr>
            <a:spLocks noGrp="1"/>
          </p:cNvSpPr>
          <p:nvPr>
            <p:ph type="sldNum" sz="quarter" idx="10"/>
          </p:nvPr>
        </p:nvSpPr>
        <p:spPr/>
        <p:txBody>
          <a:bodyPr/>
          <a:lstStyle/>
          <a:p>
            <a:fld id="{7BAF5999-99F8-452E-8F32-AE33878A3624}" type="slidenum">
              <a:rPr lang="es-AR" smtClean="0"/>
              <a:pPr/>
              <a:t>5</a:t>
            </a:fld>
            <a:endParaRPr lang="es-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fld id="{7C2C43DC-2AB5-41AB-ACF6-18A6E67830C4}" type="datetimeFigureOut">
              <a:rPr lang="es-AR" smtClean="0"/>
              <a:pPr/>
              <a:t>15/12/2014</a:t>
            </a:fld>
            <a:endParaRPr lang="es-AR"/>
          </a:p>
        </p:txBody>
      </p:sp>
      <p:sp>
        <p:nvSpPr>
          <p:cNvPr id="20" name="19 Marcador de pie de página"/>
          <p:cNvSpPr>
            <a:spLocks noGrp="1"/>
          </p:cNvSpPr>
          <p:nvPr>
            <p:ph type="ftr" sz="quarter" idx="11"/>
          </p:nvPr>
        </p:nvSpPr>
        <p:spPr/>
        <p:txBody>
          <a:bodyPr/>
          <a:lstStyle>
            <a:extLst/>
          </a:lstStyle>
          <a:p>
            <a:endParaRPr lang="es-AR"/>
          </a:p>
        </p:txBody>
      </p:sp>
      <p:sp>
        <p:nvSpPr>
          <p:cNvPr id="10" name="9 Marcador de número de diapositiva"/>
          <p:cNvSpPr>
            <a:spLocks noGrp="1"/>
          </p:cNvSpPr>
          <p:nvPr>
            <p:ph type="sldNum" sz="quarter" idx="12"/>
          </p:nvPr>
        </p:nvSpPr>
        <p:spPr/>
        <p:txBody>
          <a:bodyPr/>
          <a:lstStyle>
            <a:extLst/>
          </a:lstStyle>
          <a:p>
            <a:fld id="{719A01AF-59D4-4FD7-9207-F80E8E0A4181}" type="slidenum">
              <a:rPr lang="es-AR" smtClean="0"/>
              <a:pPr/>
              <a:t>‹Nº›</a:t>
            </a:fld>
            <a:endParaRPr lang="es-AR"/>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7C2C43DC-2AB5-41AB-ACF6-18A6E67830C4}" type="datetimeFigureOut">
              <a:rPr lang="es-AR" smtClean="0"/>
              <a:pPr/>
              <a:t>15/12/2014</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719A01AF-59D4-4FD7-9207-F80E8E0A4181}"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7C2C43DC-2AB5-41AB-ACF6-18A6E67830C4}" type="datetimeFigureOut">
              <a:rPr lang="es-AR" smtClean="0"/>
              <a:pPr/>
              <a:t>15/12/2014</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719A01AF-59D4-4FD7-9207-F80E8E0A4181}"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7C2C43DC-2AB5-41AB-ACF6-18A6E67830C4}" type="datetimeFigureOut">
              <a:rPr lang="es-AR" smtClean="0"/>
              <a:pPr/>
              <a:t>15/12/2014</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719A01AF-59D4-4FD7-9207-F80E8E0A4181}" type="slidenum">
              <a:rPr lang="es-AR" smtClean="0"/>
              <a:pPr/>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7C2C43DC-2AB5-41AB-ACF6-18A6E67830C4}" type="datetimeFigureOut">
              <a:rPr lang="es-AR" smtClean="0"/>
              <a:pPr/>
              <a:t>15/12/2014</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719A01AF-59D4-4FD7-9207-F80E8E0A4181}" type="slidenum">
              <a:rPr lang="es-AR" smtClean="0"/>
              <a:pPr/>
              <a:t>‹Nº›</a:t>
            </a:fld>
            <a:endParaRPr lang="es-AR"/>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7C2C43DC-2AB5-41AB-ACF6-18A6E67830C4}" type="datetimeFigureOut">
              <a:rPr lang="es-AR" smtClean="0"/>
              <a:pPr/>
              <a:t>15/12/2014</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719A01AF-59D4-4FD7-9207-F80E8E0A4181}" type="slidenum">
              <a:rPr lang="es-AR" smtClean="0"/>
              <a:pPr/>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7C2C43DC-2AB5-41AB-ACF6-18A6E67830C4}" type="datetimeFigureOut">
              <a:rPr lang="es-AR" smtClean="0"/>
              <a:pPr/>
              <a:t>15/12/2014</a:t>
            </a:fld>
            <a:endParaRPr lang="es-AR"/>
          </a:p>
        </p:txBody>
      </p:sp>
      <p:sp>
        <p:nvSpPr>
          <p:cNvPr id="8" name="7 Marcador de pie de página"/>
          <p:cNvSpPr>
            <a:spLocks noGrp="1"/>
          </p:cNvSpPr>
          <p:nvPr>
            <p:ph type="ftr" sz="quarter" idx="11"/>
          </p:nvPr>
        </p:nvSpPr>
        <p:spPr/>
        <p:txBody>
          <a:bodyPr/>
          <a:lstStyle>
            <a:extLst/>
          </a:lstStyle>
          <a:p>
            <a:endParaRPr lang="es-AR"/>
          </a:p>
        </p:txBody>
      </p:sp>
      <p:sp>
        <p:nvSpPr>
          <p:cNvPr id="9" name="8 Marcador de número de diapositiva"/>
          <p:cNvSpPr>
            <a:spLocks noGrp="1"/>
          </p:cNvSpPr>
          <p:nvPr>
            <p:ph type="sldNum" sz="quarter" idx="12"/>
          </p:nvPr>
        </p:nvSpPr>
        <p:spPr/>
        <p:txBody>
          <a:bodyPr/>
          <a:lstStyle>
            <a:extLst/>
          </a:lstStyle>
          <a:p>
            <a:fld id="{719A01AF-59D4-4FD7-9207-F80E8E0A4181}" type="slidenum">
              <a:rPr lang="es-AR" smtClean="0"/>
              <a:pPr/>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7C2C43DC-2AB5-41AB-ACF6-18A6E67830C4}" type="datetimeFigureOut">
              <a:rPr lang="es-AR" smtClean="0"/>
              <a:pPr/>
              <a:t>15/12/2014</a:t>
            </a:fld>
            <a:endParaRPr lang="es-AR"/>
          </a:p>
        </p:txBody>
      </p:sp>
      <p:sp>
        <p:nvSpPr>
          <p:cNvPr id="4" name="3 Marcador de pie de página"/>
          <p:cNvSpPr>
            <a:spLocks noGrp="1"/>
          </p:cNvSpPr>
          <p:nvPr>
            <p:ph type="ftr" sz="quarter" idx="11"/>
          </p:nvPr>
        </p:nvSpPr>
        <p:spPr/>
        <p:txBody>
          <a:bodyPr/>
          <a:lstStyle>
            <a:extLst/>
          </a:lstStyle>
          <a:p>
            <a:endParaRPr lang="es-AR"/>
          </a:p>
        </p:txBody>
      </p:sp>
      <p:sp>
        <p:nvSpPr>
          <p:cNvPr id="5" name="4 Marcador de número de diapositiva"/>
          <p:cNvSpPr>
            <a:spLocks noGrp="1"/>
          </p:cNvSpPr>
          <p:nvPr>
            <p:ph type="sldNum" sz="quarter" idx="12"/>
          </p:nvPr>
        </p:nvSpPr>
        <p:spPr/>
        <p:txBody>
          <a:bodyPr/>
          <a:lstStyle>
            <a:extLst/>
          </a:lstStyle>
          <a:p>
            <a:fld id="{719A01AF-59D4-4FD7-9207-F80E8E0A4181}" type="slidenum">
              <a:rPr lang="es-AR" smtClean="0"/>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7C2C43DC-2AB5-41AB-ACF6-18A6E67830C4}" type="datetimeFigureOut">
              <a:rPr lang="es-AR" smtClean="0"/>
              <a:pPr/>
              <a:t>15/12/2014</a:t>
            </a:fld>
            <a:endParaRPr lang="es-AR"/>
          </a:p>
        </p:txBody>
      </p:sp>
      <p:sp>
        <p:nvSpPr>
          <p:cNvPr id="3" name="2 Marcador de pie de página"/>
          <p:cNvSpPr>
            <a:spLocks noGrp="1"/>
          </p:cNvSpPr>
          <p:nvPr>
            <p:ph type="ftr" sz="quarter" idx="11"/>
          </p:nvPr>
        </p:nvSpPr>
        <p:spPr/>
        <p:txBody>
          <a:bodyPr/>
          <a:lstStyle>
            <a:extLst/>
          </a:lstStyle>
          <a:p>
            <a:endParaRPr lang="es-AR"/>
          </a:p>
        </p:txBody>
      </p:sp>
      <p:sp>
        <p:nvSpPr>
          <p:cNvPr id="4" name="3 Marcador de número de diapositiva"/>
          <p:cNvSpPr>
            <a:spLocks noGrp="1"/>
          </p:cNvSpPr>
          <p:nvPr>
            <p:ph type="sldNum" sz="quarter" idx="12"/>
          </p:nvPr>
        </p:nvSpPr>
        <p:spPr/>
        <p:txBody>
          <a:bodyPr/>
          <a:lstStyle>
            <a:extLst/>
          </a:lstStyle>
          <a:p>
            <a:fld id="{719A01AF-59D4-4FD7-9207-F80E8E0A4181}" type="slidenum">
              <a:rPr lang="es-AR" smtClean="0"/>
              <a:pPr/>
              <a:t>‹Nº›</a:t>
            </a:fld>
            <a:endParaRPr lang="es-AR"/>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7C2C43DC-2AB5-41AB-ACF6-18A6E67830C4}" type="datetimeFigureOut">
              <a:rPr lang="es-AR" smtClean="0"/>
              <a:pPr/>
              <a:t>15/12/2014</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719A01AF-59D4-4FD7-9207-F80E8E0A4181}" type="slidenum">
              <a:rPr lang="es-AR" smtClean="0"/>
              <a:pPr/>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fld id="{7C2C43DC-2AB5-41AB-ACF6-18A6E67830C4}" type="datetimeFigureOut">
              <a:rPr lang="es-AR" smtClean="0"/>
              <a:pPr/>
              <a:t>15/12/2014</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719A01AF-59D4-4FD7-9207-F80E8E0A4181}" type="slidenum">
              <a:rPr lang="es-AR" smtClean="0"/>
              <a:pPr/>
              <a:t>‹Nº›</a:t>
            </a:fld>
            <a:endParaRPr lang="es-AR"/>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C2C43DC-2AB5-41AB-ACF6-18A6E67830C4}" type="datetimeFigureOut">
              <a:rPr lang="es-AR" smtClean="0"/>
              <a:pPr/>
              <a:t>15/12/2014</a:t>
            </a:fld>
            <a:endParaRPr lang="es-AR"/>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s-AR"/>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19A01AF-59D4-4FD7-9207-F80E8E0A4181}" type="slidenum">
              <a:rPr lang="es-AR" smtClean="0"/>
              <a:pPr/>
              <a:t>‹Nº›</a:t>
            </a:fld>
            <a:endParaRPr lang="es-AR"/>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title"/>
          </p:nvPr>
        </p:nvSpPr>
        <p:spPr>
          <a:xfrm>
            <a:off x="457200" y="274638"/>
            <a:ext cx="8229600" cy="2146250"/>
          </a:xfrm>
        </p:spPr>
        <p:txBody>
          <a:bodyPr>
            <a:normAutofit/>
          </a:bodyPr>
          <a:lstStyle/>
          <a:p>
            <a:pPr algn="l"/>
            <a:r>
              <a:rPr lang="es-AR" sz="900" b="1" dirty="0" smtClean="0"/>
              <a:t/>
            </a:r>
            <a:br>
              <a:rPr lang="es-AR" sz="900" b="1" dirty="0" smtClean="0"/>
            </a:br>
            <a:r>
              <a:rPr lang="es-AR" sz="900" b="1" dirty="0" smtClean="0"/>
              <a:t>                                                                                                                                                                                                                              </a:t>
            </a:r>
            <a:r>
              <a:rPr lang="es-AR" sz="900" b="1" dirty="0"/>
              <a:t/>
            </a:r>
            <a:br>
              <a:rPr lang="es-AR" sz="900" b="1" dirty="0"/>
            </a:br>
            <a:r>
              <a:rPr lang="es-AR" sz="900" b="1" dirty="0" smtClean="0"/>
              <a:t/>
            </a:r>
            <a:br>
              <a:rPr lang="es-AR" sz="900" b="1" dirty="0" smtClean="0"/>
            </a:br>
            <a:r>
              <a:rPr lang="es-AR" sz="900" b="1" dirty="0"/>
              <a:t/>
            </a:r>
            <a:br>
              <a:rPr lang="es-AR" sz="900" b="1" dirty="0"/>
            </a:br>
            <a:r>
              <a:rPr lang="es-AR" sz="900" b="1" dirty="0" smtClean="0"/>
              <a:t/>
            </a:r>
            <a:br>
              <a:rPr lang="es-AR" sz="900" b="1" dirty="0" smtClean="0"/>
            </a:br>
            <a:r>
              <a:rPr lang="es-AR" sz="900" b="1" dirty="0" smtClean="0"/>
              <a:t>UNIVERSIDAD </a:t>
            </a:r>
            <a:r>
              <a:rPr lang="es-AR" sz="900" b="1" dirty="0"/>
              <a:t>NACIONAL DE CUYO</a:t>
            </a:r>
            <a:r>
              <a:rPr lang="es-AR" sz="900" dirty="0"/>
              <a:t/>
            </a:r>
            <a:br>
              <a:rPr lang="es-AR" sz="900" dirty="0"/>
            </a:br>
            <a:r>
              <a:rPr lang="es-AR" sz="900" b="1" dirty="0"/>
              <a:t>FACULTAD DE CIENCIAS MÉDICAS                                                                                                        </a:t>
            </a:r>
            <a:r>
              <a:rPr lang="es-AR" sz="900" dirty="0"/>
              <a:t/>
            </a:r>
            <a:br>
              <a:rPr lang="es-AR" sz="900" dirty="0"/>
            </a:br>
            <a:r>
              <a:rPr lang="es-AR" sz="900" b="1" dirty="0"/>
              <a:t>ESCUELA DE ENFERMERIA</a:t>
            </a:r>
            <a:r>
              <a:rPr lang="es-AR" sz="900" dirty="0"/>
              <a:t/>
            </a:r>
            <a:br>
              <a:rPr lang="es-AR" sz="900" dirty="0"/>
            </a:br>
            <a:r>
              <a:rPr lang="es-AR" sz="900" b="1" dirty="0"/>
              <a:t>Ciclo de LICENCIATURA EN ENFERMERÍA   </a:t>
            </a:r>
            <a:r>
              <a:rPr lang="es-AR" sz="900" b="1" dirty="0" smtClean="0"/>
              <a:t/>
            </a:r>
            <a:br>
              <a:rPr lang="es-AR" sz="900" b="1" dirty="0" smtClean="0"/>
            </a:br>
            <a:r>
              <a:rPr lang="es-AR" sz="900" b="1" dirty="0" smtClean="0"/>
              <a:t>CURSO</a:t>
            </a:r>
            <a:r>
              <a:rPr lang="es-AR" sz="900" b="1" dirty="0"/>
              <a:t>: TALLER DE TESIS</a:t>
            </a:r>
            <a:r>
              <a:rPr lang="es-AR" sz="1000" b="1" dirty="0"/>
              <a:t>	</a:t>
            </a:r>
            <a:endParaRPr lang="es-AR" sz="1000" dirty="0"/>
          </a:p>
        </p:txBody>
      </p:sp>
      <p:sp>
        <p:nvSpPr>
          <p:cNvPr id="7" name="6 Marcador de contenido"/>
          <p:cNvSpPr>
            <a:spLocks noGrp="1"/>
          </p:cNvSpPr>
          <p:nvPr>
            <p:ph idx="1"/>
          </p:nvPr>
        </p:nvSpPr>
        <p:spPr>
          <a:xfrm>
            <a:off x="457200" y="2420888"/>
            <a:ext cx="8229600" cy="3705275"/>
          </a:xfrm>
        </p:spPr>
        <p:txBody>
          <a:bodyPr>
            <a:normAutofit/>
          </a:bodyPr>
          <a:lstStyle/>
          <a:p>
            <a:pPr marL="0" indent="0" algn="ctr">
              <a:buNone/>
            </a:pPr>
            <a:endParaRPr lang="es-AR" sz="2000" u="sng" dirty="0" smtClean="0"/>
          </a:p>
          <a:p>
            <a:pPr marL="0" indent="0" algn="ctr">
              <a:buNone/>
            </a:pPr>
            <a:r>
              <a:rPr lang="es-AR" sz="2000" u="sng" dirty="0" smtClean="0"/>
              <a:t>TESIS </a:t>
            </a:r>
            <a:r>
              <a:rPr lang="es-AR" sz="2000" u="sng" dirty="0"/>
              <a:t>FINAL</a:t>
            </a:r>
          </a:p>
          <a:p>
            <a:pPr marL="0" indent="0" algn="ctr">
              <a:buNone/>
            </a:pPr>
            <a:r>
              <a:rPr lang="es-AR" sz="1800" dirty="0"/>
              <a:t>Tema:</a:t>
            </a:r>
          </a:p>
          <a:p>
            <a:pPr marL="0" indent="0" algn="ctr">
              <a:buNone/>
            </a:pPr>
            <a:r>
              <a:rPr lang="es-AR" sz="1800" dirty="0"/>
              <a:t> </a:t>
            </a:r>
          </a:p>
          <a:p>
            <a:pPr marL="0" indent="0" algn="ctr">
              <a:buNone/>
            </a:pPr>
            <a:r>
              <a:rPr lang="es-AR" sz="1800" dirty="0"/>
              <a:t> INGRESO DE RN A NEONATOLOGIA POR HIPERBILIRRUBINEMIA Y SU RELACION CON LA EDUCACION MATERNA.</a:t>
            </a:r>
          </a:p>
          <a:p>
            <a:pPr marL="0" indent="0" algn="ctr">
              <a:buNone/>
            </a:pPr>
            <a:r>
              <a:rPr lang="es-AR" sz="1800" dirty="0"/>
              <a:t> </a:t>
            </a:r>
          </a:p>
          <a:p>
            <a:pPr marL="0" indent="0" algn="ctr">
              <a:buNone/>
            </a:pPr>
            <a:r>
              <a:rPr lang="es-AR" sz="1800" dirty="0"/>
              <a:t> </a:t>
            </a:r>
            <a:r>
              <a:rPr lang="es-AR" sz="1800" dirty="0" smtClean="0"/>
              <a:t>                                                                                            </a:t>
            </a:r>
            <a:r>
              <a:rPr lang="es-AR" sz="1400" dirty="0" smtClean="0"/>
              <a:t> AUTORES: Brown, Betiana</a:t>
            </a:r>
          </a:p>
          <a:p>
            <a:pPr marL="0" indent="0" algn="r">
              <a:buNone/>
            </a:pPr>
            <a:r>
              <a:rPr lang="es-AR" sz="1400" dirty="0" smtClean="0"/>
              <a:t>       Canizzo, Rebeca</a:t>
            </a:r>
          </a:p>
          <a:p>
            <a:pPr marL="0" indent="0" algn="r">
              <a:buNone/>
            </a:pPr>
            <a:r>
              <a:rPr lang="es-AR" sz="1400" dirty="0" smtClean="0"/>
              <a:t>                                                                                                     Galasso, Lorena</a:t>
            </a:r>
            <a:endParaRPr lang="es-AR" sz="1400" dirty="0"/>
          </a:p>
        </p:txBody>
      </p:sp>
      <p:pic>
        <p:nvPicPr>
          <p:cNvPr id="8" name="7 Imagen"/>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83568" y="332656"/>
            <a:ext cx="832485" cy="955040"/>
          </a:xfrm>
          <a:prstGeom prst="rect">
            <a:avLst/>
          </a:prstGeom>
          <a:noFill/>
          <a:ln>
            <a:noFill/>
          </a:ln>
        </p:spPr>
      </p:pic>
      <p:pic>
        <p:nvPicPr>
          <p:cNvPr id="9" name="8 Imagen" descr="http://www.fcm.uncu.edu.ar/jornadas2012/app/webroot/img/fcm.png"/>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516216" y="720681"/>
            <a:ext cx="1562100" cy="857250"/>
          </a:xfrm>
          <a:prstGeom prst="rect">
            <a:avLst/>
          </a:prstGeom>
          <a:noFill/>
          <a:ln>
            <a:noFill/>
          </a:ln>
        </p:spPr>
      </p:pic>
    </p:spTree>
    <p:extLst>
      <p:ext uri="{BB962C8B-B14F-4D97-AF65-F5344CB8AC3E}">
        <p14:creationId xmlns:p14="http://schemas.microsoft.com/office/powerpoint/2010/main" xmlns="" val="32798484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323528" y="188640"/>
            <a:ext cx="3024336"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Edades de las madres en estudio del Hospital Virgen de la Misericordia.</a:t>
            </a: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1"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AR"/>
          </a:p>
        </p:txBody>
      </p:sp>
      <p:graphicFrame>
        <p:nvGraphicFramePr>
          <p:cNvPr id="4" name="3 Gráfico"/>
          <p:cNvGraphicFramePr/>
          <p:nvPr/>
        </p:nvGraphicFramePr>
        <p:xfrm>
          <a:off x="323528" y="908720"/>
          <a:ext cx="3024336" cy="4680520"/>
        </p:xfrm>
        <a:graphic>
          <a:graphicData uri="http://schemas.openxmlformats.org/drawingml/2006/chart">
            <c:chart xmlns:c="http://schemas.openxmlformats.org/drawingml/2006/chart" xmlns:r="http://schemas.openxmlformats.org/officeDocument/2006/relationships" r:id="rId2"/>
          </a:graphicData>
        </a:graphic>
      </p:graphicFrame>
      <p:sp>
        <p:nvSpPr>
          <p:cNvPr id="2052" name="Rectangle 4"/>
          <p:cNvSpPr>
            <a:spLocks noChangeArrowheads="1"/>
          </p:cNvSpPr>
          <p:nvPr/>
        </p:nvSpPr>
        <p:spPr bwMode="auto">
          <a:xfrm>
            <a:off x="179512" y="5926197"/>
            <a:ext cx="3779912"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1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Análisis e interpretación: </a:t>
            </a:r>
            <a:r>
              <a:rPr kumimoji="0" lang="es-ES"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El grafico nos muestra que el 54% de las encuestadas tiene entre 25-35 años, el 28% tiene entre 18-25, el 11% es menor de 18 y el 7% es mayor de 35.</a:t>
            </a:r>
            <a:endParaRPr kumimoji="0" lang="es-E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3" name="Rectangle 5"/>
          <p:cNvSpPr>
            <a:spLocks noChangeArrowheads="1"/>
          </p:cNvSpPr>
          <p:nvPr/>
        </p:nvSpPr>
        <p:spPr bwMode="auto">
          <a:xfrm>
            <a:off x="4211960" y="188640"/>
            <a:ext cx="4608512"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Estudios cursados por las madres encuestadas en el Hospital Virgen de la Misericordia.</a:t>
            </a: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5"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AR"/>
          </a:p>
        </p:txBody>
      </p:sp>
      <p:graphicFrame>
        <p:nvGraphicFramePr>
          <p:cNvPr id="8" name="7 Gráfico"/>
          <p:cNvGraphicFramePr/>
          <p:nvPr/>
        </p:nvGraphicFramePr>
        <p:xfrm>
          <a:off x="4211960" y="980728"/>
          <a:ext cx="4608512" cy="4608512"/>
        </p:xfrm>
        <a:graphic>
          <a:graphicData uri="http://schemas.openxmlformats.org/drawingml/2006/chart">
            <c:chart xmlns:c="http://schemas.openxmlformats.org/drawingml/2006/chart" xmlns:r="http://schemas.openxmlformats.org/officeDocument/2006/relationships" r:id="rId3"/>
          </a:graphicData>
        </a:graphic>
      </p:graphicFrame>
      <p:sp>
        <p:nvSpPr>
          <p:cNvPr id="2056" name="Rectangle 8"/>
          <p:cNvSpPr>
            <a:spLocks noChangeArrowheads="1"/>
          </p:cNvSpPr>
          <p:nvPr/>
        </p:nvSpPr>
        <p:spPr bwMode="auto">
          <a:xfrm>
            <a:off x="4644008" y="5918503"/>
            <a:ext cx="4176464"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3381375" algn="l"/>
              </a:tabLst>
            </a:pPr>
            <a:r>
              <a:rPr kumimoji="0" lang="es-ES" sz="9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s-ES" sz="1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Análisis e interpretación:</a:t>
            </a:r>
            <a:r>
              <a:rPr kumimoji="0" lang="es-ES"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El grafico nos muestra  que el 52% de las encuestadas tiene el secundario completo, el 24%  el terciario completo, el 13%   el secundario completo, el 8%  el terciario incompleto y  el 3%  tiene el primario completo.</a:t>
            </a: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3595847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116632"/>
            <a:ext cx="3744416" cy="646331"/>
          </a:xfrm>
          <a:prstGeom prst="rect">
            <a:avLst/>
          </a:prstGeom>
        </p:spPr>
        <p:txBody>
          <a:bodyPr wrap="square">
            <a:spAutoFit/>
          </a:bodyPr>
          <a:lstStyle/>
          <a:p>
            <a:pPr algn="just"/>
            <a:r>
              <a:rPr lang="es-AR" sz="1200" dirty="0">
                <a:latin typeface="Arial" pitchFamily="34" charset="0"/>
                <a:cs typeface="Arial" pitchFamily="34" charset="0"/>
              </a:rPr>
              <a:t>Numero de  Ingresos de RN a neonatología por </a:t>
            </a:r>
            <a:r>
              <a:rPr lang="es-AR" sz="1200" dirty="0" err="1">
                <a:latin typeface="Arial" pitchFamily="34" charset="0"/>
                <a:cs typeface="Arial" pitchFamily="34" charset="0"/>
              </a:rPr>
              <a:t>hiperbilirrubinemia</a:t>
            </a:r>
            <a:r>
              <a:rPr lang="es-AR" sz="1200" dirty="0">
                <a:latin typeface="Arial" pitchFamily="34" charset="0"/>
                <a:cs typeface="Arial" pitchFamily="34" charset="0"/>
              </a:rPr>
              <a:t>, debido a la incorrecta lactancia materna.</a:t>
            </a:r>
          </a:p>
        </p:txBody>
      </p:sp>
      <p:graphicFrame>
        <p:nvGraphicFramePr>
          <p:cNvPr id="5" name="4 Gráfico"/>
          <p:cNvGraphicFramePr/>
          <p:nvPr>
            <p:extLst>
              <p:ext uri="{D42A27DB-BD31-4B8C-83A1-F6EECF244321}">
                <p14:modId xmlns:p14="http://schemas.microsoft.com/office/powerpoint/2010/main" xmlns="" val="1488201680"/>
              </p:ext>
            </p:extLst>
          </p:nvPr>
        </p:nvGraphicFramePr>
        <p:xfrm>
          <a:off x="251520" y="908720"/>
          <a:ext cx="3672408" cy="4248472"/>
        </p:xfrm>
        <a:graphic>
          <a:graphicData uri="http://schemas.openxmlformats.org/drawingml/2006/chart">
            <c:chart xmlns:c="http://schemas.openxmlformats.org/drawingml/2006/chart" xmlns:r="http://schemas.openxmlformats.org/officeDocument/2006/relationships" r:id="rId2"/>
          </a:graphicData>
        </a:graphic>
      </p:graphicFrame>
      <p:sp>
        <p:nvSpPr>
          <p:cNvPr id="6" name="5 Rectángulo"/>
          <p:cNvSpPr/>
          <p:nvPr/>
        </p:nvSpPr>
        <p:spPr>
          <a:xfrm>
            <a:off x="107504" y="5301208"/>
            <a:ext cx="3888432" cy="1277273"/>
          </a:xfrm>
          <a:prstGeom prst="rect">
            <a:avLst/>
          </a:prstGeom>
        </p:spPr>
        <p:txBody>
          <a:bodyPr wrap="square">
            <a:spAutoFit/>
          </a:bodyPr>
          <a:lstStyle/>
          <a:p>
            <a:r>
              <a:rPr lang="es-AR" sz="1100" i="1" dirty="0">
                <a:latin typeface="Arial" pitchFamily="34" charset="0"/>
                <a:cs typeface="Arial" pitchFamily="34" charset="0"/>
              </a:rPr>
              <a:t>Análisis e interpretación:</a:t>
            </a:r>
            <a:r>
              <a:rPr lang="es-AR" sz="1100" dirty="0">
                <a:latin typeface="Arial" pitchFamily="34" charset="0"/>
                <a:cs typeface="Arial" pitchFamily="34" charset="0"/>
              </a:rPr>
              <a:t> El grafico nos muestra que el 70% de los ingresos a Neonatología por </a:t>
            </a:r>
            <a:r>
              <a:rPr lang="es-AR" sz="1100" dirty="0" err="1">
                <a:latin typeface="Arial" pitchFamily="34" charset="0"/>
                <a:cs typeface="Arial" pitchFamily="34" charset="0"/>
              </a:rPr>
              <a:t>hiperbilirrubinemia</a:t>
            </a:r>
            <a:r>
              <a:rPr lang="es-AR" sz="1100" dirty="0">
                <a:latin typeface="Arial" pitchFamily="34" charset="0"/>
                <a:cs typeface="Arial" pitchFamily="34" charset="0"/>
              </a:rPr>
              <a:t>, son de RN que nacen en el Hospital Virgen de la Misericordia, el 15% son derivaciones de la clínica Santa Clara, el 9% de la Clínica de lujan, el 4%  de la Clínica de Santa Rosa y el 2% proviene de la Clínica de Las Heras.</a:t>
            </a:r>
          </a:p>
          <a:p>
            <a:r>
              <a:rPr lang="es-AR" sz="1100" b="1" dirty="0">
                <a:latin typeface="Arial" pitchFamily="34" charset="0"/>
                <a:cs typeface="Arial" pitchFamily="34" charset="0"/>
              </a:rPr>
              <a:t> </a:t>
            </a:r>
            <a:endParaRPr lang="es-AR" sz="1100" dirty="0">
              <a:latin typeface="Arial" pitchFamily="34" charset="0"/>
              <a:cs typeface="Arial" pitchFamily="34" charset="0"/>
            </a:endParaRPr>
          </a:p>
        </p:txBody>
      </p:sp>
      <p:sp>
        <p:nvSpPr>
          <p:cNvPr id="2" name="1 Rectángulo"/>
          <p:cNvSpPr/>
          <p:nvPr/>
        </p:nvSpPr>
        <p:spPr>
          <a:xfrm>
            <a:off x="4211960" y="116632"/>
            <a:ext cx="4355976" cy="461665"/>
          </a:xfrm>
          <a:prstGeom prst="rect">
            <a:avLst/>
          </a:prstGeom>
        </p:spPr>
        <p:txBody>
          <a:bodyPr wrap="square">
            <a:spAutoFit/>
          </a:bodyPr>
          <a:lstStyle/>
          <a:p>
            <a:r>
              <a:rPr lang="es-AR" sz="1200" dirty="0">
                <a:latin typeface="Arial" pitchFamily="34" charset="0"/>
                <a:cs typeface="Arial" pitchFamily="34" charset="0"/>
              </a:rPr>
              <a:t>Número de ingresos de RN nacidos en el hospital Virgen de la Misericordia, según su patología.</a:t>
            </a:r>
          </a:p>
        </p:txBody>
      </p:sp>
      <p:graphicFrame>
        <p:nvGraphicFramePr>
          <p:cNvPr id="7" name="6 Gráfico"/>
          <p:cNvGraphicFramePr/>
          <p:nvPr>
            <p:extLst>
              <p:ext uri="{D42A27DB-BD31-4B8C-83A1-F6EECF244321}">
                <p14:modId xmlns:p14="http://schemas.microsoft.com/office/powerpoint/2010/main" xmlns="" val="470964803"/>
              </p:ext>
            </p:extLst>
          </p:nvPr>
        </p:nvGraphicFramePr>
        <p:xfrm>
          <a:off x="4355976" y="908720"/>
          <a:ext cx="4536504" cy="4248472"/>
        </p:xfrm>
        <a:graphic>
          <a:graphicData uri="http://schemas.openxmlformats.org/drawingml/2006/chart">
            <c:chart xmlns:c="http://schemas.openxmlformats.org/drawingml/2006/chart" xmlns:r="http://schemas.openxmlformats.org/officeDocument/2006/relationships" r:id="rId3"/>
          </a:graphicData>
        </a:graphic>
      </p:graphicFrame>
      <p:sp>
        <p:nvSpPr>
          <p:cNvPr id="3" name="2 Rectángulo"/>
          <p:cNvSpPr/>
          <p:nvPr/>
        </p:nvSpPr>
        <p:spPr>
          <a:xfrm>
            <a:off x="4211960" y="5301208"/>
            <a:ext cx="4572000" cy="1200329"/>
          </a:xfrm>
          <a:prstGeom prst="rect">
            <a:avLst/>
          </a:prstGeom>
        </p:spPr>
        <p:txBody>
          <a:bodyPr>
            <a:spAutoFit/>
          </a:bodyPr>
          <a:lstStyle/>
          <a:p>
            <a:r>
              <a:rPr lang="es-AR" sz="1200" i="1" dirty="0">
                <a:latin typeface="Arial" pitchFamily="34" charset="0"/>
                <a:cs typeface="Arial" pitchFamily="34" charset="0"/>
              </a:rPr>
              <a:t>Análisis e interpretación: </a:t>
            </a:r>
            <a:r>
              <a:rPr lang="es-AR" sz="1200" dirty="0">
                <a:latin typeface="Arial" pitchFamily="34" charset="0"/>
                <a:cs typeface="Arial" pitchFamily="34" charset="0"/>
              </a:rPr>
              <a:t>El grafico nos muestra que el 97% de los ingresos  a neonatología de RN nacidos en el Hospital Virgen de la misericordia, lo hacen sin patología de base asociada, mientras que el 3% restante, lo hace por incompatibilidad de grupo.</a:t>
            </a:r>
          </a:p>
          <a:p>
            <a:r>
              <a:rPr lang="es-AR" sz="1200" dirty="0">
                <a:latin typeface="Arial" pitchFamily="34" charset="0"/>
                <a:cs typeface="Arial" pitchFamily="34" charset="0"/>
              </a:rPr>
              <a:t> </a:t>
            </a:r>
          </a:p>
        </p:txBody>
      </p:sp>
    </p:spTree>
    <p:extLst>
      <p:ext uri="{BB962C8B-B14F-4D97-AF65-F5344CB8AC3E}">
        <p14:creationId xmlns:p14="http://schemas.microsoft.com/office/powerpoint/2010/main" xmlns="" val="1443776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3712822" y="90100"/>
            <a:ext cx="1718356"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200" b="0" i="0" u="sng" strike="noStrike" cap="none" normalizeH="0" baseline="0" dirty="0" smtClean="0">
                <a:ln>
                  <a:noFill/>
                </a:ln>
                <a:solidFill>
                  <a:schemeClr val="tx1"/>
                </a:solidFill>
                <a:effectLst/>
                <a:latin typeface="Arial" pitchFamily="34" charset="0"/>
                <a:cs typeface="Arial" pitchFamily="34" charset="0"/>
              </a:rPr>
              <a:t>TABLAS BIVARIADAS</a:t>
            </a:r>
            <a:endParaRPr kumimoji="0" lang="es-AR" sz="1800" b="0" i="0" u="sng" strike="noStrike" cap="none" normalizeH="0" baseline="0" dirty="0" smtClean="0">
              <a:ln>
                <a:noFill/>
              </a:ln>
              <a:solidFill>
                <a:schemeClr val="tx1"/>
              </a:solidFill>
              <a:effectLst/>
              <a:latin typeface="Arial" pitchFamily="34" charset="0"/>
              <a:cs typeface="Arial" pitchFamily="34" charset="0"/>
            </a:endParaRPr>
          </a:p>
        </p:txBody>
      </p:sp>
      <p:sp>
        <p:nvSpPr>
          <p:cNvPr id="27650" name="Rectangle 2"/>
          <p:cNvSpPr>
            <a:spLocks noChangeArrowheads="1"/>
          </p:cNvSpPr>
          <p:nvPr/>
        </p:nvSpPr>
        <p:spPr bwMode="auto">
          <a:xfrm>
            <a:off x="323528" y="548680"/>
            <a:ext cx="3816424"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AR" sz="1400" b="0" i="0" u="none" strike="noStrike" cap="none" normalizeH="0" baseline="0" dirty="0" smtClean="0">
                <a:ln>
                  <a:noFill/>
                </a:ln>
                <a:solidFill>
                  <a:schemeClr val="tx1"/>
                </a:solidFill>
                <a:effectLst/>
                <a:latin typeface="Arial" pitchFamily="34" charset="0"/>
                <a:cs typeface="Arial" pitchFamily="34" charset="0"/>
              </a:rPr>
              <a:t>Relación entre la edad de la madre y su conocimiento sobre la preparación de las mamas para el amamantamiento</a:t>
            </a:r>
            <a:endParaRPr kumimoji="0" lang="es-A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765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AR"/>
          </a:p>
        </p:txBody>
      </p:sp>
      <p:graphicFrame>
        <p:nvGraphicFramePr>
          <p:cNvPr id="7" name="6 Gráfico"/>
          <p:cNvGraphicFramePr/>
          <p:nvPr/>
        </p:nvGraphicFramePr>
        <p:xfrm>
          <a:off x="251520" y="1412776"/>
          <a:ext cx="4104456" cy="4057640"/>
        </p:xfrm>
        <a:graphic>
          <a:graphicData uri="http://schemas.openxmlformats.org/drawingml/2006/chart">
            <c:chart xmlns:c="http://schemas.openxmlformats.org/drawingml/2006/chart" xmlns:r="http://schemas.openxmlformats.org/officeDocument/2006/relationships" r:id="rId2"/>
          </a:graphicData>
        </a:graphic>
      </p:graphicFrame>
      <p:sp>
        <p:nvSpPr>
          <p:cNvPr id="27653" name="Rectangle 5"/>
          <p:cNvSpPr>
            <a:spLocks noChangeArrowheads="1"/>
          </p:cNvSpPr>
          <p:nvPr/>
        </p:nvSpPr>
        <p:spPr bwMode="auto">
          <a:xfrm>
            <a:off x="251520" y="5560133"/>
            <a:ext cx="4032448" cy="12695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AR" sz="1050" b="0" i="1" u="none" strike="noStrike" cap="none" normalizeH="0" baseline="0" dirty="0" smtClean="0">
                <a:ln>
                  <a:noFill/>
                </a:ln>
                <a:solidFill>
                  <a:schemeClr val="tx1"/>
                </a:solidFill>
                <a:effectLst/>
                <a:latin typeface="Arial" pitchFamily="34" charset="0"/>
                <a:cs typeface="Arial" pitchFamily="34" charset="0"/>
              </a:rPr>
              <a:t>Análisis e interpretación:</a:t>
            </a:r>
            <a:r>
              <a:rPr kumimoji="0" lang="es-AR" sz="1050" b="0" i="0" u="none" strike="noStrike" cap="none" normalizeH="0" baseline="0" dirty="0" smtClean="0">
                <a:ln>
                  <a:noFill/>
                </a:ln>
                <a:solidFill>
                  <a:schemeClr val="tx1"/>
                </a:solidFill>
                <a:effectLst/>
                <a:latin typeface="Arial" pitchFamily="34" charset="0"/>
                <a:cs typeface="Arial" pitchFamily="34" charset="0"/>
              </a:rPr>
              <a:t> el siguiente grafico nos muestra que las madres entre 25 y 35 años son las que más conocimiento tienen acerca de la preparación de las mamas para el amamantamiento, según datos extraídos en el Hospital Virgen de la Misericordia.</a:t>
            </a:r>
            <a:endParaRPr kumimoji="0" lang="es-A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A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7654" name="Rectangle 6"/>
          <p:cNvSpPr>
            <a:spLocks noChangeArrowheads="1"/>
          </p:cNvSpPr>
          <p:nvPr/>
        </p:nvSpPr>
        <p:spPr bwMode="auto">
          <a:xfrm>
            <a:off x="4572000" y="548680"/>
            <a:ext cx="4248472"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AR" sz="1400" b="0" i="0" u="none" strike="noStrike" cap="none" normalizeH="0" baseline="0" dirty="0" smtClean="0">
                <a:ln>
                  <a:noFill/>
                </a:ln>
                <a:solidFill>
                  <a:schemeClr val="tx1"/>
                </a:solidFill>
                <a:effectLst/>
                <a:latin typeface="Arial" pitchFamily="34" charset="0"/>
                <a:cs typeface="Arial" pitchFamily="34" charset="0"/>
              </a:rPr>
              <a:t>Relación entre la formación de la madre y el conocimiento que tienen acerca de la bilirrubina.</a:t>
            </a:r>
            <a:endParaRPr kumimoji="0" lang="es-A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7656"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AR"/>
          </a:p>
        </p:txBody>
      </p:sp>
      <p:graphicFrame>
        <p:nvGraphicFramePr>
          <p:cNvPr id="11" name="10 Gráfico"/>
          <p:cNvGraphicFramePr/>
          <p:nvPr/>
        </p:nvGraphicFramePr>
        <p:xfrm>
          <a:off x="4355976" y="1700808"/>
          <a:ext cx="4572000" cy="3528392"/>
        </p:xfrm>
        <a:graphic>
          <a:graphicData uri="http://schemas.openxmlformats.org/drawingml/2006/chart">
            <c:chart xmlns:c="http://schemas.openxmlformats.org/drawingml/2006/chart" xmlns:r="http://schemas.openxmlformats.org/officeDocument/2006/relationships" r:id="rId3"/>
          </a:graphicData>
        </a:graphic>
      </p:graphicFrame>
      <p:sp>
        <p:nvSpPr>
          <p:cNvPr id="27658" name="Rectangle 10"/>
          <p:cNvSpPr>
            <a:spLocks noChangeArrowheads="1"/>
          </p:cNvSpPr>
          <p:nvPr/>
        </p:nvSpPr>
        <p:spPr bwMode="auto">
          <a:xfrm>
            <a:off x="4860032" y="5530444"/>
            <a:ext cx="3888432" cy="1046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AR" sz="1050" b="0" i="1" u="none" strike="noStrike" cap="none" normalizeH="0" baseline="0" dirty="0" smtClean="0">
                <a:ln>
                  <a:noFill/>
                </a:ln>
                <a:solidFill>
                  <a:schemeClr val="tx1"/>
                </a:solidFill>
                <a:effectLst/>
                <a:latin typeface="Arial" pitchFamily="34" charset="0"/>
                <a:cs typeface="Arial" pitchFamily="34" charset="0"/>
              </a:rPr>
              <a:t>Análisis e interpretación:</a:t>
            </a:r>
            <a:r>
              <a:rPr kumimoji="0" lang="es-AR" sz="1050" b="0" i="0" u="none" strike="noStrike" cap="none" normalizeH="0" baseline="0" dirty="0" smtClean="0">
                <a:ln>
                  <a:noFill/>
                </a:ln>
                <a:solidFill>
                  <a:schemeClr val="tx1"/>
                </a:solidFill>
                <a:effectLst/>
                <a:latin typeface="Arial" pitchFamily="34" charset="0"/>
                <a:cs typeface="Arial" pitchFamily="34" charset="0"/>
              </a:rPr>
              <a:t> el grafico nos muestra que las madres con un nivel de formación mas alto (a partir de secundario completo) son las que mayor conocimiento tienen acerca de la bilirrubina.</a:t>
            </a:r>
            <a:endParaRPr kumimoji="0" lang="es-A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A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971600" y="409600"/>
            <a:ext cx="7488832"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AR" sz="1400" b="0" i="0" u="none" strike="noStrike" cap="none" normalizeH="0" baseline="0" dirty="0" smtClean="0">
                <a:ln>
                  <a:noFill/>
                </a:ln>
                <a:solidFill>
                  <a:schemeClr val="tx1"/>
                </a:solidFill>
                <a:effectLst/>
                <a:latin typeface="Arial" pitchFamily="34" charset="0"/>
                <a:cs typeface="Arial" pitchFamily="34" charset="0"/>
              </a:rPr>
              <a:t>Relación entre la edad de la madre y su conocimiento sobre la alimentación de su bebé.</a:t>
            </a:r>
            <a:endParaRPr kumimoji="0" lang="es-A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8675"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AR"/>
          </a:p>
        </p:txBody>
      </p:sp>
      <p:graphicFrame>
        <p:nvGraphicFramePr>
          <p:cNvPr id="6" name="5 Gráfico"/>
          <p:cNvGraphicFramePr/>
          <p:nvPr/>
        </p:nvGraphicFramePr>
        <p:xfrm>
          <a:off x="1115616" y="980728"/>
          <a:ext cx="6840760" cy="2088232"/>
        </p:xfrm>
        <a:graphic>
          <a:graphicData uri="http://schemas.openxmlformats.org/drawingml/2006/chart">
            <c:chart xmlns:c="http://schemas.openxmlformats.org/drawingml/2006/chart" xmlns:r="http://schemas.openxmlformats.org/officeDocument/2006/relationships" r:id="rId2"/>
          </a:graphicData>
        </a:graphic>
      </p:graphicFrame>
      <p:sp>
        <p:nvSpPr>
          <p:cNvPr id="28676" name="Rectangle 4"/>
          <p:cNvSpPr>
            <a:spLocks noChangeArrowheads="1"/>
          </p:cNvSpPr>
          <p:nvPr/>
        </p:nvSpPr>
        <p:spPr bwMode="auto">
          <a:xfrm>
            <a:off x="971600" y="3063443"/>
            <a:ext cx="7704856"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AR" sz="900" b="0" i="1" u="none" strike="noStrike" cap="none" normalizeH="0" baseline="0" dirty="0" smtClean="0">
                <a:ln>
                  <a:noFill/>
                </a:ln>
                <a:solidFill>
                  <a:schemeClr val="tx1"/>
                </a:solidFill>
                <a:effectLst/>
                <a:latin typeface="Arial" pitchFamily="34" charset="0"/>
                <a:cs typeface="Arial" pitchFamily="34" charset="0"/>
              </a:rPr>
              <a:t>Análisis e interpretación</a:t>
            </a:r>
            <a:r>
              <a:rPr kumimoji="0" lang="es-AR" sz="900" b="0" i="0" u="none" strike="noStrike" cap="none" normalizeH="0" baseline="0" dirty="0" smtClean="0">
                <a:ln>
                  <a:noFill/>
                </a:ln>
                <a:solidFill>
                  <a:schemeClr val="tx1"/>
                </a:solidFill>
                <a:effectLst/>
                <a:latin typeface="Arial" pitchFamily="34" charset="0"/>
                <a:cs typeface="Arial" pitchFamily="34" charset="0"/>
              </a:rPr>
              <a:t>: el grafico nos muestra que entre el grupo de madres que contesto bien a la pregunta acerca de cada cuanto alimenta a su bebé, las que mayor conocimiento tienen son las que se encuentran en el rango de edad entre 25-35 años. </a:t>
            </a:r>
            <a:endParaRPr kumimoji="0" lang="es-A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677" name="Rectangle 5"/>
          <p:cNvSpPr>
            <a:spLocks noChangeArrowheads="1"/>
          </p:cNvSpPr>
          <p:nvPr/>
        </p:nvSpPr>
        <p:spPr bwMode="auto">
          <a:xfrm>
            <a:off x="827584" y="3501008"/>
            <a:ext cx="6948264"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200" b="0" i="0" u="sng" strike="noStrike" cap="none" normalizeH="0" baseline="0" dirty="0" smtClean="0">
                <a:ln>
                  <a:noFill/>
                </a:ln>
                <a:solidFill>
                  <a:srgbClr val="000000"/>
                </a:solidFill>
                <a:effectLst/>
                <a:latin typeface="Arial" pitchFamily="34" charset="0"/>
                <a:ea typeface="Times New Roman" pitchFamily="18" charset="0"/>
                <a:cs typeface="Arial" pitchFamily="34" charset="0"/>
              </a:rPr>
              <a:t>CONCLUSION</a:t>
            </a:r>
            <a:endParaRPr kumimoji="0" lang="es-AR" sz="1800" b="0" i="0" u="sng" strike="noStrike" cap="none" normalizeH="0" baseline="0" dirty="0" smtClean="0">
              <a:ln>
                <a:noFill/>
              </a:ln>
              <a:solidFill>
                <a:schemeClr val="tx1"/>
              </a:solidFill>
              <a:effectLst/>
              <a:latin typeface="Arial" pitchFamily="34" charset="0"/>
              <a:cs typeface="Arial" pitchFamily="34" charset="0"/>
            </a:endParaRPr>
          </a:p>
        </p:txBody>
      </p:sp>
      <p:sp>
        <p:nvSpPr>
          <p:cNvPr id="28678" name="Rectangle 6"/>
          <p:cNvSpPr>
            <a:spLocks noChangeArrowheads="1"/>
          </p:cNvSpPr>
          <p:nvPr/>
        </p:nvSpPr>
        <p:spPr bwMode="auto">
          <a:xfrm>
            <a:off x="179512" y="3789040"/>
            <a:ext cx="8784976"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A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La relación entre la carencia de información del personal de enfermería con la falta de interés materno sobre la lactancia materna en el Hospital Virgen de la Misericordia en el año 2014, demuestra que se producen ingresos con diagnóstico de Hiperbilirrubinemia al Servicio de Neonatología por incorrecta técnica de amamantamiento, ya sea por déficit en rutina de alimentación o dificultad en la succión del recién nacido, mal posicionamiento materno y del lactante, negación materna a la lactancia o escasa instrucción por parte del personal profesional.</a:t>
            </a:r>
            <a:endParaRPr kumimoji="0" lang="es-A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A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Los datos más evidentes están relacionados con el 97% de los ingresos a Neonatología por hiperbilirrubinemia, son de RN que nacen en el Hospital Virgen de la Misericordia, sin patologías e incompatibilidad asociadas.</a:t>
            </a:r>
            <a:endParaRPr kumimoji="0" lang="es-A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679" name="Rectangle 7"/>
          <p:cNvSpPr>
            <a:spLocks noChangeArrowheads="1"/>
          </p:cNvSpPr>
          <p:nvPr/>
        </p:nvSpPr>
        <p:spPr bwMode="auto">
          <a:xfrm>
            <a:off x="899592" y="5229200"/>
            <a:ext cx="68407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200" b="0" i="0" u="sng" strike="noStrike" cap="none" normalizeH="0" baseline="0" dirty="0" smtClean="0">
                <a:ln>
                  <a:noFill/>
                </a:ln>
                <a:solidFill>
                  <a:srgbClr val="000000"/>
                </a:solidFill>
                <a:effectLst/>
                <a:latin typeface="Arial" pitchFamily="34" charset="0"/>
                <a:ea typeface="Times New Roman" pitchFamily="18" charset="0"/>
                <a:cs typeface="Arial" pitchFamily="34" charset="0"/>
              </a:rPr>
              <a:t>RECOMENDACIÓN</a:t>
            </a:r>
            <a:endParaRPr kumimoji="0" lang="es-AR" sz="1800" b="0" i="0" u="sng" strike="noStrike" cap="none" normalizeH="0" baseline="0" dirty="0" smtClean="0">
              <a:ln>
                <a:noFill/>
              </a:ln>
              <a:solidFill>
                <a:schemeClr val="tx1"/>
              </a:solidFill>
              <a:effectLst/>
              <a:latin typeface="Arial" pitchFamily="34" charset="0"/>
              <a:cs typeface="Arial" pitchFamily="34" charset="0"/>
            </a:endParaRPr>
          </a:p>
        </p:txBody>
      </p:sp>
      <p:sp>
        <p:nvSpPr>
          <p:cNvPr id="28680" name="Rectangle 8"/>
          <p:cNvSpPr>
            <a:spLocks noChangeArrowheads="1"/>
          </p:cNvSpPr>
          <p:nvPr/>
        </p:nvSpPr>
        <p:spPr bwMode="auto">
          <a:xfrm>
            <a:off x="251520" y="5541712"/>
            <a:ext cx="8496944"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s-A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Teniendo como misión:</a:t>
            </a:r>
            <a:endParaRPr kumimoji="0" lang="es-A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Char char="•"/>
              <a:tabLst/>
            </a:pPr>
            <a:r>
              <a:rPr kumimoji="0" lang="es-A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Verificar que el personal realice la correcta instrucción materna.</a:t>
            </a:r>
            <a:endParaRPr kumimoji="0" lang="es-A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Char char="•"/>
              <a:tabLst/>
            </a:pPr>
            <a:r>
              <a:rPr kumimoji="0" lang="es-A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Implementar normativas para una lactancia materna eficaz. </a:t>
            </a:r>
            <a:endParaRPr kumimoji="0" lang="es-A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Char char="•"/>
              <a:tabLst/>
            </a:pPr>
            <a:r>
              <a:rPr kumimoji="0" lang="es-A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Realizar folletería con información relevante, clara y precisa sobre la lactancia materna.</a:t>
            </a:r>
            <a:endParaRPr kumimoji="0" lang="es-A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Char char="•"/>
              <a:tabLst/>
            </a:pPr>
            <a:r>
              <a:rPr kumimoji="0" lang="es-A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Dictar cursos y actualizaciones de lactancia materna a todo el personal de enfermería.</a:t>
            </a:r>
            <a:endParaRPr kumimoji="0" lang="es-A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Char char="•"/>
              <a:tabLst/>
            </a:pPr>
            <a:r>
              <a:rPr kumimoji="0" lang="es-A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Identificar al personal que posee mayor predisposición hacia la tarea de puericultura.</a:t>
            </a:r>
            <a:endParaRPr kumimoji="0" lang="es-A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u="sng" dirty="0" smtClean="0"/>
              <a:t>INTRODUCCION</a:t>
            </a:r>
            <a:endParaRPr lang="es-AR" u="sng" dirty="0"/>
          </a:p>
        </p:txBody>
      </p:sp>
      <p:sp>
        <p:nvSpPr>
          <p:cNvPr id="3" name="2 Marcador de contenido"/>
          <p:cNvSpPr>
            <a:spLocks noGrp="1"/>
          </p:cNvSpPr>
          <p:nvPr>
            <p:ph idx="1"/>
          </p:nvPr>
        </p:nvSpPr>
        <p:spPr/>
        <p:txBody>
          <a:bodyPr/>
          <a:lstStyle/>
          <a:p>
            <a:pPr marL="0" indent="0" algn="just">
              <a:buNone/>
            </a:pPr>
            <a:endParaRPr lang="es-AR" dirty="0" smtClean="0">
              <a:latin typeface="Arial" pitchFamily="34" charset="0"/>
              <a:cs typeface="Arial" pitchFamily="34" charset="0"/>
            </a:endParaRPr>
          </a:p>
          <a:p>
            <a:pPr marL="0" indent="0" algn="just">
              <a:buNone/>
            </a:pPr>
            <a:r>
              <a:rPr lang="es-AR" sz="2800" dirty="0" smtClean="0">
                <a:latin typeface="Arial" pitchFamily="34" charset="0"/>
                <a:cs typeface="Arial" pitchFamily="34" charset="0"/>
              </a:rPr>
              <a:t>En </a:t>
            </a:r>
            <a:r>
              <a:rPr lang="es-AR" sz="2800" dirty="0">
                <a:latin typeface="Arial" pitchFamily="34" charset="0"/>
                <a:cs typeface="Arial" pitchFamily="34" charset="0"/>
              </a:rPr>
              <a:t>esta investigación abordaremos el estudio del ingreso del RN por </a:t>
            </a:r>
            <a:r>
              <a:rPr lang="es-AR" sz="2800" dirty="0" smtClean="0">
                <a:latin typeface="Arial" pitchFamily="34" charset="0"/>
                <a:cs typeface="Arial" pitchFamily="34" charset="0"/>
              </a:rPr>
              <a:t>Hiperbilirrubinemia  </a:t>
            </a:r>
            <a:r>
              <a:rPr lang="es-AR" sz="2800" dirty="0">
                <a:latin typeface="Arial" pitchFamily="34" charset="0"/>
                <a:cs typeface="Arial" pitchFamily="34" charset="0"/>
              </a:rPr>
              <a:t>al </a:t>
            </a:r>
            <a:r>
              <a:rPr lang="es-AR" sz="2800" dirty="0" smtClean="0">
                <a:latin typeface="Arial" pitchFamily="34" charset="0"/>
                <a:cs typeface="Arial" pitchFamily="34" charset="0"/>
              </a:rPr>
              <a:t>Servicio </a:t>
            </a:r>
            <a:r>
              <a:rPr lang="es-AR" sz="2800" dirty="0">
                <a:latin typeface="Arial" pitchFamily="34" charset="0"/>
                <a:cs typeface="Arial" pitchFamily="34" charset="0"/>
              </a:rPr>
              <a:t>de </a:t>
            </a:r>
            <a:r>
              <a:rPr lang="es-AR" sz="2800" dirty="0" smtClean="0">
                <a:latin typeface="Arial" pitchFamily="34" charset="0"/>
                <a:cs typeface="Arial" pitchFamily="34" charset="0"/>
              </a:rPr>
              <a:t>Neonatología   </a:t>
            </a:r>
            <a:r>
              <a:rPr lang="es-AR" sz="2800" dirty="0">
                <a:latin typeface="Arial" pitchFamily="34" charset="0"/>
                <a:cs typeface="Arial" pitchFamily="34" charset="0"/>
              </a:rPr>
              <a:t>del </a:t>
            </a:r>
            <a:r>
              <a:rPr lang="es-AR" sz="2800" dirty="0" smtClean="0">
                <a:latin typeface="Arial" pitchFamily="34" charset="0"/>
                <a:cs typeface="Arial" pitchFamily="34" charset="0"/>
              </a:rPr>
              <a:t>Hospital </a:t>
            </a:r>
            <a:r>
              <a:rPr lang="es-AR" sz="2800" dirty="0">
                <a:latin typeface="Arial" pitchFamily="34" charset="0"/>
                <a:cs typeface="Arial" pitchFamily="34" charset="0"/>
              </a:rPr>
              <a:t>Virgen de la </a:t>
            </a:r>
            <a:r>
              <a:rPr lang="es-AR" sz="2800" dirty="0" smtClean="0">
                <a:latin typeface="Arial" pitchFamily="34" charset="0"/>
                <a:cs typeface="Arial" pitchFamily="34" charset="0"/>
              </a:rPr>
              <a:t>Misericordia</a:t>
            </a:r>
            <a:r>
              <a:rPr lang="es-AR" sz="2800" dirty="0">
                <a:latin typeface="Arial" pitchFamily="34" charset="0"/>
                <a:cs typeface="Arial" pitchFamily="34" charset="0"/>
              </a:rPr>
              <a:t>, tomando como factor de riesgo  principal la falta de educación sobre  la importancia que tiene la lactancia </a:t>
            </a:r>
            <a:r>
              <a:rPr lang="es-AR" sz="2800" dirty="0" smtClean="0">
                <a:latin typeface="Arial" pitchFamily="34" charset="0"/>
                <a:cs typeface="Arial" pitchFamily="34" charset="0"/>
              </a:rPr>
              <a:t>materna.</a:t>
            </a:r>
            <a:endParaRPr lang="es-AR" sz="2800" dirty="0">
              <a:latin typeface="Arial" pitchFamily="34" charset="0"/>
              <a:cs typeface="Arial" pitchFamily="34" charset="0"/>
            </a:endParaRPr>
          </a:p>
        </p:txBody>
      </p:sp>
    </p:spTree>
    <p:extLst>
      <p:ext uri="{BB962C8B-B14F-4D97-AF65-F5344CB8AC3E}">
        <p14:creationId xmlns:p14="http://schemas.microsoft.com/office/powerpoint/2010/main" xmlns="" val="19424916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sz="3600" u="sng" dirty="0" smtClean="0">
                <a:latin typeface="Arial" pitchFamily="34" charset="0"/>
                <a:cs typeface="Arial" pitchFamily="34" charset="0"/>
              </a:rPr>
              <a:t/>
            </a:r>
            <a:br>
              <a:rPr lang="es-AR" sz="3600" u="sng" dirty="0" smtClean="0">
                <a:latin typeface="Arial" pitchFamily="34" charset="0"/>
                <a:cs typeface="Arial" pitchFamily="34" charset="0"/>
              </a:rPr>
            </a:br>
            <a:r>
              <a:rPr lang="es-AR" sz="3600" u="sng" dirty="0" smtClean="0">
                <a:latin typeface="Arial" pitchFamily="34" charset="0"/>
                <a:cs typeface="Arial" pitchFamily="34" charset="0"/>
              </a:rPr>
              <a:t>PLANTEO DEL PROBLEMA</a:t>
            </a:r>
            <a:endParaRPr lang="es-AR" sz="3600" u="sng"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marL="0" indent="0" algn="just">
              <a:buNone/>
            </a:pPr>
            <a:endParaRPr lang="es-AR" sz="2800" dirty="0" smtClean="0">
              <a:latin typeface="Arial" pitchFamily="34" charset="0"/>
              <a:cs typeface="Arial" pitchFamily="34" charset="0"/>
            </a:endParaRPr>
          </a:p>
          <a:p>
            <a:pPr marL="0" indent="0" algn="just">
              <a:buNone/>
            </a:pPr>
            <a:endParaRPr lang="es-AR" sz="2800" dirty="0">
              <a:latin typeface="Arial" pitchFamily="34" charset="0"/>
              <a:cs typeface="Arial" pitchFamily="34" charset="0"/>
            </a:endParaRPr>
          </a:p>
          <a:p>
            <a:pPr marL="0" indent="0" algn="just">
              <a:buNone/>
            </a:pPr>
            <a:r>
              <a:rPr lang="es-AR" sz="2800" dirty="0" smtClean="0">
                <a:latin typeface="Arial" pitchFamily="34" charset="0"/>
                <a:cs typeface="Arial" pitchFamily="34" charset="0"/>
              </a:rPr>
              <a:t>En </a:t>
            </a:r>
            <a:r>
              <a:rPr lang="es-AR" sz="2800" dirty="0">
                <a:latin typeface="Arial" pitchFamily="34" charset="0"/>
                <a:cs typeface="Arial" pitchFamily="34" charset="0"/>
              </a:rPr>
              <a:t>qué medida </a:t>
            </a:r>
            <a:r>
              <a:rPr lang="es-AR" sz="2800" dirty="0" smtClean="0">
                <a:latin typeface="Arial" pitchFamily="34" charset="0"/>
                <a:cs typeface="Arial" pitchFamily="34" charset="0"/>
              </a:rPr>
              <a:t>influyó la </a:t>
            </a:r>
            <a:r>
              <a:rPr lang="es-AR" sz="2800" dirty="0">
                <a:latin typeface="Arial" pitchFamily="34" charset="0"/>
                <a:cs typeface="Arial" pitchFamily="34" charset="0"/>
              </a:rPr>
              <a:t>educación </a:t>
            </a:r>
            <a:r>
              <a:rPr lang="es-AR" sz="2800" dirty="0" smtClean="0">
                <a:latin typeface="Arial" pitchFamily="34" charset="0"/>
                <a:cs typeface="Arial" pitchFamily="34" charset="0"/>
              </a:rPr>
              <a:t>    materna </a:t>
            </a:r>
            <a:r>
              <a:rPr lang="es-AR" sz="2800" dirty="0">
                <a:latin typeface="Arial" pitchFamily="34" charset="0"/>
                <a:cs typeface="Arial" pitchFamily="34" charset="0"/>
              </a:rPr>
              <a:t>sobre </a:t>
            </a:r>
            <a:r>
              <a:rPr lang="es-AR" sz="2800" dirty="0" smtClean="0">
                <a:latin typeface="Arial" pitchFamily="34" charset="0"/>
                <a:cs typeface="Arial" pitchFamily="34" charset="0"/>
              </a:rPr>
              <a:t>lactancia, </a:t>
            </a:r>
            <a:r>
              <a:rPr lang="es-AR" sz="2800" dirty="0">
                <a:latin typeface="Arial" pitchFamily="34" charset="0"/>
                <a:cs typeface="Arial" pitchFamily="34" charset="0"/>
              </a:rPr>
              <a:t>en el ingreso </a:t>
            </a:r>
            <a:r>
              <a:rPr lang="es-AR" sz="2800" dirty="0" smtClean="0">
                <a:latin typeface="Arial" pitchFamily="34" charset="0"/>
                <a:cs typeface="Arial" pitchFamily="34" charset="0"/>
              </a:rPr>
              <a:t>        de  RN al Servicio de </a:t>
            </a:r>
            <a:r>
              <a:rPr lang="es-AR" sz="2800" dirty="0">
                <a:latin typeface="Arial" pitchFamily="34" charset="0"/>
                <a:cs typeface="Arial" pitchFamily="34" charset="0"/>
              </a:rPr>
              <a:t>Neonatología </a:t>
            </a:r>
            <a:r>
              <a:rPr lang="es-AR" sz="2800" dirty="0" smtClean="0">
                <a:latin typeface="Arial" pitchFamily="34" charset="0"/>
                <a:cs typeface="Arial" pitchFamily="34" charset="0"/>
              </a:rPr>
              <a:t>            por Hiperbilirrubinemia </a:t>
            </a:r>
            <a:r>
              <a:rPr lang="es-AR" sz="2800" dirty="0">
                <a:latin typeface="Arial" pitchFamily="34" charset="0"/>
                <a:cs typeface="Arial" pitchFamily="34" charset="0"/>
              </a:rPr>
              <a:t>en el Hospital Virgen de la Misericordia en el periodo </a:t>
            </a:r>
            <a:r>
              <a:rPr lang="es-AR" sz="2800" dirty="0" smtClean="0">
                <a:latin typeface="Arial" pitchFamily="34" charset="0"/>
                <a:cs typeface="Arial" pitchFamily="34" charset="0"/>
              </a:rPr>
              <a:t>                   de </a:t>
            </a:r>
            <a:r>
              <a:rPr lang="es-AR" sz="2800" dirty="0">
                <a:latin typeface="Arial" pitchFamily="34" charset="0"/>
                <a:cs typeface="Arial" pitchFamily="34" charset="0"/>
              </a:rPr>
              <a:t>mayo a octubre del año  2014?</a:t>
            </a:r>
          </a:p>
          <a:p>
            <a:pPr marL="0" indent="0" algn="just">
              <a:buNone/>
            </a:pPr>
            <a:endParaRPr lang="es-AR" sz="2800" dirty="0">
              <a:latin typeface="Arial" pitchFamily="34" charset="0"/>
              <a:cs typeface="Arial" pitchFamily="34" charset="0"/>
            </a:endParaRPr>
          </a:p>
        </p:txBody>
      </p:sp>
    </p:spTree>
    <p:extLst>
      <p:ext uri="{BB962C8B-B14F-4D97-AF65-F5344CB8AC3E}">
        <p14:creationId xmlns:p14="http://schemas.microsoft.com/office/powerpoint/2010/main" xmlns="" val="11623971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AR" sz="3200" u="sng" dirty="0" smtClean="0">
                <a:latin typeface="Arial" pitchFamily="34" charset="0"/>
                <a:cs typeface="Arial" pitchFamily="34" charset="0"/>
              </a:rPr>
              <a:t>OBJETIVOS</a:t>
            </a:r>
            <a:endParaRPr lang="es-AR" sz="3200" u="sng" dirty="0">
              <a:latin typeface="Arial" pitchFamily="34" charset="0"/>
              <a:cs typeface="Arial" pitchFamily="34" charset="0"/>
            </a:endParaRPr>
          </a:p>
        </p:txBody>
      </p:sp>
      <p:sp>
        <p:nvSpPr>
          <p:cNvPr id="3" name="2 Marcador de contenido"/>
          <p:cNvSpPr>
            <a:spLocks noGrp="1"/>
          </p:cNvSpPr>
          <p:nvPr>
            <p:ph idx="1"/>
          </p:nvPr>
        </p:nvSpPr>
        <p:spPr/>
        <p:txBody>
          <a:bodyPr>
            <a:normAutofit lnSpcReduction="10000"/>
          </a:bodyPr>
          <a:lstStyle/>
          <a:p>
            <a:pPr marL="0" indent="0">
              <a:buNone/>
            </a:pPr>
            <a:r>
              <a:rPr lang="es-AR" sz="2600" u="sng" dirty="0"/>
              <a:t>OBJETIVO GENERAL:</a:t>
            </a:r>
          </a:p>
          <a:p>
            <a:pPr algn="just"/>
            <a:r>
              <a:rPr lang="es-AR" sz="2400" dirty="0"/>
              <a:t>Determinar en qué medida la educación sobre lactancia influye en el ingreso de recién nacidos al Servicio de Neonatología del Hospital Virgen de la Misericordia por Diagnostico de Hiperbilirrubinemia  en el periodo de mayo a octubre del  año </a:t>
            </a:r>
            <a:r>
              <a:rPr lang="es-AR" sz="2400" dirty="0" smtClean="0"/>
              <a:t>2014.</a:t>
            </a:r>
          </a:p>
          <a:p>
            <a:pPr marL="0" indent="0" algn="just">
              <a:buNone/>
            </a:pPr>
            <a:r>
              <a:rPr lang="es-AR" sz="2400" u="sng" dirty="0"/>
              <a:t>OBJETIVOS ESPECIFICOS</a:t>
            </a:r>
            <a:r>
              <a:rPr lang="es-AR" sz="2400" u="sng" dirty="0" smtClean="0"/>
              <a:t>:</a:t>
            </a:r>
            <a:endParaRPr lang="es-AR" sz="2400" u="sng" dirty="0"/>
          </a:p>
          <a:p>
            <a:pPr algn="just"/>
            <a:r>
              <a:rPr lang="es-AR" sz="2400" dirty="0" smtClean="0"/>
              <a:t>Identificar </a:t>
            </a:r>
            <a:r>
              <a:rPr lang="es-AR" sz="2400" dirty="0"/>
              <a:t>el tipo de educación sobre lactancia que tiene la madre del RN.</a:t>
            </a:r>
          </a:p>
          <a:p>
            <a:pPr algn="just"/>
            <a:r>
              <a:rPr lang="es-AR" sz="2400" dirty="0" smtClean="0"/>
              <a:t>Detectar </a:t>
            </a:r>
            <a:r>
              <a:rPr lang="es-AR" sz="2400" dirty="0"/>
              <a:t>factores que limitan a la madre para el amamantamiento.</a:t>
            </a:r>
          </a:p>
          <a:p>
            <a:pPr algn="just"/>
            <a:r>
              <a:rPr lang="es-AR" sz="2400" dirty="0" smtClean="0"/>
              <a:t>Conocer </a:t>
            </a:r>
            <a:r>
              <a:rPr lang="es-AR" sz="2400" dirty="0"/>
              <a:t>el tipo de instrucción que brinda enfermería.</a:t>
            </a:r>
          </a:p>
          <a:p>
            <a:pPr algn="just">
              <a:buNone/>
            </a:pPr>
            <a:endParaRPr lang="es-AR" sz="2400" dirty="0"/>
          </a:p>
          <a:p>
            <a:endParaRPr lang="es-AR" sz="2400" dirty="0"/>
          </a:p>
          <a:p>
            <a:endParaRPr lang="es-AR" sz="2000" dirty="0">
              <a:latin typeface="Arial" pitchFamily="34" charset="0"/>
              <a:cs typeface="Arial" pitchFamily="34" charset="0"/>
            </a:endParaRPr>
          </a:p>
        </p:txBody>
      </p:sp>
    </p:spTree>
    <p:extLst>
      <p:ext uri="{BB962C8B-B14F-4D97-AF65-F5344CB8AC3E}">
        <p14:creationId xmlns:p14="http://schemas.microsoft.com/office/powerpoint/2010/main" xmlns="" val="7090791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Marcador de contenido"/>
          <p:cNvSpPr>
            <a:spLocks noGrp="1"/>
          </p:cNvSpPr>
          <p:nvPr>
            <p:ph idx="1"/>
          </p:nvPr>
        </p:nvSpPr>
        <p:spPr>
          <a:xfrm>
            <a:off x="0" y="0"/>
            <a:ext cx="9144000" cy="6858000"/>
          </a:xfrm>
        </p:spPr>
        <p:txBody>
          <a:bodyPr>
            <a:normAutofit/>
          </a:bodyPr>
          <a:lstStyle/>
          <a:p>
            <a:pPr algn="ctr">
              <a:buNone/>
            </a:pPr>
            <a:r>
              <a:rPr lang="es-AR" sz="2400" u="sng" dirty="0" smtClean="0">
                <a:latin typeface="Arial" pitchFamily="34" charset="0"/>
                <a:cs typeface="Arial" pitchFamily="34" charset="0"/>
              </a:rPr>
              <a:t>MARCO TEORICO</a:t>
            </a:r>
          </a:p>
          <a:p>
            <a:pPr algn="ctr">
              <a:buNone/>
            </a:pPr>
            <a:endParaRPr lang="es-AR" sz="1200" u="sng" dirty="0">
              <a:latin typeface="Arial" pitchFamily="34" charset="0"/>
              <a:cs typeface="Arial" pitchFamily="34" charset="0"/>
            </a:endParaRPr>
          </a:p>
        </p:txBody>
      </p:sp>
      <p:sp>
        <p:nvSpPr>
          <p:cNvPr id="14" name="13 Rectángulo redondeado"/>
          <p:cNvSpPr/>
          <p:nvPr/>
        </p:nvSpPr>
        <p:spPr>
          <a:xfrm>
            <a:off x="323528" y="836712"/>
            <a:ext cx="1656184" cy="50405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AR" dirty="0" smtClean="0"/>
              <a:t>Apartado A</a:t>
            </a:r>
            <a:endParaRPr lang="es-AR" dirty="0"/>
          </a:p>
        </p:txBody>
      </p:sp>
      <p:sp>
        <p:nvSpPr>
          <p:cNvPr id="15" name="14 Rectángulo redondeado"/>
          <p:cNvSpPr/>
          <p:nvPr/>
        </p:nvSpPr>
        <p:spPr>
          <a:xfrm>
            <a:off x="2555776" y="836712"/>
            <a:ext cx="1656184" cy="50405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AR" dirty="0" smtClean="0"/>
              <a:t>Apartado B</a:t>
            </a:r>
            <a:endParaRPr lang="es-AR" dirty="0"/>
          </a:p>
        </p:txBody>
      </p:sp>
      <p:sp>
        <p:nvSpPr>
          <p:cNvPr id="16" name="15 Rectángulo redondeado"/>
          <p:cNvSpPr/>
          <p:nvPr/>
        </p:nvSpPr>
        <p:spPr>
          <a:xfrm>
            <a:off x="4788024" y="836712"/>
            <a:ext cx="1656184" cy="50405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AR" dirty="0" smtClean="0"/>
              <a:t>Apartado C</a:t>
            </a:r>
            <a:endParaRPr lang="es-AR" dirty="0"/>
          </a:p>
        </p:txBody>
      </p:sp>
      <p:sp>
        <p:nvSpPr>
          <p:cNvPr id="17" name="16 Rectángulo redondeado"/>
          <p:cNvSpPr/>
          <p:nvPr/>
        </p:nvSpPr>
        <p:spPr>
          <a:xfrm>
            <a:off x="6876256" y="836712"/>
            <a:ext cx="1656184" cy="50405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AR" dirty="0" smtClean="0"/>
              <a:t>Apartado D</a:t>
            </a:r>
            <a:endParaRPr lang="es-AR" dirty="0"/>
          </a:p>
        </p:txBody>
      </p:sp>
      <p:sp>
        <p:nvSpPr>
          <p:cNvPr id="18" name="17 Flecha abajo"/>
          <p:cNvSpPr/>
          <p:nvPr/>
        </p:nvSpPr>
        <p:spPr>
          <a:xfrm>
            <a:off x="899592" y="1484784"/>
            <a:ext cx="288032" cy="432048"/>
          </a:xfrm>
          <a:prstGeom prst="downArrow">
            <a:avLst/>
          </a:prstGeom>
          <a:ln>
            <a:solidFill>
              <a:schemeClr val="tx1"/>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es-AR"/>
          </a:p>
        </p:txBody>
      </p:sp>
      <p:sp>
        <p:nvSpPr>
          <p:cNvPr id="19" name="18 Flecha abajo"/>
          <p:cNvSpPr/>
          <p:nvPr/>
        </p:nvSpPr>
        <p:spPr>
          <a:xfrm>
            <a:off x="3275856" y="1484784"/>
            <a:ext cx="288032" cy="432048"/>
          </a:xfrm>
          <a:prstGeom prst="downArrow">
            <a:avLst/>
          </a:prstGeom>
          <a:ln>
            <a:solidFill>
              <a:schemeClr val="tx1"/>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es-AR"/>
          </a:p>
        </p:txBody>
      </p:sp>
      <p:sp>
        <p:nvSpPr>
          <p:cNvPr id="20" name="19 Flecha abajo"/>
          <p:cNvSpPr/>
          <p:nvPr/>
        </p:nvSpPr>
        <p:spPr>
          <a:xfrm>
            <a:off x="5508104" y="1484784"/>
            <a:ext cx="288032" cy="432048"/>
          </a:xfrm>
          <a:prstGeom prst="downArrow">
            <a:avLst/>
          </a:prstGeom>
          <a:ln>
            <a:solidFill>
              <a:schemeClr val="tx1"/>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es-AR"/>
          </a:p>
        </p:txBody>
      </p:sp>
      <p:sp>
        <p:nvSpPr>
          <p:cNvPr id="21" name="20 Flecha abajo"/>
          <p:cNvSpPr/>
          <p:nvPr/>
        </p:nvSpPr>
        <p:spPr>
          <a:xfrm>
            <a:off x="7668344" y="1484784"/>
            <a:ext cx="288032" cy="432048"/>
          </a:xfrm>
          <a:prstGeom prst="downArrow">
            <a:avLst/>
          </a:prstGeom>
          <a:ln>
            <a:solidFill>
              <a:schemeClr val="tx1"/>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es-AR"/>
          </a:p>
        </p:txBody>
      </p:sp>
      <p:sp>
        <p:nvSpPr>
          <p:cNvPr id="22" name="21 Rectángulo redondeado"/>
          <p:cNvSpPr/>
          <p:nvPr/>
        </p:nvSpPr>
        <p:spPr>
          <a:xfrm>
            <a:off x="323528" y="2132856"/>
            <a:ext cx="1656184" cy="8640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AR" sz="1600" dirty="0" smtClean="0">
                <a:latin typeface="Arial" pitchFamily="34" charset="0"/>
                <a:cs typeface="Arial" pitchFamily="34" charset="0"/>
              </a:rPr>
              <a:t>Binomio madre-hijo y la lactancia</a:t>
            </a:r>
            <a:endParaRPr lang="es-AR" sz="1600" dirty="0">
              <a:latin typeface="Arial" pitchFamily="34" charset="0"/>
              <a:cs typeface="Arial" pitchFamily="34" charset="0"/>
            </a:endParaRPr>
          </a:p>
        </p:txBody>
      </p:sp>
      <p:sp>
        <p:nvSpPr>
          <p:cNvPr id="23" name="22 Rectángulo redondeado"/>
          <p:cNvSpPr/>
          <p:nvPr/>
        </p:nvSpPr>
        <p:spPr>
          <a:xfrm>
            <a:off x="2699792" y="2132856"/>
            <a:ext cx="1656184" cy="8640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AR" sz="1600" dirty="0" smtClean="0">
                <a:latin typeface="Arial" pitchFamily="34" charset="0"/>
                <a:cs typeface="Arial" pitchFamily="34" charset="0"/>
              </a:rPr>
              <a:t>Hiperbilirrubinemia  Neonatal</a:t>
            </a:r>
            <a:endParaRPr lang="es-AR" sz="1600" dirty="0">
              <a:latin typeface="Arial" pitchFamily="34" charset="0"/>
              <a:cs typeface="Arial" pitchFamily="34" charset="0"/>
            </a:endParaRPr>
          </a:p>
        </p:txBody>
      </p:sp>
      <p:sp>
        <p:nvSpPr>
          <p:cNvPr id="24" name="23 Rectángulo redondeado"/>
          <p:cNvSpPr/>
          <p:nvPr/>
        </p:nvSpPr>
        <p:spPr>
          <a:xfrm>
            <a:off x="4860032" y="2132856"/>
            <a:ext cx="1728192" cy="8640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AR" sz="1400" dirty="0" smtClean="0">
                <a:latin typeface="Arial" pitchFamily="34" charset="0"/>
                <a:cs typeface="Arial" pitchFamily="34" charset="0"/>
              </a:rPr>
              <a:t>Rol del enfermero en cuanto a Educación Materna</a:t>
            </a:r>
            <a:endParaRPr lang="es-AR" sz="1400" dirty="0">
              <a:latin typeface="Arial" pitchFamily="34" charset="0"/>
              <a:cs typeface="Arial" pitchFamily="34" charset="0"/>
            </a:endParaRPr>
          </a:p>
        </p:txBody>
      </p:sp>
      <p:sp>
        <p:nvSpPr>
          <p:cNvPr id="25" name="24 Rectángulo redondeado"/>
          <p:cNvSpPr/>
          <p:nvPr/>
        </p:nvSpPr>
        <p:spPr>
          <a:xfrm>
            <a:off x="7020272" y="2132856"/>
            <a:ext cx="1656184" cy="8640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AR" sz="1400" dirty="0" smtClean="0">
                <a:latin typeface="Arial" pitchFamily="34" charset="0"/>
                <a:cs typeface="Arial" pitchFamily="34" charset="0"/>
              </a:rPr>
              <a:t>Ictericia y su relación con la lactancia materna</a:t>
            </a:r>
            <a:endParaRPr lang="es-AR" sz="1400" dirty="0">
              <a:latin typeface="Arial" pitchFamily="34" charset="0"/>
              <a:cs typeface="Arial" pitchFamily="34" charset="0"/>
            </a:endParaRPr>
          </a:p>
        </p:txBody>
      </p:sp>
      <p:cxnSp>
        <p:nvCxnSpPr>
          <p:cNvPr id="31" name="30 Conector recto"/>
          <p:cNvCxnSpPr>
            <a:stCxn id="22" idx="1"/>
          </p:cNvCxnSpPr>
          <p:nvPr/>
        </p:nvCxnSpPr>
        <p:spPr>
          <a:xfrm flipH="1">
            <a:off x="179512" y="2564904"/>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32 Conector recto"/>
          <p:cNvCxnSpPr/>
          <p:nvPr/>
        </p:nvCxnSpPr>
        <p:spPr>
          <a:xfrm>
            <a:off x="179512" y="2564904"/>
            <a:ext cx="0" cy="3600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34 Rectángulo redondeado"/>
          <p:cNvSpPr/>
          <p:nvPr/>
        </p:nvSpPr>
        <p:spPr>
          <a:xfrm>
            <a:off x="323528" y="3356992"/>
            <a:ext cx="1728192" cy="93610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s-AR" sz="1000" dirty="0" smtClean="0">
                <a:latin typeface="Arial" pitchFamily="34" charset="0"/>
                <a:cs typeface="Arial" pitchFamily="34" charset="0"/>
              </a:rPr>
              <a:t>Lactancia efectiva depende de la intención de amantar  de la madre.</a:t>
            </a:r>
            <a:endParaRPr lang="es-AR" sz="1000" dirty="0">
              <a:latin typeface="Arial" pitchFamily="34" charset="0"/>
              <a:cs typeface="Arial" pitchFamily="34" charset="0"/>
            </a:endParaRPr>
          </a:p>
        </p:txBody>
      </p:sp>
      <p:sp>
        <p:nvSpPr>
          <p:cNvPr id="36" name="35 Rectángulo redondeado"/>
          <p:cNvSpPr/>
          <p:nvPr/>
        </p:nvSpPr>
        <p:spPr>
          <a:xfrm>
            <a:off x="323528" y="4509120"/>
            <a:ext cx="1728192" cy="93610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s-AR" sz="1000" dirty="0" smtClean="0">
                <a:latin typeface="Arial" pitchFamily="34" charset="0"/>
                <a:cs typeface="Arial" pitchFamily="34" charset="0"/>
              </a:rPr>
              <a:t>El contacto inicial y la succión en el puerperio inmediato  es fundamental  para la buena evolución de la madre y RN</a:t>
            </a:r>
            <a:endParaRPr lang="es-AR" sz="1000" dirty="0">
              <a:latin typeface="Arial" pitchFamily="34" charset="0"/>
              <a:cs typeface="Arial" pitchFamily="34" charset="0"/>
            </a:endParaRPr>
          </a:p>
        </p:txBody>
      </p:sp>
      <p:sp>
        <p:nvSpPr>
          <p:cNvPr id="37" name="36 Rectángulo redondeado"/>
          <p:cNvSpPr/>
          <p:nvPr/>
        </p:nvSpPr>
        <p:spPr>
          <a:xfrm>
            <a:off x="323528" y="5661248"/>
            <a:ext cx="1728192" cy="93610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s-AR" sz="1000" dirty="0" smtClean="0">
                <a:latin typeface="Arial" pitchFamily="34" charset="0"/>
                <a:cs typeface="Arial" pitchFamily="34" charset="0"/>
              </a:rPr>
              <a:t>La leche Humana cubre as necesidades del lactante, ya que es un liquido vivo con células y nutrientes de absorción y digestión adecuada.</a:t>
            </a:r>
            <a:endParaRPr lang="es-AR" sz="1000" dirty="0">
              <a:latin typeface="Arial" pitchFamily="34" charset="0"/>
              <a:cs typeface="Arial" pitchFamily="34" charset="0"/>
            </a:endParaRPr>
          </a:p>
        </p:txBody>
      </p:sp>
      <p:cxnSp>
        <p:nvCxnSpPr>
          <p:cNvPr id="40" name="39 Conector recto de flecha"/>
          <p:cNvCxnSpPr>
            <a:endCxn id="35" idx="1"/>
          </p:cNvCxnSpPr>
          <p:nvPr/>
        </p:nvCxnSpPr>
        <p:spPr>
          <a:xfrm flipV="1">
            <a:off x="179512" y="3825044"/>
            <a:ext cx="144016" cy="3600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40 Conector recto de flecha"/>
          <p:cNvCxnSpPr/>
          <p:nvPr/>
        </p:nvCxnSpPr>
        <p:spPr>
          <a:xfrm flipV="1">
            <a:off x="179512" y="5085184"/>
            <a:ext cx="144016" cy="3600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41 Conector recto de flecha"/>
          <p:cNvCxnSpPr/>
          <p:nvPr/>
        </p:nvCxnSpPr>
        <p:spPr>
          <a:xfrm flipV="1">
            <a:off x="179512" y="6165304"/>
            <a:ext cx="144016" cy="3600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7" name="46 Rectángulo redondeado"/>
          <p:cNvSpPr/>
          <p:nvPr/>
        </p:nvSpPr>
        <p:spPr>
          <a:xfrm>
            <a:off x="2699792" y="5584930"/>
            <a:ext cx="1719808" cy="119675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s-AR" sz="1000" dirty="0" smtClean="0">
                <a:latin typeface="Arial" pitchFamily="34" charset="0"/>
                <a:cs typeface="Arial" pitchFamily="34" charset="0"/>
              </a:rPr>
              <a:t>Tratamiento:                           </a:t>
            </a:r>
            <a:r>
              <a:rPr lang="es-AR" sz="900" dirty="0" smtClean="0">
                <a:latin typeface="Arial" pitchFamily="34" charset="0"/>
                <a:cs typeface="Arial" pitchFamily="34" charset="0"/>
              </a:rPr>
              <a:t>Luminoterapia/ </a:t>
            </a:r>
            <a:r>
              <a:rPr lang="es-AR" sz="900" dirty="0" err="1" smtClean="0">
                <a:latin typeface="Arial" pitchFamily="34" charset="0"/>
                <a:cs typeface="Arial" pitchFamily="34" charset="0"/>
              </a:rPr>
              <a:t>policitemia</a:t>
            </a:r>
            <a:endParaRPr lang="es-AR" sz="900" dirty="0" smtClean="0">
              <a:latin typeface="Arial" pitchFamily="34" charset="0"/>
              <a:cs typeface="Arial" pitchFamily="34" charset="0"/>
            </a:endParaRPr>
          </a:p>
          <a:p>
            <a:pPr algn="just"/>
            <a:r>
              <a:rPr lang="es-AR" sz="900" dirty="0" smtClean="0">
                <a:latin typeface="Arial" pitchFamily="34" charset="0"/>
                <a:cs typeface="Arial" pitchFamily="34" charset="0"/>
              </a:rPr>
              <a:t>Acciones de enfermería: Desnudar al RN, colocar POC, colocar LMT, controlar SV, Realizar balances de I y E, entre otras.</a:t>
            </a:r>
            <a:endParaRPr lang="es-AR" sz="900" dirty="0">
              <a:latin typeface="Arial" pitchFamily="34" charset="0"/>
              <a:cs typeface="Arial" pitchFamily="34" charset="0"/>
            </a:endParaRPr>
          </a:p>
        </p:txBody>
      </p:sp>
      <p:sp>
        <p:nvSpPr>
          <p:cNvPr id="48" name="47 Rectángulo redondeado"/>
          <p:cNvSpPr/>
          <p:nvPr/>
        </p:nvSpPr>
        <p:spPr>
          <a:xfrm>
            <a:off x="2627784" y="4437112"/>
            <a:ext cx="1728192" cy="93610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s-AR" sz="1000" dirty="0" smtClean="0">
                <a:latin typeface="Arial" pitchFamily="34" charset="0"/>
                <a:cs typeface="Arial" pitchFamily="34" charset="0"/>
              </a:rPr>
              <a:t>Se divide en bilirrubina no conjugada ( indirecta), y conjugada( directa).</a:t>
            </a:r>
          </a:p>
          <a:p>
            <a:pPr algn="just"/>
            <a:r>
              <a:rPr lang="es-AR" sz="1000" dirty="0" smtClean="0">
                <a:latin typeface="Arial" pitchFamily="34" charset="0"/>
                <a:cs typeface="Arial" pitchFamily="34" charset="0"/>
              </a:rPr>
              <a:t>Provocando ictericia fisiológica y patológica. </a:t>
            </a:r>
            <a:endParaRPr lang="es-AR" sz="1000" dirty="0">
              <a:latin typeface="Arial" pitchFamily="34" charset="0"/>
              <a:cs typeface="Arial" pitchFamily="34" charset="0"/>
            </a:endParaRPr>
          </a:p>
        </p:txBody>
      </p:sp>
      <p:sp>
        <p:nvSpPr>
          <p:cNvPr id="49" name="48 Rectángulo redondeado"/>
          <p:cNvSpPr/>
          <p:nvPr/>
        </p:nvSpPr>
        <p:spPr>
          <a:xfrm>
            <a:off x="2627784" y="3356992"/>
            <a:ext cx="1728192" cy="93610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s-AR" sz="1000" dirty="0" smtClean="0">
                <a:latin typeface="Arial" pitchFamily="34" charset="0"/>
                <a:cs typeface="Arial" pitchFamily="34" charset="0"/>
              </a:rPr>
              <a:t>La bilirrubina: Producto final del catabolismo de aminoácidos y hemoproteinas(hemoglobina).Se forma en el baso e hígado.</a:t>
            </a:r>
            <a:endParaRPr lang="es-AR" sz="1000" dirty="0">
              <a:latin typeface="Arial" pitchFamily="34" charset="0"/>
              <a:cs typeface="Arial" pitchFamily="34" charset="0"/>
            </a:endParaRPr>
          </a:p>
        </p:txBody>
      </p:sp>
      <p:sp>
        <p:nvSpPr>
          <p:cNvPr id="50" name="49 Rectángulo redondeado"/>
          <p:cNvSpPr/>
          <p:nvPr/>
        </p:nvSpPr>
        <p:spPr>
          <a:xfrm>
            <a:off x="4860032" y="5733256"/>
            <a:ext cx="1728192" cy="93610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s-AR" sz="1000" dirty="0" smtClean="0">
                <a:latin typeface="Arial" pitchFamily="34" charset="0"/>
                <a:cs typeface="Arial" pitchFamily="34" charset="0"/>
              </a:rPr>
              <a:t>Explicar a la madre y a la familia, las ventajas que la lactancia materna le proporciona al RN.</a:t>
            </a:r>
          </a:p>
          <a:p>
            <a:pPr algn="just"/>
            <a:endParaRPr lang="es-AR" sz="1000" dirty="0">
              <a:latin typeface="Arial" pitchFamily="34" charset="0"/>
              <a:cs typeface="Arial" pitchFamily="34" charset="0"/>
            </a:endParaRPr>
          </a:p>
        </p:txBody>
      </p:sp>
      <p:sp>
        <p:nvSpPr>
          <p:cNvPr id="51" name="50 Rectángulo redondeado"/>
          <p:cNvSpPr/>
          <p:nvPr/>
        </p:nvSpPr>
        <p:spPr>
          <a:xfrm>
            <a:off x="4860032" y="4581128"/>
            <a:ext cx="1728192" cy="93610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s-AR" sz="1000" dirty="0" smtClean="0">
                <a:latin typeface="Arial" pitchFamily="34" charset="0"/>
                <a:cs typeface="Arial" pitchFamily="34" charset="0"/>
              </a:rPr>
              <a:t>Explicar las ventajas que la lactancia materna le proporciona a la madre.</a:t>
            </a:r>
            <a:endParaRPr lang="es-AR" sz="1000" dirty="0">
              <a:latin typeface="Arial" pitchFamily="34" charset="0"/>
              <a:cs typeface="Arial" pitchFamily="34" charset="0"/>
            </a:endParaRPr>
          </a:p>
        </p:txBody>
      </p:sp>
      <p:sp>
        <p:nvSpPr>
          <p:cNvPr id="52" name="51 Rectángulo redondeado"/>
          <p:cNvSpPr/>
          <p:nvPr/>
        </p:nvSpPr>
        <p:spPr>
          <a:xfrm>
            <a:off x="4860032" y="3356992"/>
            <a:ext cx="1728192" cy="93610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s-AR" sz="1000" dirty="0" smtClean="0">
                <a:latin typeface="Arial" pitchFamily="34" charset="0"/>
                <a:cs typeface="Arial" pitchFamily="34" charset="0"/>
              </a:rPr>
              <a:t>Explicar a la madre, técnicas de lactancia y posicionamiento.</a:t>
            </a:r>
            <a:endParaRPr lang="es-AR" sz="1000" dirty="0">
              <a:latin typeface="Arial" pitchFamily="34" charset="0"/>
              <a:cs typeface="Arial" pitchFamily="34" charset="0"/>
            </a:endParaRPr>
          </a:p>
        </p:txBody>
      </p:sp>
      <p:sp>
        <p:nvSpPr>
          <p:cNvPr id="53" name="52 Rectángulo redondeado"/>
          <p:cNvSpPr/>
          <p:nvPr/>
        </p:nvSpPr>
        <p:spPr>
          <a:xfrm>
            <a:off x="7020272" y="3284984"/>
            <a:ext cx="1728192" cy="100811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s-AR" sz="1000" dirty="0" smtClean="0">
                <a:latin typeface="Arial" pitchFamily="34" charset="0"/>
                <a:cs typeface="Arial" pitchFamily="34" charset="0"/>
              </a:rPr>
              <a:t>Ictericia de inicio precoz  ( fisiológica exagerada)</a:t>
            </a:r>
            <a:endParaRPr lang="es-AR" sz="1000" dirty="0">
              <a:latin typeface="Arial" pitchFamily="34" charset="0"/>
              <a:cs typeface="Arial" pitchFamily="34" charset="0"/>
            </a:endParaRPr>
          </a:p>
        </p:txBody>
      </p:sp>
      <p:sp>
        <p:nvSpPr>
          <p:cNvPr id="55" name="54 Rectángulo redondeado"/>
          <p:cNvSpPr/>
          <p:nvPr/>
        </p:nvSpPr>
        <p:spPr>
          <a:xfrm>
            <a:off x="7013109" y="4617132"/>
            <a:ext cx="1728192" cy="93610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s-AR" sz="1000" dirty="0" smtClean="0">
                <a:latin typeface="Arial" pitchFamily="34" charset="0"/>
                <a:cs typeface="Arial" pitchFamily="34" charset="0"/>
              </a:rPr>
              <a:t>Ictericia de inicio tardío</a:t>
            </a:r>
            <a:endParaRPr lang="es-AR" sz="1000" dirty="0">
              <a:latin typeface="Arial" pitchFamily="34" charset="0"/>
              <a:cs typeface="Arial" pitchFamily="34" charset="0"/>
            </a:endParaRPr>
          </a:p>
        </p:txBody>
      </p:sp>
      <p:cxnSp>
        <p:nvCxnSpPr>
          <p:cNvPr id="56" name="55 Conector recto"/>
          <p:cNvCxnSpPr/>
          <p:nvPr/>
        </p:nvCxnSpPr>
        <p:spPr>
          <a:xfrm>
            <a:off x="2398975" y="2564904"/>
            <a:ext cx="0" cy="361840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56 Conector recto"/>
          <p:cNvCxnSpPr/>
          <p:nvPr/>
        </p:nvCxnSpPr>
        <p:spPr>
          <a:xfrm>
            <a:off x="6804248" y="2564904"/>
            <a:ext cx="0" cy="25202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57 Conector recto"/>
          <p:cNvCxnSpPr/>
          <p:nvPr/>
        </p:nvCxnSpPr>
        <p:spPr>
          <a:xfrm>
            <a:off x="4685038" y="2564904"/>
            <a:ext cx="0" cy="36364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2 Conector recto"/>
          <p:cNvCxnSpPr>
            <a:stCxn id="23" idx="1"/>
          </p:cNvCxnSpPr>
          <p:nvPr/>
        </p:nvCxnSpPr>
        <p:spPr>
          <a:xfrm flipH="1">
            <a:off x="2398975" y="2564904"/>
            <a:ext cx="300817" cy="0"/>
          </a:xfrm>
          <a:prstGeom prst="line">
            <a:avLst/>
          </a:prstGeom>
        </p:spPr>
        <p:style>
          <a:lnRef idx="1">
            <a:schemeClr val="dk1"/>
          </a:lnRef>
          <a:fillRef idx="0">
            <a:schemeClr val="dk1"/>
          </a:fillRef>
          <a:effectRef idx="0">
            <a:schemeClr val="dk1"/>
          </a:effectRef>
          <a:fontRef idx="minor">
            <a:schemeClr val="tx1"/>
          </a:fontRef>
        </p:style>
      </p:cxnSp>
      <p:cxnSp>
        <p:nvCxnSpPr>
          <p:cNvPr id="5" name="4 Conector recto de flecha"/>
          <p:cNvCxnSpPr>
            <a:endCxn id="49" idx="1"/>
          </p:cNvCxnSpPr>
          <p:nvPr/>
        </p:nvCxnSpPr>
        <p:spPr>
          <a:xfrm>
            <a:off x="2398975" y="3825044"/>
            <a:ext cx="228809"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 name="6 Conector recto de flecha"/>
          <p:cNvCxnSpPr>
            <a:endCxn id="48" idx="1"/>
          </p:cNvCxnSpPr>
          <p:nvPr/>
        </p:nvCxnSpPr>
        <p:spPr>
          <a:xfrm>
            <a:off x="2398975" y="4905164"/>
            <a:ext cx="228809"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 name="10 Conector recto de flecha"/>
          <p:cNvCxnSpPr>
            <a:endCxn id="47" idx="1"/>
          </p:cNvCxnSpPr>
          <p:nvPr/>
        </p:nvCxnSpPr>
        <p:spPr>
          <a:xfrm>
            <a:off x="2398975" y="6183306"/>
            <a:ext cx="300817"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7" name="26 Conector recto"/>
          <p:cNvCxnSpPr>
            <a:stCxn id="24" idx="1"/>
          </p:cNvCxnSpPr>
          <p:nvPr/>
        </p:nvCxnSpPr>
        <p:spPr>
          <a:xfrm flipH="1">
            <a:off x="4685038" y="2564904"/>
            <a:ext cx="174994" cy="0"/>
          </a:xfrm>
          <a:prstGeom prst="line">
            <a:avLst/>
          </a:prstGeom>
        </p:spPr>
        <p:style>
          <a:lnRef idx="1">
            <a:schemeClr val="dk1"/>
          </a:lnRef>
          <a:fillRef idx="0">
            <a:schemeClr val="dk1"/>
          </a:fillRef>
          <a:effectRef idx="0">
            <a:schemeClr val="dk1"/>
          </a:effectRef>
          <a:fontRef idx="minor">
            <a:schemeClr val="tx1"/>
          </a:fontRef>
        </p:style>
      </p:cxnSp>
      <p:cxnSp>
        <p:nvCxnSpPr>
          <p:cNvPr id="30" name="29 Conector recto de flecha"/>
          <p:cNvCxnSpPr>
            <a:endCxn id="52" idx="1"/>
          </p:cNvCxnSpPr>
          <p:nvPr/>
        </p:nvCxnSpPr>
        <p:spPr>
          <a:xfrm>
            <a:off x="4685038" y="3825044"/>
            <a:ext cx="174994"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33 Conector recto de flecha"/>
          <p:cNvCxnSpPr>
            <a:endCxn id="51" idx="1"/>
          </p:cNvCxnSpPr>
          <p:nvPr/>
        </p:nvCxnSpPr>
        <p:spPr>
          <a:xfrm>
            <a:off x="4685038" y="5049180"/>
            <a:ext cx="174994"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9" name="38 Conector recto de flecha"/>
          <p:cNvCxnSpPr>
            <a:endCxn id="50" idx="1"/>
          </p:cNvCxnSpPr>
          <p:nvPr/>
        </p:nvCxnSpPr>
        <p:spPr>
          <a:xfrm>
            <a:off x="4685038" y="6201308"/>
            <a:ext cx="174994"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4" name="53 Conector recto"/>
          <p:cNvCxnSpPr>
            <a:endCxn id="25" idx="1"/>
          </p:cNvCxnSpPr>
          <p:nvPr/>
        </p:nvCxnSpPr>
        <p:spPr>
          <a:xfrm>
            <a:off x="6804248" y="2564904"/>
            <a:ext cx="216024" cy="0"/>
          </a:xfrm>
          <a:prstGeom prst="line">
            <a:avLst/>
          </a:prstGeom>
        </p:spPr>
        <p:style>
          <a:lnRef idx="1">
            <a:schemeClr val="dk1"/>
          </a:lnRef>
          <a:fillRef idx="0">
            <a:schemeClr val="dk1"/>
          </a:fillRef>
          <a:effectRef idx="0">
            <a:schemeClr val="dk1"/>
          </a:effectRef>
          <a:fontRef idx="minor">
            <a:schemeClr val="tx1"/>
          </a:fontRef>
        </p:style>
      </p:cxnSp>
      <p:cxnSp>
        <p:nvCxnSpPr>
          <p:cNvPr id="60" name="59 Conector recto de flecha"/>
          <p:cNvCxnSpPr>
            <a:endCxn id="53" idx="1"/>
          </p:cNvCxnSpPr>
          <p:nvPr/>
        </p:nvCxnSpPr>
        <p:spPr>
          <a:xfrm>
            <a:off x="6804248" y="3789040"/>
            <a:ext cx="216024"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5" name="64 Conector recto de flecha"/>
          <p:cNvCxnSpPr>
            <a:endCxn id="55" idx="1"/>
          </p:cNvCxnSpPr>
          <p:nvPr/>
        </p:nvCxnSpPr>
        <p:spPr>
          <a:xfrm flipV="1">
            <a:off x="6804248" y="5085184"/>
            <a:ext cx="208861" cy="1800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xmlns="" val="13299289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490066"/>
          </a:xfrm>
        </p:spPr>
        <p:txBody>
          <a:bodyPr>
            <a:normAutofit fontScale="90000"/>
          </a:bodyPr>
          <a:lstStyle/>
          <a:p>
            <a:r>
              <a:rPr lang="es-AR" sz="3200" u="sng" dirty="0" smtClean="0"/>
              <a:t>DISEÑO METODOLOGICO</a:t>
            </a:r>
            <a:endParaRPr lang="es-AR" sz="3200" u="sng" dirty="0"/>
          </a:p>
        </p:txBody>
      </p:sp>
      <p:sp>
        <p:nvSpPr>
          <p:cNvPr id="3" name="2 Marcador de contenido"/>
          <p:cNvSpPr>
            <a:spLocks noGrp="1"/>
          </p:cNvSpPr>
          <p:nvPr>
            <p:ph idx="1"/>
          </p:nvPr>
        </p:nvSpPr>
        <p:spPr>
          <a:xfrm>
            <a:off x="0" y="908720"/>
            <a:ext cx="9144000" cy="5217443"/>
          </a:xfrm>
        </p:spPr>
        <p:txBody>
          <a:bodyPr>
            <a:noAutofit/>
          </a:bodyPr>
          <a:lstStyle/>
          <a:p>
            <a:pPr marL="0" indent="0" algn="just">
              <a:buNone/>
            </a:pPr>
            <a:r>
              <a:rPr lang="es-AR" sz="2400" dirty="0" smtClean="0">
                <a:latin typeface="Arial" pitchFamily="34" charset="0"/>
                <a:cs typeface="Arial" pitchFamily="34" charset="0"/>
              </a:rPr>
              <a:t>Investigación: Descriptiva, Cuantitativa, Corte Transversal, </a:t>
            </a:r>
          </a:p>
          <a:p>
            <a:pPr marL="0" indent="0" algn="just">
              <a:buNone/>
            </a:pPr>
            <a:endParaRPr lang="es-AR" sz="2400" dirty="0" smtClean="0">
              <a:latin typeface="Arial" pitchFamily="34" charset="0"/>
              <a:cs typeface="Arial" pitchFamily="34" charset="0"/>
            </a:endParaRPr>
          </a:p>
          <a:p>
            <a:pPr marL="0" indent="0" algn="just">
              <a:buNone/>
            </a:pPr>
            <a:r>
              <a:rPr lang="es-AR" sz="2400" dirty="0" smtClean="0">
                <a:latin typeface="Arial" pitchFamily="34" charset="0"/>
                <a:cs typeface="Arial" pitchFamily="34" charset="0"/>
              </a:rPr>
              <a:t>Retrospectiva y Prospectiva. </a:t>
            </a:r>
          </a:p>
          <a:p>
            <a:pPr marL="0" indent="0" algn="just">
              <a:buNone/>
            </a:pPr>
            <a:endParaRPr lang="es-AR" sz="2400" dirty="0" smtClean="0">
              <a:latin typeface="Arial" pitchFamily="34" charset="0"/>
              <a:cs typeface="Arial" pitchFamily="34" charset="0"/>
            </a:endParaRPr>
          </a:p>
          <a:p>
            <a:pPr marL="0" indent="0" algn="just">
              <a:buNone/>
            </a:pPr>
            <a:r>
              <a:rPr lang="es-AR" sz="2400" dirty="0" smtClean="0">
                <a:latin typeface="Arial" pitchFamily="34" charset="0"/>
                <a:cs typeface="Arial" pitchFamily="34" charset="0"/>
              </a:rPr>
              <a:t>Área de estudio: Servicio de Neonatología del  Hospital Virgen de </a:t>
            </a:r>
          </a:p>
          <a:p>
            <a:pPr marL="0" indent="0" algn="just">
              <a:buNone/>
            </a:pPr>
            <a:endParaRPr lang="es-AR" sz="2400" dirty="0" smtClean="0">
              <a:latin typeface="Arial" pitchFamily="34" charset="0"/>
              <a:cs typeface="Arial" pitchFamily="34" charset="0"/>
            </a:endParaRPr>
          </a:p>
          <a:p>
            <a:pPr marL="0" indent="0" algn="just">
              <a:buNone/>
            </a:pPr>
            <a:r>
              <a:rPr lang="es-AR" sz="2400" dirty="0" smtClean="0">
                <a:latin typeface="Arial" pitchFamily="34" charset="0"/>
                <a:cs typeface="Arial" pitchFamily="34" charset="0"/>
              </a:rPr>
              <a:t>la Misericordia. </a:t>
            </a:r>
          </a:p>
          <a:p>
            <a:pPr marL="0" indent="0" algn="just">
              <a:buNone/>
            </a:pPr>
            <a:endParaRPr lang="es-AR" sz="2400" dirty="0" smtClean="0">
              <a:latin typeface="Arial" pitchFamily="34" charset="0"/>
              <a:cs typeface="Arial" pitchFamily="34" charset="0"/>
            </a:endParaRPr>
          </a:p>
          <a:p>
            <a:pPr marL="0" indent="0" algn="just">
              <a:buNone/>
            </a:pPr>
            <a:r>
              <a:rPr lang="es-AR" sz="2400" dirty="0" smtClean="0">
                <a:latin typeface="Arial" pitchFamily="34" charset="0"/>
                <a:cs typeface="Arial" pitchFamily="34" charset="0"/>
              </a:rPr>
              <a:t>Universo: todos  los RN nacidos en el HVM en el periodo de Mayo </a:t>
            </a:r>
          </a:p>
          <a:p>
            <a:pPr marL="0" indent="0" algn="just">
              <a:buNone/>
            </a:pPr>
            <a:endParaRPr lang="es-AR" sz="2400" dirty="0" smtClean="0">
              <a:latin typeface="Arial" pitchFamily="34" charset="0"/>
              <a:cs typeface="Arial" pitchFamily="34" charset="0"/>
            </a:endParaRPr>
          </a:p>
          <a:p>
            <a:pPr marL="0" indent="0" algn="just">
              <a:buNone/>
            </a:pPr>
            <a:r>
              <a:rPr lang="es-AR" sz="2400" dirty="0" smtClean="0">
                <a:latin typeface="Arial" pitchFamily="34" charset="0"/>
                <a:cs typeface="Arial" pitchFamily="34" charset="0"/>
              </a:rPr>
              <a:t>a Octubre de 2014.</a:t>
            </a:r>
          </a:p>
          <a:p>
            <a:pPr marL="0" indent="0" algn="just">
              <a:buNone/>
            </a:pPr>
            <a:endParaRPr lang="es-AR" sz="2000" dirty="0" smtClean="0">
              <a:latin typeface="Arial" pitchFamily="34" charset="0"/>
              <a:cs typeface="Arial" pitchFamily="34" charset="0"/>
            </a:endParaRPr>
          </a:p>
          <a:p>
            <a:pPr marL="0" indent="0" algn="just">
              <a:buNone/>
            </a:pPr>
            <a:endParaRPr lang="es-AR" sz="2000" dirty="0" smtClean="0">
              <a:latin typeface="Arial" pitchFamily="34" charset="0"/>
              <a:cs typeface="Arial" pitchFamily="34" charset="0"/>
            </a:endParaRPr>
          </a:p>
        </p:txBody>
      </p:sp>
    </p:spTree>
    <p:extLst>
      <p:ext uri="{BB962C8B-B14F-4D97-AF65-F5344CB8AC3E}">
        <p14:creationId xmlns:p14="http://schemas.microsoft.com/office/powerpoint/2010/main" xmlns="" val="8007931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418058"/>
          </a:xfrm>
        </p:spPr>
        <p:txBody>
          <a:bodyPr>
            <a:noAutofit/>
          </a:bodyPr>
          <a:lstStyle/>
          <a:p>
            <a:r>
              <a:rPr lang="es-AR" sz="3200" u="sng" dirty="0" smtClean="0"/>
              <a:t>DISEÑO METODOLOGICO</a:t>
            </a:r>
            <a:endParaRPr lang="es-AR" sz="3200" u="sng" dirty="0"/>
          </a:p>
        </p:txBody>
      </p:sp>
      <p:sp>
        <p:nvSpPr>
          <p:cNvPr id="5" name="4 Marcador de contenido"/>
          <p:cNvSpPr>
            <a:spLocks noGrp="1"/>
          </p:cNvSpPr>
          <p:nvPr>
            <p:ph idx="1"/>
          </p:nvPr>
        </p:nvSpPr>
        <p:spPr>
          <a:xfrm>
            <a:off x="457200" y="980728"/>
            <a:ext cx="8229600" cy="5145435"/>
          </a:xfrm>
        </p:spPr>
        <p:txBody>
          <a:bodyPr>
            <a:normAutofit/>
          </a:bodyPr>
          <a:lstStyle/>
          <a:p>
            <a:pPr marL="0" indent="0" algn="just">
              <a:buNone/>
            </a:pPr>
            <a:r>
              <a:rPr lang="es-AR" sz="2400" dirty="0" smtClean="0">
                <a:latin typeface="Arial" pitchFamily="34" charset="0"/>
                <a:cs typeface="Arial" pitchFamily="34" charset="0"/>
              </a:rPr>
              <a:t>Muestra: RN que ingresan con diagnóstico de </a:t>
            </a:r>
          </a:p>
          <a:p>
            <a:pPr marL="0" indent="0" algn="just">
              <a:buNone/>
            </a:pPr>
            <a:endParaRPr lang="es-AR" sz="2400" dirty="0" smtClean="0">
              <a:latin typeface="Arial" pitchFamily="34" charset="0"/>
              <a:cs typeface="Arial" pitchFamily="34" charset="0"/>
            </a:endParaRPr>
          </a:p>
          <a:p>
            <a:pPr marL="0" indent="0" algn="just">
              <a:buNone/>
            </a:pPr>
            <a:r>
              <a:rPr lang="es-AR" sz="2400" dirty="0" smtClean="0">
                <a:latin typeface="Arial" pitchFamily="34" charset="0"/>
                <a:cs typeface="Arial" pitchFamily="34" charset="0"/>
              </a:rPr>
              <a:t>hiperbilirrubinemia, al Servicio de Neonatología, nacidos en </a:t>
            </a:r>
          </a:p>
          <a:p>
            <a:pPr marL="0" indent="0" algn="just">
              <a:buNone/>
            </a:pPr>
            <a:endParaRPr lang="es-AR" sz="2400" dirty="0" smtClean="0">
              <a:latin typeface="Arial" pitchFamily="34" charset="0"/>
              <a:cs typeface="Arial" pitchFamily="34" charset="0"/>
            </a:endParaRPr>
          </a:p>
          <a:p>
            <a:pPr marL="0" indent="0" algn="just">
              <a:buNone/>
            </a:pPr>
            <a:r>
              <a:rPr lang="es-AR" sz="2400" dirty="0" smtClean="0">
                <a:latin typeface="Arial" pitchFamily="34" charset="0"/>
                <a:cs typeface="Arial" pitchFamily="34" charset="0"/>
              </a:rPr>
              <a:t>el HVM en el periodo de Mayo a Octubre de 2014.</a:t>
            </a:r>
          </a:p>
          <a:p>
            <a:pPr marL="0" indent="0" algn="just">
              <a:buNone/>
            </a:pPr>
            <a:endParaRPr lang="es-AR" sz="2400" u="sng" dirty="0" smtClean="0">
              <a:latin typeface="Arial" pitchFamily="34" charset="0"/>
              <a:cs typeface="Arial" pitchFamily="34" charset="0"/>
            </a:endParaRPr>
          </a:p>
          <a:p>
            <a:pPr marL="0" indent="0" algn="just">
              <a:buNone/>
            </a:pPr>
            <a:r>
              <a:rPr lang="es-AR" sz="2400" dirty="0" smtClean="0">
                <a:latin typeface="Arial" pitchFamily="34" charset="0"/>
                <a:cs typeface="Arial" pitchFamily="34" charset="0"/>
              </a:rPr>
              <a:t>Fuente I:</a:t>
            </a:r>
            <a:r>
              <a:rPr lang="es-AR" sz="2400" i="1" dirty="0" smtClean="0">
                <a:latin typeface="Arial" pitchFamily="34" charset="0"/>
                <a:cs typeface="Arial" pitchFamily="34" charset="0"/>
              </a:rPr>
              <a:t> </a:t>
            </a:r>
            <a:r>
              <a:rPr lang="es-AR" sz="2400" dirty="0" smtClean="0">
                <a:latin typeface="Arial" pitchFamily="34" charset="0"/>
                <a:cs typeface="Arial" pitchFamily="34" charset="0"/>
              </a:rPr>
              <a:t>Entrevista estructurada a  madres de  RN, y </a:t>
            </a:r>
          </a:p>
          <a:p>
            <a:pPr marL="0" indent="0" algn="just">
              <a:buNone/>
            </a:pPr>
            <a:endParaRPr lang="es-AR" sz="2400" dirty="0" smtClean="0">
              <a:latin typeface="Arial" pitchFamily="34" charset="0"/>
              <a:cs typeface="Arial" pitchFamily="34" charset="0"/>
            </a:endParaRPr>
          </a:p>
          <a:p>
            <a:pPr marL="0" indent="0" algn="just">
              <a:buNone/>
            </a:pPr>
            <a:r>
              <a:rPr lang="es-AR" sz="2400" dirty="0" smtClean="0">
                <a:latin typeface="Arial" pitchFamily="34" charset="0"/>
                <a:cs typeface="Arial" pitchFamily="34" charset="0"/>
              </a:rPr>
              <a:t>bibliografía.</a:t>
            </a:r>
          </a:p>
          <a:p>
            <a:pPr marL="0" indent="0" algn="just">
              <a:buNone/>
            </a:pPr>
            <a:endParaRPr lang="es-AR" sz="2400" dirty="0" smtClean="0">
              <a:latin typeface="Arial" pitchFamily="34" charset="0"/>
              <a:cs typeface="Arial" pitchFamily="34" charset="0"/>
            </a:endParaRPr>
          </a:p>
          <a:p>
            <a:pPr marL="0" indent="0" algn="just">
              <a:buNone/>
            </a:pPr>
            <a:r>
              <a:rPr lang="es-AR" sz="2400" dirty="0" smtClean="0">
                <a:latin typeface="Arial" pitchFamily="34" charset="0"/>
                <a:cs typeface="Arial" pitchFamily="34" charset="0"/>
              </a:rPr>
              <a:t> Fuentes II: Datos estadísticos e historias clínicas.</a:t>
            </a:r>
            <a:endParaRPr lang="es-AR" sz="2400" u="sng" dirty="0" smtClean="0">
              <a:effectLst/>
              <a:latin typeface="Arial" pitchFamily="34" charset="0"/>
              <a:cs typeface="Arial" pitchFamily="34" charset="0"/>
            </a:endParaRPr>
          </a:p>
        </p:txBody>
      </p:sp>
    </p:spTree>
    <p:extLst>
      <p:ext uri="{BB962C8B-B14F-4D97-AF65-F5344CB8AC3E}">
        <p14:creationId xmlns:p14="http://schemas.microsoft.com/office/powerpoint/2010/main" xmlns="" val="34082555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p14="http://schemas.microsoft.com/office/powerpoint/2010/main" xmlns="" val="1105556051"/>
              </p:ext>
            </p:extLst>
          </p:nvPr>
        </p:nvGraphicFramePr>
        <p:xfrm>
          <a:off x="215516" y="1361753"/>
          <a:ext cx="2088232" cy="2875280"/>
        </p:xfrm>
        <a:graphic>
          <a:graphicData uri="http://schemas.openxmlformats.org/drawingml/2006/table">
            <a:tbl>
              <a:tblPr firstRow="1" firstCol="1" bandRow="1">
                <a:tableStyleId>{5C22544A-7EE6-4342-B048-85BDC9FD1C3A}</a:tableStyleId>
              </a:tblPr>
              <a:tblGrid>
                <a:gridCol w="971271"/>
                <a:gridCol w="485635"/>
                <a:gridCol w="631326"/>
              </a:tblGrid>
              <a:tr h="657860">
                <a:tc>
                  <a:txBody>
                    <a:bodyPr/>
                    <a:lstStyle/>
                    <a:p>
                      <a:pPr algn="just">
                        <a:lnSpc>
                          <a:spcPts val="1200"/>
                        </a:lnSpc>
                        <a:spcAft>
                          <a:spcPts val="0"/>
                        </a:spcAft>
                      </a:pPr>
                      <a:r>
                        <a:rPr lang="es-AR" sz="1200" dirty="0">
                          <a:effectLst/>
                        </a:rPr>
                        <a:t>Cantidad  de veces que debe colocar a su hijo al pecho materno.</a:t>
                      </a:r>
                      <a:endParaRPr lang="es-AR" sz="1100" dirty="0">
                        <a:effectLst/>
                        <a:latin typeface="Calibri"/>
                        <a:ea typeface="Times New Roman"/>
                        <a:cs typeface="Times New Roman"/>
                      </a:endParaRPr>
                    </a:p>
                  </a:txBody>
                  <a:tcPr marL="44450" marR="44450" marT="0" marB="0" anchor="ctr"/>
                </a:tc>
                <a:tc>
                  <a:txBody>
                    <a:bodyPr/>
                    <a:lstStyle/>
                    <a:p>
                      <a:pPr algn="ctr">
                        <a:lnSpc>
                          <a:spcPct val="115000"/>
                        </a:lnSpc>
                        <a:spcAft>
                          <a:spcPts val="0"/>
                        </a:spcAft>
                      </a:pPr>
                      <a:r>
                        <a:rPr lang="es-AR" sz="1200">
                          <a:effectLst/>
                        </a:rPr>
                        <a:t>f.a.</a:t>
                      </a:r>
                      <a:endParaRPr lang="es-AR" sz="1100">
                        <a:effectLst/>
                        <a:latin typeface="Calibri"/>
                        <a:ea typeface="Times New Roman"/>
                        <a:cs typeface="Times New Roman"/>
                      </a:endParaRPr>
                    </a:p>
                  </a:txBody>
                  <a:tcPr marL="44450" marR="44450" marT="0" marB="0" anchor="ctr"/>
                </a:tc>
                <a:tc>
                  <a:txBody>
                    <a:bodyPr/>
                    <a:lstStyle/>
                    <a:p>
                      <a:pPr algn="ctr">
                        <a:lnSpc>
                          <a:spcPct val="115000"/>
                        </a:lnSpc>
                        <a:spcAft>
                          <a:spcPts val="0"/>
                        </a:spcAft>
                      </a:pPr>
                      <a:r>
                        <a:rPr lang="es-AR" sz="1200" dirty="0" err="1">
                          <a:effectLst/>
                        </a:rPr>
                        <a:t>f.r</a:t>
                      </a:r>
                      <a:r>
                        <a:rPr lang="es-AR" sz="1200" dirty="0">
                          <a:effectLst/>
                        </a:rPr>
                        <a:t>.</a:t>
                      </a:r>
                      <a:endParaRPr lang="es-AR" sz="1100" dirty="0">
                        <a:effectLst/>
                        <a:latin typeface="Calibri"/>
                        <a:ea typeface="Times New Roman"/>
                        <a:cs typeface="Times New Roman"/>
                      </a:endParaRPr>
                    </a:p>
                  </a:txBody>
                  <a:tcPr marL="44450" marR="44450" marT="0" marB="0" anchor="ctr"/>
                </a:tc>
              </a:tr>
              <a:tr h="448945">
                <a:tc>
                  <a:txBody>
                    <a:bodyPr/>
                    <a:lstStyle/>
                    <a:p>
                      <a:pPr marL="228600" algn="l">
                        <a:lnSpc>
                          <a:spcPct val="115000"/>
                        </a:lnSpc>
                        <a:spcAft>
                          <a:spcPts val="0"/>
                        </a:spcAft>
                      </a:pPr>
                      <a:r>
                        <a:rPr lang="es-AR" sz="1200">
                          <a:effectLst/>
                        </a:rPr>
                        <a:t> 2 a 3 horas</a:t>
                      </a:r>
                      <a:endParaRPr lang="es-AR" sz="1100">
                        <a:effectLst/>
                        <a:latin typeface="Calibri"/>
                        <a:ea typeface="Times New Roman"/>
                        <a:cs typeface="Times New Roman"/>
                      </a:endParaRPr>
                    </a:p>
                  </a:txBody>
                  <a:tcPr marL="44450" marR="44450" marT="0" marB="0" anchor="ctr"/>
                </a:tc>
                <a:tc>
                  <a:txBody>
                    <a:bodyPr/>
                    <a:lstStyle/>
                    <a:p>
                      <a:pPr algn="ctr">
                        <a:lnSpc>
                          <a:spcPct val="115000"/>
                        </a:lnSpc>
                        <a:spcAft>
                          <a:spcPts val="0"/>
                        </a:spcAft>
                      </a:pPr>
                      <a:r>
                        <a:rPr lang="es-AR" sz="1200">
                          <a:effectLst/>
                        </a:rPr>
                        <a:t>61</a:t>
                      </a:r>
                      <a:endParaRPr lang="es-AR" sz="1100">
                        <a:effectLst/>
                        <a:latin typeface="Calibri"/>
                        <a:ea typeface="Times New Roman"/>
                        <a:cs typeface="Times New Roman"/>
                      </a:endParaRPr>
                    </a:p>
                  </a:txBody>
                  <a:tcPr marL="44450" marR="44450" marT="0" marB="0" anchor="ctr"/>
                </a:tc>
                <a:tc>
                  <a:txBody>
                    <a:bodyPr/>
                    <a:lstStyle/>
                    <a:p>
                      <a:pPr algn="ctr">
                        <a:lnSpc>
                          <a:spcPct val="115000"/>
                        </a:lnSpc>
                        <a:spcAft>
                          <a:spcPts val="0"/>
                        </a:spcAft>
                      </a:pPr>
                      <a:r>
                        <a:rPr lang="es-AR" sz="1200" dirty="0">
                          <a:effectLst/>
                        </a:rPr>
                        <a:t>61%</a:t>
                      </a:r>
                      <a:endParaRPr lang="es-AR" sz="1100" dirty="0">
                        <a:effectLst/>
                        <a:latin typeface="Calibri"/>
                        <a:ea typeface="Times New Roman"/>
                        <a:cs typeface="Times New Roman"/>
                      </a:endParaRPr>
                    </a:p>
                  </a:txBody>
                  <a:tcPr marL="44450" marR="44450" marT="0" marB="0" anchor="ctr"/>
                </a:tc>
              </a:tr>
              <a:tr h="452120">
                <a:tc>
                  <a:txBody>
                    <a:bodyPr/>
                    <a:lstStyle/>
                    <a:p>
                      <a:pPr marL="228600" algn="l">
                        <a:lnSpc>
                          <a:spcPct val="115000"/>
                        </a:lnSpc>
                        <a:spcAft>
                          <a:spcPts val="0"/>
                        </a:spcAft>
                      </a:pPr>
                      <a:r>
                        <a:rPr lang="es-AR" sz="1200" dirty="0">
                          <a:effectLst/>
                        </a:rPr>
                        <a:t> 6 a 7 horas</a:t>
                      </a:r>
                      <a:endParaRPr lang="es-AR" sz="1100" dirty="0">
                        <a:effectLst/>
                        <a:latin typeface="Calibri"/>
                        <a:ea typeface="Times New Roman"/>
                        <a:cs typeface="Times New Roman"/>
                      </a:endParaRPr>
                    </a:p>
                  </a:txBody>
                  <a:tcPr marL="44450" marR="44450" marT="0" marB="0" anchor="ctr"/>
                </a:tc>
                <a:tc>
                  <a:txBody>
                    <a:bodyPr/>
                    <a:lstStyle/>
                    <a:p>
                      <a:pPr algn="l">
                        <a:lnSpc>
                          <a:spcPct val="115000"/>
                        </a:lnSpc>
                        <a:spcAft>
                          <a:spcPts val="0"/>
                        </a:spcAft>
                      </a:pPr>
                      <a:r>
                        <a:rPr lang="es-AR" sz="1200" dirty="0">
                          <a:effectLst/>
                        </a:rPr>
                        <a:t>     33</a:t>
                      </a:r>
                      <a:endParaRPr lang="es-AR" sz="1100" dirty="0">
                        <a:effectLst/>
                        <a:latin typeface="Calibri"/>
                        <a:ea typeface="Times New Roman"/>
                        <a:cs typeface="Times New Roman"/>
                      </a:endParaRPr>
                    </a:p>
                  </a:txBody>
                  <a:tcPr marL="44450" marR="44450" marT="0" marB="0" anchor="ctr"/>
                </a:tc>
                <a:tc>
                  <a:txBody>
                    <a:bodyPr/>
                    <a:lstStyle/>
                    <a:p>
                      <a:pPr algn="ctr">
                        <a:lnSpc>
                          <a:spcPct val="115000"/>
                        </a:lnSpc>
                        <a:spcAft>
                          <a:spcPts val="0"/>
                        </a:spcAft>
                      </a:pPr>
                      <a:r>
                        <a:rPr lang="es-AR" sz="1200">
                          <a:effectLst/>
                        </a:rPr>
                        <a:t>33%</a:t>
                      </a:r>
                      <a:endParaRPr lang="es-AR" sz="1100">
                        <a:effectLst/>
                        <a:latin typeface="Calibri"/>
                        <a:ea typeface="Times New Roman"/>
                        <a:cs typeface="Times New Roman"/>
                      </a:endParaRPr>
                    </a:p>
                  </a:txBody>
                  <a:tcPr marL="44450" marR="44450" marT="0" marB="0" anchor="ctr"/>
                </a:tc>
              </a:tr>
              <a:tr h="447040">
                <a:tc>
                  <a:txBody>
                    <a:bodyPr/>
                    <a:lstStyle/>
                    <a:p>
                      <a:pPr algn="l">
                        <a:lnSpc>
                          <a:spcPct val="115000"/>
                        </a:lnSpc>
                        <a:spcAft>
                          <a:spcPts val="0"/>
                        </a:spcAft>
                      </a:pPr>
                      <a:r>
                        <a:rPr lang="es-AR" sz="1200" dirty="0">
                          <a:effectLst/>
                        </a:rPr>
                        <a:t>       8 a 10 horas</a:t>
                      </a:r>
                      <a:endParaRPr lang="es-AR" sz="1100" dirty="0">
                        <a:effectLst/>
                        <a:latin typeface="Calibri"/>
                        <a:ea typeface="Times New Roman"/>
                        <a:cs typeface="Times New Roman"/>
                      </a:endParaRPr>
                    </a:p>
                  </a:txBody>
                  <a:tcPr marL="44450" marR="44450" marT="0" marB="0" anchor="ctr"/>
                </a:tc>
                <a:tc>
                  <a:txBody>
                    <a:bodyPr/>
                    <a:lstStyle/>
                    <a:p>
                      <a:pPr algn="ctr">
                        <a:lnSpc>
                          <a:spcPct val="115000"/>
                        </a:lnSpc>
                        <a:spcAft>
                          <a:spcPts val="0"/>
                        </a:spcAft>
                      </a:pPr>
                      <a:r>
                        <a:rPr lang="es-AR" sz="1200">
                          <a:effectLst/>
                        </a:rPr>
                        <a:t> 6</a:t>
                      </a:r>
                      <a:endParaRPr lang="es-AR" sz="1100">
                        <a:effectLst/>
                        <a:latin typeface="Calibri"/>
                        <a:ea typeface="Times New Roman"/>
                        <a:cs typeface="Times New Roman"/>
                      </a:endParaRPr>
                    </a:p>
                  </a:txBody>
                  <a:tcPr marL="44450" marR="44450" marT="0" marB="0" anchor="ctr"/>
                </a:tc>
                <a:tc>
                  <a:txBody>
                    <a:bodyPr/>
                    <a:lstStyle/>
                    <a:p>
                      <a:pPr algn="ctr">
                        <a:lnSpc>
                          <a:spcPct val="115000"/>
                        </a:lnSpc>
                        <a:spcAft>
                          <a:spcPts val="0"/>
                        </a:spcAft>
                      </a:pPr>
                      <a:r>
                        <a:rPr lang="es-AR" sz="1200">
                          <a:effectLst/>
                        </a:rPr>
                        <a:t>  6%</a:t>
                      </a:r>
                      <a:endParaRPr lang="es-AR" sz="1100">
                        <a:effectLst/>
                        <a:latin typeface="Calibri"/>
                        <a:ea typeface="Times New Roman"/>
                        <a:cs typeface="Times New Roman"/>
                      </a:endParaRPr>
                    </a:p>
                  </a:txBody>
                  <a:tcPr marL="44450" marR="44450" marT="0" marB="0" anchor="ctr"/>
                </a:tc>
              </a:tr>
              <a:tr h="460375">
                <a:tc>
                  <a:txBody>
                    <a:bodyPr/>
                    <a:lstStyle/>
                    <a:p>
                      <a:pPr algn="ctr">
                        <a:lnSpc>
                          <a:spcPct val="115000"/>
                        </a:lnSpc>
                        <a:spcAft>
                          <a:spcPts val="0"/>
                        </a:spcAft>
                      </a:pPr>
                      <a:r>
                        <a:rPr lang="es-AR" sz="1200">
                          <a:effectLst/>
                        </a:rPr>
                        <a:t>Total</a:t>
                      </a:r>
                      <a:endParaRPr lang="es-AR" sz="1100">
                        <a:effectLst/>
                        <a:latin typeface="Calibri"/>
                        <a:ea typeface="Times New Roman"/>
                        <a:cs typeface="Times New Roman"/>
                      </a:endParaRPr>
                    </a:p>
                  </a:txBody>
                  <a:tcPr marL="44450" marR="44450" marT="0" marB="0" anchor="ctr"/>
                </a:tc>
                <a:tc>
                  <a:txBody>
                    <a:bodyPr/>
                    <a:lstStyle/>
                    <a:p>
                      <a:pPr algn="l">
                        <a:lnSpc>
                          <a:spcPct val="115000"/>
                        </a:lnSpc>
                        <a:spcAft>
                          <a:spcPts val="0"/>
                        </a:spcAft>
                      </a:pPr>
                      <a:r>
                        <a:rPr lang="es-AR" sz="1200">
                          <a:effectLst/>
                        </a:rPr>
                        <a:t>   100</a:t>
                      </a:r>
                      <a:endParaRPr lang="es-AR" sz="1100">
                        <a:effectLst/>
                        <a:latin typeface="Calibri"/>
                        <a:ea typeface="Times New Roman"/>
                        <a:cs typeface="Times New Roman"/>
                      </a:endParaRPr>
                    </a:p>
                  </a:txBody>
                  <a:tcPr marL="44450" marR="44450" marT="0" marB="0" anchor="ctr"/>
                </a:tc>
                <a:tc>
                  <a:txBody>
                    <a:bodyPr/>
                    <a:lstStyle/>
                    <a:p>
                      <a:pPr algn="l">
                        <a:lnSpc>
                          <a:spcPct val="115000"/>
                        </a:lnSpc>
                        <a:spcAft>
                          <a:spcPts val="0"/>
                        </a:spcAft>
                      </a:pPr>
                      <a:r>
                        <a:rPr lang="es-AR" sz="1200" dirty="0">
                          <a:effectLst/>
                        </a:rPr>
                        <a:t>   100 %</a:t>
                      </a:r>
                      <a:endParaRPr lang="es-AR" sz="1100" dirty="0">
                        <a:effectLst/>
                        <a:latin typeface="Calibri"/>
                        <a:ea typeface="Times New Roman"/>
                        <a:cs typeface="Times New Roman"/>
                      </a:endParaRPr>
                    </a:p>
                  </a:txBody>
                  <a:tcPr marL="44450" marR="44450" marT="0" marB="0" anchor="ctr"/>
                </a:tc>
              </a:tr>
            </a:tbl>
          </a:graphicData>
        </a:graphic>
      </p:graphicFrame>
      <p:sp>
        <p:nvSpPr>
          <p:cNvPr id="5" name="Rectangle 1"/>
          <p:cNvSpPr>
            <a:spLocks noChangeArrowheads="1"/>
          </p:cNvSpPr>
          <p:nvPr/>
        </p:nvSpPr>
        <p:spPr bwMode="auto">
          <a:xfrm>
            <a:off x="107505" y="13291"/>
            <a:ext cx="2304255" cy="120032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algn="just" defTabSz="914400" rtl="0" eaLnBrk="1" fontAlgn="base" latinLnBrk="0" hangingPunct="1">
              <a:lnSpc>
                <a:spcPct val="100000"/>
              </a:lnSpc>
              <a:spcBef>
                <a:spcPct val="0"/>
              </a:spcBef>
              <a:spcAft>
                <a:spcPct val="0"/>
              </a:spcAft>
              <a:buClrTx/>
              <a:buSzTx/>
              <a:buFontTx/>
              <a:buNone/>
              <a:tabLst>
                <a:tab pos="1009650" algn="l"/>
              </a:tabLst>
            </a:pPr>
            <a:r>
              <a:rPr kumimoji="0" lang="es-A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Cantidad  de veces que colocan al reci</a:t>
            </a:r>
            <a:r>
              <a:rPr kumimoji="0" lang="es-AR" sz="1200" b="0" i="0" u="none" strike="noStrike" cap="none" normalizeH="0" baseline="0" dirty="0" smtClean="0">
                <a:ln>
                  <a:noFill/>
                </a:ln>
                <a:solidFill>
                  <a:schemeClr val="tx1"/>
                </a:solidFill>
                <a:effectLst/>
                <a:latin typeface="Calibri"/>
                <a:ea typeface="Times New Roman" pitchFamily="18" charset="0"/>
                <a:cs typeface="Arial" pitchFamily="34" charset="0"/>
              </a:rPr>
              <a:t>é</a:t>
            </a:r>
            <a:r>
              <a:rPr kumimoji="0" lang="es-A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 nacido al pecho las madres en estudio del Hospital Virgen de la Misericordia</a:t>
            </a:r>
            <a:endParaRPr kumimoji="0" lang="es-AR" sz="800" b="0" i="0" u="none" strike="noStrike" cap="none" normalizeH="0" baseline="0" dirty="0" smtClean="0">
              <a:ln>
                <a:noFill/>
              </a:ln>
              <a:solidFill>
                <a:schemeClr val="tx1"/>
              </a:solidFill>
              <a:effectLst/>
              <a:latin typeface="Arial" pitchFamily="34" charset="0"/>
              <a:cs typeface="Arial" pitchFamily="34" charset="0"/>
            </a:endParaRPr>
          </a:p>
          <a:p>
            <a:pPr marL="0" marR="0" lvl="0" algn="just" defTabSz="914400" rtl="0" eaLnBrk="0" fontAlgn="base" latinLnBrk="0" hangingPunct="0">
              <a:lnSpc>
                <a:spcPct val="100000"/>
              </a:lnSpc>
              <a:spcBef>
                <a:spcPct val="0"/>
              </a:spcBef>
              <a:spcAft>
                <a:spcPct val="0"/>
              </a:spcAft>
              <a:buClrTx/>
              <a:buSzTx/>
              <a:buFontTx/>
              <a:buNone/>
              <a:tabLst>
                <a:tab pos="1009650" algn="l"/>
              </a:tabLst>
            </a:pPr>
            <a:r>
              <a:rPr kumimoji="0" lang="es-A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s-AR" sz="1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Respuesta correcta A</a:t>
            </a:r>
            <a:endParaRPr kumimoji="0" lang="es-AR" sz="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5 Rectángulo"/>
          <p:cNvSpPr/>
          <p:nvPr/>
        </p:nvSpPr>
        <p:spPr>
          <a:xfrm>
            <a:off x="81400" y="4149080"/>
            <a:ext cx="2618392" cy="400110"/>
          </a:xfrm>
          <a:prstGeom prst="rect">
            <a:avLst/>
          </a:prstGeom>
        </p:spPr>
        <p:txBody>
          <a:bodyPr wrap="square">
            <a:spAutoFit/>
          </a:bodyPr>
          <a:lstStyle/>
          <a:p>
            <a:r>
              <a:rPr lang="es-AR" sz="1000" i="1" dirty="0">
                <a:latin typeface="Arial" pitchFamily="34" charset="0"/>
                <a:ea typeface="Times New Roman" pitchFamily="18" charset="0"/>
                <a:cs typeface="Arial" pitchFamily="34" charset="0"/>
              </a:rPr>
              <a:t>Fuente:</a:t>
            </a:r>
            <a:r>
              <a:rPr lang="es-AR" sz="1000" dirty="0">
                <a:latin typeface="Arial" pitchFamily="34" charset="0"/>
                <a:ea typeface="Times New Roman" pitchFamily="18" charset="0"/>
                <a:cs typeface="Arial" pitchFamily="34" charset="0"/>
              </a:rPr>
              <a:t> Datos extra</a:t>
            </a:r>
            <a:r>
              <a:rPr lang="es-AR" sz="1000" dirty="0">
                <a:ea typeface="Times New Roman" pitchFamily="18" charset="0"/>
                <a:cs typeface="Arial" pitchFamily="34" charset="0"/>
              </a:rPr>
              <a:t>í</a:t>
            </a:r>
            <a:r>
              <a:rPr lang="es-AR" sz="1000" dirty="0">
                <a:latin typeface="Arial" pitchFamily="34" charset="0"/>
                <a:ea typeface="Times New Roman" pitchFamily="18" charset="0"/>
                <a:cs typeface="Arial" pitchFamily="34" charset="0"/>
              </a:rPr>
              <a:t>dos estad</a:t>
            </a:r>
            <a:r>
              <a:rPr lang="es-AR" sz="1000" dirty="0">
                <a:ea typeface="Times New Roman" pitchFamily="18" charset="0"/>
                <a:cs typeface="Arial" pitchFamily="34" charset="0"/>
              </a:rPr>
              <a:t>í</a:t>
            </a:r>
            <a:r>
              <a:rPr lang="es-AR" sz="1000" dirty="0">
                <a:latin typeface="Arial" pitchFamily="34" charset="0"/>
                <a:ea typeface="Times New Roman" pitchFamily="18" charset="0"/>
                <a:cs typeface="Arial" pitchFamily="34" charset="0"/>
              </a:rPr>
              <a:t>sticamente de encuestas realizadas por las autoras</a:t>
            </a:r>
            <a:endParaRPr lang="es-AR" sz="1000" dirty="0"/>
          </a:p>
        </p:txBody>
      </p:sp>
      <p:sp>
        <p:nvSpPr>
          <p:cNvPr id="2" name="1 Rectángulo"/>
          <p:cNvSpPr/>
          <p:nvPr/>
        </p:nvSpPr>
        <p:spPr>
          <a:xfrm>
            <a:off x="2662630" y="43935"/>
            <a:ext cx="3168174" cy="861774"/>
          </a:xfrm>
          <a:prstGeom prst="rect">
            <a:avLst/>
          </a:prstGeom>
        </p:spPr>
        <p:txBody>
          <a:bodyPr wrap="square">
            <a:spAutoFit/>
          </a:bodyPr>
          <a:lstStyle/>
          <a:p>
            <a:pPr lvl="0" algn="just" fontAlgn="base">
              <a:spcBef>
                <a:spcPct val="0"/>
              </a:spcBef>
              <a:spcAft>
                <a:spcPct val="0"/>
              </a:spcAft>
              <a:tabLst>
                <a:tab pos="1009650" algn="l"/>
              </a:tabLst>
            </a:pPr>
            <a:r>
              <a:rPr lang="es-ES" sz="1200" dirty="0">
                <a:latin typeface="Arial" pitchFamily="34" charset="0"/>
                <a:ea typeface="Times New Roman" pitchFamily="18" charset="0"/>
                <a:cs typeface="Arial" pitchFamily="34" charset="0"/>
              </a:rPr>
              <a:t>Que hacen las madres encuestadas en el </a:t>
            </a:r>
            <a:r>
              <a:rPr lang="es-ES" sz="1200" dirty="0" err="1">
                <a:latin typeface="Arial" pitchFamily="34" charset="0"/>
                <a:ea typeface="Times New Roman" pitchFamily="18" charset="0"/>
                <a:cs typeface="Arial" pitchFamily="34" charset="0"/>
              </a:rPr>
              <a:t>Hospiital</a:t>
            </a:r>
            <a:r>
              <a:rPr lang="es-ES" sz="1200" dirty="0">
                <a:latin typeface="Arial" pitchFamily="34" charset="0"/>
                <a:ea typeface="Times New Roman" pitchFamily="18" charset="0"/>
                <a:cs typeface="Arial" pitchFamily="34" charset="0"/>
              </a:rPr>
              <a:t> Virgen de la Misericordia si les sale poco calostro</a:t>
            </a:r>
            <a:endParaRPr lang="es-AR" sz="800" dirty="0">
              <a:latin typeface="Arial" pitchFamily="34" charset="0"/>
              <a:cs typeface="Arial" pitchFamily="34" charset="0"/>
            </a:endParaRPr>
          </a:p>
          <a:p>
            <a:pPr lvl="0" algn="just" eaLnBrk="0" fontAlgn="base" hangingPunct="0">
              <a:spcBef>
                <a:spcPct val="0"/>
              </a:spcBef>
              <a:spcAft>
                <a:spcPct val="0"/>
              </a:spcAft>
              <a:tabLst>
                <a:tab pos="1009650" algn="l"/>
              </a:tabLst>
            </a:pPr>
            <a:r>
              <a:rPr lang="es-ES" sz="1200" i="1" dirty="0">
                <a:latin typeface="Arial" pitchFamily="34" charset="0"/>
                <a:ea typeface="Times New Roman" pitchFamily="18" charset="0"/>
                <a:cs typeface="Arial" pitchFamily="34" charset="0"/>
              </a:rPr>
              <a:t>Respuestas correctas A y E</a:t>
            </a:r>
            <a:endParaRPr lang="es-AR" sz="1050" dirty="0">
              <a:latin typeface="Arial" pitchFamily="34" charset="0"/>
              <a:cs typeface="Arial" pitchFamily="34" charset="0"/>
            </a:endParaRPr>
          </a:p>
        </p:txBody>
      </p:sp>
      <p:sp>
        <p:nvSpPr>
          <p:cNvPr id="3" name="Rectangle 2"/>
          <p:cNvSpPr>
            <a:spLocks noChangeArrowheads="1"/>
          </p:cNvSpPr>
          <p:nvPr/>
        </p:nvSpPr>
        <p:spPr bwMode="auto">
          <a:xfrm>
            <a:off x="0" y="-17621"/>
            <a:ext cx="184731" cy="49244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09650" algn="l"/>
              </a:tabLst>
            </a:pPr>
            <a:endParaRPr kumimoji="0" lang="es-A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009650" algn="l"/>
              </a:tabLst>
            </a:pPr>
            <a:endParaRPr kumimoji="0" lang="es-AR"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7" name="6 Gráfico"/>
          <p:cNvGraphicFramePr/>
          <p:nvPr>
            <p:extLst>
              <p:ext uri="{D42A27DB-BD31-4B8C-83A1-F6EECF244321}">
                <p14:modId xmlns:p14="http://schemas.microsoft.com/office/powerpoint/2010/main" xmlns="" val="1115345145"/>
              </p:ext>
            </p:extLst>
          </p:nvPr>
        </p:nvGraphicFramePr>
        <p:xfrm>
          <a:off x="81400" y="4653137"/>
          <a:ext cx="2474376" cy="1050448"/>
        </p:xfrm>
        <a:graphic>
          <a:graphicData uri="http://schemas.openxmlformats.org/drawingml/2006/chart">
            <c:chart xmlns:c="http://schemas.openxmlformats.org/drawingml/2006/chart" xmlns:r="http://schemas.openxmlformats.org/officeDocument/2006/relationships" r:id="rId2"/>
          </a:graphicData>
        </a:graphic>
      </p:graphicFrame>
      <p:sp>
        <p:nvSpPr>
          <p:cNvPr id="8" name="Rectangle 3"/>
          <p:cNvSpPr>
            <a:spLocks noChangeArrowheads="1"/>
          </p:cNvSpPr>
          <p:nvPr/>
        </p:nvSpPr>
        <p:spPr bwMode="auto">
          <a:xfrm>
            <a:off x="-60848" y="5412269"/>
            <a:ext cx="2640959" cy="144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09650" algn="l"/>
              </a:tabLst>
            </a:pPr>
            <a:r>
              <a:rPr kumimoji="0" lang="es-AR" sz="12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es-AR" sz="12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br>
            <a:endParaRPr kumimoji="0" lang="es-A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009650" algn="l"/>
              </a:tabLst>
            </a:pPr>
            <a:r>
              <a:rPr kumimoji="0" lang="es-AR" sz="1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An</a:t>
            </a:r>
            <a:r>
              <a:rPr kumimoji="0" lang="es-AR" sz="1000" b="0" i="1" u="none" strike="noStrike" cap="none" normalizeH="0" baseline="0" dirty="0" smtClean="0">
                <a:ln>
                  <a:noFill/>
                </a:ln>
                <a:solidFill>
                  <a:schemeClr val="tx1"/>
                </a:solidFill>
                <a:effectLst/>
                <a:latin typeface="Calibri"/>
                <a:ea typeface="Times New Roman" pitchFamily="18" charset="0"/>
                <a:cs typeface="Arial" pitchFamily="34" charset="0"/>
              </a:rPr>
              <a:t>á</a:t>
            </a:r>
            <a:r>
              <a:rPr kumimoji="0" lang="es-AR" sz="1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lisis e interpretaci</a:t>
            </a:r>
            <a:r>
              <a:rPr kumimoji="0" lang="es-AR" sz="1000" b="0" i="1" u="none" strike="noStrike" cap="none" normalizeH="0" baseline="0" dirty="0" smtClean="0">
                <a:ln>
                  <a:noFill/>
                </a:ln>
                <a:solidFill>
                  <a:schemeClr val="tx1"/>
                </a:solidFill>
                <a:effectLst/>
                <a:latin typeface="Calibri"/>
                <a:ea typeface="Times New Roman" pitchFamily="18" charset="0"/>
                <a:cs typeface="Arial" pitchFamily="34" charset="0"/>
              </a:rPr>
              <a:t>ó</a:t>
            </a:r>
            <a:r>
              <a:rPr kumimoji="0" lang="es-AR" sz="1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a:t>
            </a:r>
            <a:r>
              <a:rPr kumimoji="0" lang="es-A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El gr</a:t>
            </a:r>
            <a:r>
              <a:rPr kumimoji="0" lang="es-AR" sz="1000" b="0" i="0" u="none" strike="noStrike" cap="none" normalizeH="0" baseline="0" dirty="0" smtClean="0">
                <a:ln>
                  <a:noFill/>
                </a:ln>
                <a:solidFill>
                  <a:schemeClr val="tx1"/>
                </a:solidFill>
                <a:effectLst/>
                <a:latin typeface="Calibri"/>
                <a:ea typeface="Times New Roman" pitchFamily="18" charset="0"/>
                <a:cs typeface="Arial" pitchFamily="34" charset="0"/>
              </a:rPr>
              <a:t>á</a:t>
            </a:r>
            <a:r>
              <a:rPr kumimoji="0" lang="es-A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fico nos muestra que el 61% de las encuestadas, pone el ni</a:t>
            </a:r>
            <a:r>
              <a:rPr kumimoji="0" lang="es-AR" sz="1000" b="0" i="0" u="none" strike="noStrike" cap="none" normalizeH="0" baseline="0" dirty="0" smtClean="0">
                <a:ln>
                  <a:noFill/>
                </a:ln>
                <a:solidFill>
                  <a:schemeClr val="tx1"/>
                </a:solidFill>
                <a:effectLst/>
                <a:latin typeface="Calibri"/>
                <a:ea typeface="Times New Roman" pitchFamily="18" charset="0"/>
                <a:cs typeface="Arial" pitchFamily="34" charset="0"/>
              </a:rPr>
              <a:t>ñ</a:t>
            </a:r>
            <a:r>
              <a:rPr kumimoji="0" lang="es-A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 al pecho cada 2-3 horas, el 33% cada 6-7 horas y el 6% cada 8-18 horas</a:t>
            </a:r>
            <a:endParaRPr kumimoji="0" lang="es-A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009650" algn="l"/>
              </a:tabLst>
            </a:pPr>
            <a:endParaRPr kumimoji="0" lang="es-AR"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9" name="8 Tabla"/>
          <p:cNvGraphicFramePr>
            <a:graphicFrameLocks noGrp="1"/>
          </p:cNvGraphicFramePr>
          <p:nvPr>
            <p:extLst>
              <p:ext uri="{D42A27DB-BD31-4B8C-83A1-F6EECF244321}">
                <p14:modId xmlns:p14="http://schemas.microsoft.com/office/powerpoint/2010/main" xmlns="" val="2579802710"/>
              </p:ext>
            </p:extLst>
          </p:nvPr>
        </p:nvGraphicFramePr>
        <p:xfrm>
          <a:off x="2699792" y="905709"/>
          <a:ext cx="3096343" cy="5142761"/>
        </p:xfrm>
        <a:graphic>
          <a:graphicData uri="http://schemas.openxmlformats.org/drawingml/2006/table">
            <a:tbl>
              <a:tblPr firstRow="1" firstCol="1" bandRow="1">
                <a:tableStyleId>{7DF18680-E054-41AD-8BC1-D1AEF772440D}</a:tableStyleId>
              </a:tblPr>
              <a:tblGrid>
                <a:gridCol w="2491038"/>
                <a:gridCol w="302299"/>
                <a:gridCol w="303006"/>
              </a:tblGrid>
              <a:tr h="496446">
                <a:tc>
                  <a:txBody>
                    <a:bodyPr/>
                    <a:lstStyle/>
                    <a:p>
                      <a:pPr algn="just">
                        <a:lnSpc>
                          <a:spcPts val="1200"/>
                        </a:lnSpc>
                        <a:spcAft>
                          <a:spcPts val="0"/>
                        </a:spcAft>
                        <a:tabLst>
                          <a:tab pos="1009650" algn="l"/>
                        </a:tabLst>
                      </a:pPr>
                      <a:r>
                        <a:rPr lang="es-ES" sz="1200" dirty="0">
                          <a:effectLst/>
                        </a:rPr>
                        <a:t>Si a Ud. le sale poco calostro debe</a:t>
                      </a:r>
                      <a:endParaRPr lang="es-AR" sz="1100" dirty="0">
                        <a:effectLst/>
                      </a:endParaRPr>
                    </a:p>
                    <a:p>
                      <a:pPr algn="just">
                        <a:lnSpc>
                          <a:spcPts val="1200"/>
                        </a:lnSpc>
                        <a:spcAft>
                          <a:spcPts val="0"/>
                        </a:spcAft>
                        <a:tabLst>
                          <a:tab pos="1009650" algn="l"/>
                        </a:tabLst>
                      </a:pPr>
                      <a:r>
                        <a:rPr lang="es-ES" sz="1200" u="none" strike="noStrike" dirty="0">
                          <a:effectLst/>
                        </a:rPr>
                        <a:t> </a:t>
                      </a:r>
                      <a:endParaRPr lang="es-AR" sz="1100" dirty="0">
                        <a:effectLst/>
                        <a:latin typeface="Calibri"/>
                        <a:ea typeface="Times New Roman"/>
                        <a:cs typeface="Times New Roman"/>
                      </a:endParaRPr>
                    </a:p>
                  </a:txBody>
                  <a:tcPr marL="68580" marR="68580" marT="0" marB="0"/>
                </a:tc>
                <a:tc>
                  <a:txBody>
                    <a:bodyPr/>
                    <a:lstStyle/>
                    <a:p>
                      <a:pPr algn="ctr">
                        <a:lnSpc>
                          <a:spcPct val="150000"/>
                        </a:lnSpc>
                        <a:spcAft>
                          <a:spcPts val="0"/>
                        </a:spcAft>
                        <a:tabLst>
                          <a:tab pos="1009650" algn="l"/>
                        </a:tabLst>
                      </a:pPr>
                      <a:r>
                        <a:rPr lang="es-ES" sz="1200">
                          <a:effectLst/>
                        </a:rPr>
                        <a:t>f.r</a:t>
                      </a:r>
                      <a:endParaRPr lang="es-AR" sz="1100">
                        <a:effectLst/>
                        <a:latin typeface="Calibri"/>
                        <a:ea typeface="Times New Roman"/>
                        <a:cs typeface="Times New Roman"/>
                      </a:endParaRPr>
                    </a:p>
                  </a:txBody>
                  <a:tcPr marL="68580" marR="68580" marT="0" marB="0"/>
                </a:tc>
                <a:tc>
                  <a:txBody>
                    <a:bodyPr/>
                    <a:lstStyle/>
                    <a:p>
                      <a:pPr algn="ctr">
                        <a:lnSpc>
                          <a:spcPct val="150000"/>
                        </a:lnSpc>
                        <a:spcAft>
                          <a:spcPts val="0"/>
                        </a:spcAft>
                        <a:tabLst>
                          <a:tab pos="1009650" algn="l"/>
                        </a:tabLst>
                      </a:pPr>
                      <a:r>
                        <a:rPr lang="es-ES" sz="1200">
                          <a:effectLst/>
                        </a:rPr>
                        <a:t>f.a</a:t>
                      </a:r>
                      <a:endParaRPr lang="es-AR" sz="1100">
                        <a:effectLst/>
                        <a:latin typeface="Calibri"/>
                        <a:ea typeface="Times New Roman"/>
                        <a:cs typeface="Times New Roman"/>
                      </a:endParaRPr>
                    </a:p>
                  </a:txBody>
                  <a:tcPr marL="68580" marR="68580" marT="0" marB="0"/>
                </a:tc>
              </a:tr>
              <a:tr h="620120">
                <a:tc>
                  <a:txBody>
                    <a:bodyPr/>
                    <a:lstStyle/>
                    <a:p>
                      <a:pPr algn="just">
                        <a:lnSpc>
                          <a:spcPts val="1200"/>
                        </a:lnSpc>
                        <a:spcAft>
                          <a:spcPts val="0"/>
                        </a:spcAft>
                        <a:tabLst>
                          <a:tab pos="1009650" algn="l"/>
                        </a:tabLst>
                      </a:pPr>
                      <a:r>
                        <a:rPr lang="es-ES" sz="1200">
                          <a:effectLst/>
                        </a:rPr>
                        <a:t>Crear una rutina de hidratación para Ud. y para el RN</a:t>
                      </a:r>
                      <a:endParaRPr lang="es-AR" sz="1100">
                        <a:effectLst/>
                        <a:latin typeface="Calibri"/>
                        <a:ea typeface="Times New Roman"/>
                        <a:cs typeface="Times New Roman"/>
                      </a:endParaRPr>
                    </a:p>
                  </a:txBody>
                  <a:tcPr marL="68580" marR="68580" marT="0" marB="0"/>
                </a:tc>
                <a:tc>
                  <a:txBody>
                    <a:bodyPr/>
                    <a:lstStyle/>
                    <a:p>
                      <a:pPr algn="ctr">
                        <a:lnSpc>
                          <a:spcPct val="150000"/>
                        </a:lnSpc>
                        <a:spcAft>
                          <a:spcPts val="0"/>
                        </a:spcAft>
                        <a:tabLst>
                          <a:tab pos="1009650" algn="l"/>
                        </a:tabLst>
                      </a:pPr>
                      <a:r>
                        <a:rPr lang="es-ES" sz="1200" dirty="0">
                          <a:effectLst/>
                        </a:rPr>
                        <a:t>41</a:t>
                      </a:r>
                      <a:endParaRPr lang="es-AR" sz="1100" dirty="0">
                        <a:effectLst/>
                        <a:latin typeface="Calibri"/>
                        <a:ea typeface="Times New Roman"/>
                        <a:cs typeface="Times New Roman"/>
                      </a:endParaRPr>
                    </a:p>
                  </a:txBody>
                  <a:tcPr marL="68580" marR="68580" marT="0" marB="0"/>
                </a:tc>
                <a:tc>
                  <a:txBody>
                    <a:bodyPr/>
                    <a:lstStyle/>
                    <a:p>
                      <a:pPr algn="ctr">
                        <a:lnSpc>
                          <a:spcPct val="150000"/>
                        </a:lnSpc>
                        <a:spcAft>
                          <a:spcPts val="0"/>
                        </a:spcAft>
                        <a:tabLst>
                          <a:tab pos="1009650" algn="l"/>
                        </a:tabLst>
                      </a:pPr>
                      <a:r>
                        <a:rPr lang="es-ES" sz="1200">
                          <a:effectLst/>
                        </a:rPr>
                        <a:t>41%</a:t>
                      </a:r>
                      <a:endParaRPr lang="es-AR" sz="1100">
                        <a:effectLst/>
                        <a:latin typeface="Calibri"/>
                        <a:ea typeface="Times New Roman"/>
                        <a:cs typeface="Times New Roman"/>
                      </a:endParaRPr>
                    </a:p>
                  </a:txBody>
                  <a:tcPr marL="68580" marR="68580" marT="0" marB="0"/>
                </a:tc>
              </a:tr>
              <a:tr h="620120">
                <a:tc>
                  <a:txBody>
                    <a:bodyPr/>
                    <a:lstStyle/>
                    <a:p>
                      <a:pPr algn="just">
                        <a:lnSpc>
                          <a:spcPts val="1200"/>
                        </a:lnSpc>
                        <a:spcAft>
                          <a:spcPts val="0"/>
                        </a:spcAft>
                        <a:tabLst>
                          <a:tab pos="1009650" algn="l"/>
                        </a:tabLst>
                      </a:pPr>
                      <a:r>
                        <a:rPr lang="es-ES" sz="1200">
                          <a:effectLst/>
                        </a:rPr>
                        <a:t>Pedir a un familiar o a neonatología que le traigan leche.</a:t>
                      </a:r>
                      <a:endParaRPr lang="es-AR" sz="1100">
                        <a:effectLst/>
                        <a:latin typeface="Calibri"/>
                        <a:ea typeface="Times New Roman"/>
                        <a:cs typeface="Times New Roman"/>
                      </a:endParaRPr>
                    </a:p>
                  </a:txBody>
                  <a:tcPr marL="68580" marR="68580" marT="0" marB="0"/>
                </a:tc>
                <a:tc>
                  <a:txBody>
                    <a:bodyPr/>
                    <a:lstStyle/>
                    <a:p>
                      <a:pPr algn="ctr">
                        <a:lnSpc>
                          <a:spcPct val="150000"/>
                        </a:lnSpc>
                        <a:spcAft>
                          <a:spcPts val="0"/>
                        </a:spcAft>
                        <a:tabLst>
                          <a:tab pos="1009650" algn="l"/>
                        </a:tabLst>
                      </a:pPr>
                      <a:r>
                        <a:rPr lang="es-ES" sz="1200">
                          <a:effectLst/>
                        </a:rPr>
                        <a:t>8</a:t>
                      </a:r>
                      <a:endParaRPr lang="es-AR" sz="1100">
                        <a:effectLst/>
                        <a:latin typeface="Calibri"/>
                        <a:ea typeface="Times New Roman"/>
                        <a:cs typeface="Times New Roman"/>
                      </a:endParaRPr>
                    </a:p>
                  </a:txBody>
                  <a:tcPr marL="68580" marR="68580" marT="0" marB="0"/>
                </a:tc>
                <a:tc>
                  <a:txBody>
                    <a:bodyPr/>
                    <a:lstStyle/>
                    <a:p>
                      <a:pPr algn="ctr">
                        <a:lnSpc>
                          <a:spcPct val="150000"/>
                        </a:lnSpc>
                        <a:spcAft>
                          <a:spcPts val="0"/>
                        </a:spcAft>
                        <a:tabLst>
                          <a:tab pos="1009650" algn="l"/>
                        </a:tabLst>
                      </a:pPr>
                      <a:r>
                        <a:rPr lang="es-ES" sz="1200" dirty="0">
                          <a:effectLst/>
                        </a:rPr>
                        <a:t>8%</a:t>
                      </a:r>
                      <a:endParaRPr lang="es-AR" sz="1100" dirty="0">
                        <a:effectLst/>
                        <a:latin typeface="Calibri"/>
                        <a:ea typeface="Times New Roman"/>
                        <a:cs typeface="Times New Roman"/>
                      </a:endParaRPr>
                    </a:p>
                  </a:txBody>
                  <a:tcPr marL="68580" marR="68580" marT="0" marB="0"/>
                </a:tc>
              </a:tr>
              <a:tr h="530481">
                <a:tc>
                  <a:txBody>
                    <a:bodyPr/>
                    <a:lstStyle/>
                    <a:p>
                      <a:pPr algn="just">
                        <a:lnSpc>
                          <a:spcPts val="1200"/>
                        </a:lnSpc>
                        <a:spcAft>
                          <a:spcPts val="0"/>
                        </a:spcAft>
                        <a:tabLst>
                          <a:tab pos="1009650" algn="l"/>
                        </a:tabLst>
                      </a:pPr>
                      <a:r>
                        <a:rPr lang="es-ES" sz="1200" dirty="0">
                          <a:effectLst/>
                        </a:rPr>
                        <a:t>Dejar dormir al bebe hasta que le salga más calostro.</a:t>
                      </a:r>
                      <a:endParaRPr lang="es-AR" sz="1100" dirty="0">
                        <a:effectLst/>
                        <a:latin typeface="Calibri"/>
                        <a:ea typeface="Times New Roman"/>
                        <a:cs typeface="Times New Roman"/>
                      </a:endParaRPr>
                    </a:p>
                  </a:txBody>
                  <a:tcPr marL="68580" marR="68580" marT="0" marB="0"/>
                </a:tc>
                <a:tc>
                  <a:txBody>
                    <a:bodyPr/>
                    <a:lstStyle/>
                    <a:p>
                      <a:pPr algn="ctr">
                        <a:lnSpc>
                          <a:spcPct val="150000"/>
                        </a:lnSpc>
                        <a:spcAft>
                          <a:spcPts val="0"/>
                        </a:spcAft>
                        <a:tabLst>
                          <a:tab pos="1009650" algn="l"/>
                        </a:tabLst>
                      </a:pPr>
                      <a:r>
                        <a:rPr lang="es-ES" sz="1200">
                          <a:effectLst/>
                        </a:rPr>
                        <a:t>13</a:t>
                      </a:r>
                      <a:endParaRPr lang="es-AR" sz="1100">
                        <a:effectLst/>
                        <a:latin typeface="Calibri"/>
                        <a:ea typeface="Times New Roman"/>
                        <a:cs typeface="Times New Roman"/>
                      </a:endParaRPr>
                    </a:p>
                  </a:txBody>
                  <a:tcPr marL="68580" marR="68580" marT="0" marB="0"/>
                </a:tc>
                <a:tc>
                  <a:txBody>
                    <a:bodyPr/>
                    <a:lstStyle/>
                    <a:p>
                      <a:pPr algn="ctr">
                        <a:lnSpc>
                          <a:spcPct val="150000"/>
                        </a:lnSpc>
                        <a:spcAft>
                          <a:spcPts val="0"/>
                        </a:spcAft>
                        <a:tabLst>
                          <a:tab pos="1009650" algn="l"/>
                        </a:tabLst>
                      </a:pPr>
                      <a:r>
                        <a:rPr lang="es-ES" sz="1200">
                          <a:effectLst/>
                        </a:rPr>
                        <a:t>13%</a:t>
                      </a:r>
                      <a:endParaRPr lang="es-AR" sz="1100">
                        <a:effectLst/>
                        <a:latin typeface="Calibri"/>
                        <a:ea typeface="Times New Roman"/>
                        <a:cs typeface="Times New Roman"/>
                      </a:endParaRPr>
                    </a:p>
                  </a:txBody>
                  <a:tcPr marL="68580" marR="68580" marT="0" marB="0"/>
                </a:tc>
              </a:tr>
              <a:tr h="620120">
                <a:tc>
                  <a:txBody>
                    <a:bodyPr/>
                    <a:lstStyle/>
                    <a:p>
                      <a:pPr algn="just">
                        <a:lnSpc>
                          <a:spcPts val="1200"/>
                        </a:lnSpc>
                        <a:spcAft>
                          <a:spcPts val="0"/>
                        </a:spcAft>
                        <a:tabLst>
                          <a:tab pos="1009650" algn="l"/>
                        </a:tabLst>
                      </a:pPr>
                      <a:r>
                        <a:rPr lang="es-ES" sz="1200">
                          <a:effectLst/>
                        </a:rPr>
                        <a:t>Tomar pastillas para aumentar la producción de calostro.</a:t>
                      </a:r>
                      <a:endParaRPr lang="es-AR" sz="1100">
                        <a:effectLst/>
                        <a:latin typeface="Calibri"/>
                        <a:ea typeface="Times New Roman"/>
                        <a:cs typeface="Times New Roman"/>
                      </a:endParaRPr>
                    </a:p>
                  </a:txBody>
                  <a:tcPr marL="68580" marR="68580" marT="0" marB="0"/>
                </a:tc>
                <a:tc>
                  <a:txBody>
                    <a:bodyPr/>
                    <a:lstStyle/>
                    <a:p>
                      <a:pPr algn="ctr">
                        <a:lnSpc>
                          <a:spcPct val="150000"/>
                        </a:lnSpc>
                        <a:spcAft>
                          <a:spcPts val="0"/>
                        </a:spcAft>
                        <a:tabLst>
                          <a:tab pos="1009650" algn="l"/>
                        </a:tabLst>
                      </a:pPr>
                      <a:r>
                        <a:rPr lang="es-ES" sz="1200">
                          <a:effectLst/>
                        </a:rPr>
                        <a:t>7</a:t>
                      </a:r>
                      <a:endParaRPr lang="es-AR" sz="1100">
                        <a:effectLst/>
                        <a:latin typeface="Calibri"/>
                        <a:ea typeface="Times New Roman"/>
                        <a:cs typeface="Times New Roman"/>
                      </a:endParaRPr>
                    </a:p>
                  </a:txBody>
                  <a:tcPr marL="68580" marR="68580" marT="0" marB="0"/>
                </a:tc>
                <a:tc>
                  <a:txBody>
                    <a:bodyPr/>
                    <a:lstStyle/>
                    <a:p>
                      <a:pPr algn="ctr">
                        <a:lnSpc>
                          <a:spcPct val="150000"/>
                        </a:lnSpc>
                        <a:spcAft>
                          <a:spcPts val="0"/>
                        </a:spcAft>
                        <a:tabLst>
                          <a:tab pos="1009650" algn="l"/>
                        </a:tabLst>
                      </a:pPr>
                      <a:r>
                        <a:rPr lang="es-ES" sz="1200">
                          <a:effectLst/>
                        </a:rPr>
                        <a:t>7%</a:t>
                      </a:r>
                      <a:endParaRPr lang="es-AR" sz="1100">
                        <a:effectLst/>
                        <a:latin typeface="Calibri"/>
                        <a:ea typeface="Times New Roman"/>
                        <a:cs typeface="Times New Roman"/>
                      </a:endParaRPr>
                    </a:p>
                  </a:txBody>
                  <a:tcPr marL="68580" marR="68580" marT="0" marB="0"/>
                </a:tc>
              </a:tr>
              <a:tr h="1362161">
                <a:tc>
                  <a:txBody>
                    <a:bodyPr/>
                    <a:lstStyle/>
                    <a:p>
                      <a:pPr algn="just">
                        <a:lnSpc>
                          <a:spcPts val="1200"/>
                        </a:lnSpc>
                        <a:spcAft>
                          <a:spcPts val="0"/>
                        </a:spcAft>
                        <a:tabLst>
                          <a:tab pos="1009650" algn="l"/>
                        </a:tabLst>
                      </a:pPr>
                      <a:r>
                        <a:rPr lang="es-ES" sz="1200">
                          <a:effectLst/>
                        </a:rPr>
                        <a:t>Avisar a Neo para que le indiquen las posiciones de amamantamiento y para que evalúen si su producción de calostro es normal.</a:t>
                      </a:r>
                      <a:endParaRPr lang="es-AR" sz="1100">
                        <a:effectLst/>
                        <a:latin typeface="Calibri"/>
                        <a:ea typeface="Times New Roman"/>
                        <a:cs typeface="Times New Roman"/>
                      </a:endParaRPr>
                    </a:p>
                  </a:txBody>
                  <a:tcPr marL="68580" marR="68580" marT="0" marB="0"/>
                </a:tc>
                <a:tc>
                  <a:txBody>
                    <a:bodyPr/>
                    <a:lstStyle/>
                    <a:p>
                      <a:pPr algn="ctr">
                        <a:lnSpc>
                          <a:spcPct val="150000"/>
                        </a:lnSpc>
                        <a:spcAft>
                          <a:spcPts val="0"/>
                        </a:spcAft>
                        <a:tabLst>
                          <a:tab pos="1009650" algn="l"/>
                        </a:tabLst>
                      </a:pPr>
                      <a:r>
                        <a:rPr lang="es-ES" sz="1200">
                          <a:effectLst/>
                        </a:rPr>
                        <a:t>31</a:t>
                      </a:r>
                      <a:endParaRPr lang="es-AR" sz="1100">
                        <a:effectLst/>
                        <a:latin typeface="Calibri"/>
                        <a:ea typeface="Times New Roman"/>
                        <a:cs typeface="Times New Roman"/>
                      </a:endParaRPr>
                    </a:p>
                  </a:txBody>
                  <a:tcPr marL="68580" marR="68580" marT="0" marB="0"/>
                </a:tc>
                <a:tc>
                  <a:txBody>
                    <a:bodyPr/>
                    <a:lstStyle/>
                    <a:p>
                      <a:pPr algn="ctr">
                        <a:lnSpc>
                          <a:spcPct val="150000"/>
                        </a:lnSpc>
                        <a:spcAft>
                          <a:spcPts val="0"/>
                        </a:spcAft>
                        <a:tabLst>
                          <a:tab pos="1009650" algn="l"/>
                        </a:tabLst>
                      </a:pPr>
                      <a:r>
                        <a:rPr lang="es-ES" sz="1200">
                          <a:effectLst/>
                        </a:rPr>
                        <a:t>31%</a:t>
                      </a:r>
                      <a:endParaRPr lang="es-AR" sz="1100">
                        <a:effectLst/>
                        <a:latin typeface="Calibri"/>
                        <a:ea typeface="Times New Roman"/>
                        <a:cs typeface="Times New Roman"/>
                      </a:endParaRPr>
                    </a:p>
                  </a:txBody>
                  <a:tcPr marL="68580" marR="68580" marT="0" marB="0"/>
                </a:tc>
              </a:tr>
              <a:tr h="795722">
                <a:tc>
                  <a:txBody>
                    <a:bodyPr/>
                    <a:lstStyle/>
                    <a:p>
                      <a:pPr algn="ctr">
                        <a:lnSpc>
                          <a:spcPct val="150000"/>
                        </a:lnSpc>
                        <a:spcAft>
                          <a:spcPts val="0"/>
                        </a:spcAft>
                        <a:tabLst>
                          <a:tab pos="1009650" algn="l"/>
                        </a:tabLst>
                      </a:pPr>
                      <a:r>
                        <a:rPr lang="es-ES" sz="1200">
                          <a:effectLst/>
                        </a:rPr>
                        <a:t>Total</a:t>
                      </a:r>
                      <a:endParaRPr lang="es-AR" sz="1100">
                        <a:effectLst/>
                        <a:latin typeface="Calibri"/>
                        <a:ea typeface="Times New Roman"/>
                        <a:cs typeface="Times New Roman"/>
                      </a:endParaRPr>
                    </a:p>
                  </a:txBody>
                  <a:tcPr marL="44450" marR="44450" marT="0" marB="0"/>
                </a:tc>
                <a:tc>
                  <a:txBody>
                    <a:bodyPr/>
                    <a:lstStyle/>
                    <a:p>
                      <a:pPr algn="ctr">
                        <a:lnSpc>
                          <a:spcPct val="150000"/>
                        </a:lnSpc>
                        <a:spcAft>
                          <a:spcPts val="0"/>
                        </a:spcAft>
                        <a:tabLst>
                          <a:tab pos="1009650" algn="l"/>
                        </a:tabLst>
                      </a:pPr>
                      <a:r>
                        <a:rPr lang="es-ES" sz="1200">
                          <a:effectLst/>
                        </a:rPr>
                        <a:t>100</a:t>
                      </a:r>
                      <a:endParaRPr lang="es-AR" sz="1100">
                        <a:effectLst/>
                        <a:latin typeface="Calibri"/>
                        <a:ea typeface="Times New Roman"/>
                        <a:cs typeface="Times New Roman"/>
                      </a:endParaRPr>
                    </a:p>
                  </a:txBody>
                  <a:tcPr marL="44450" marR="44450" marT="0" marB="0"/>
                </a:tc>
                <a:tc>
                  <a:txBody>
                    <a:bodyPr/>
                    <a:lstStyle/>
                    <a:p>
                      <a:pPr algn="ctr">
                        <a:lnSpc>
                          <a:spcPct val="150000"/>
                        </a:lnSpc>
                        <a:spcAft>
                          <a:spcPts val="0"/>
                        </a:spcAft>
                        <a:tabLst>
                          <a:tab pos="1009650" algn="l"/>
                        </a:tabLst>
                      </a:pPr>
                      <a:r>
                        <a:rPr lang="es-ES" sz="1200" dirty="0">
                          <a:effectLst/>
                        </a:rPr>
                        <a:t> 100%</a:t>
                      </a:r>
                      <a:endParaRPr lang="es-AR" sz="1100" dirty="0">
                        <a:effectLst/>
                        <a:latin typeface="Calibri"/>
                        <a:ea typeface="Times New Roman"/>
                        <a:cs typeface="Times New Roman"/>
                      </a:endParaRPr>
                    </a:p>
                  </a:txBody>
                  <a:tcPr marL="44450" marR="44450" marT="0" marB="0"/>
                </a:tc>
              </a:tr>
            </a:tbl>
          </a:graphicData>
        </a:graphic>
      </p:graphicFrame>
      <p:sp>
        <p:nvSpPr>
          <p:cNvPr id="10" name="Rectangle 4"/>
          <p:cNvSpPr>
            <a:spLocks noChangeArrowheads="1"/>
          </p:cNvSpPr>
          <p:nvPr/>
        </p:nvSpPr>
        <p:spPr bwMode="auto">
          <a:xfrm>
            <a:off x="2689626" y="6118834"/>
            <a:ext cx="3141178" cy="41549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tabLst>
                <a:tab pos="1009650" algn="l"/>
              </a:tabLst>
            </a:pPr>
            <a:r>
              <a:rPr lang="es-AR" sz="1050" i="1" dirty="0">
                <a:latin typeface="Arial" pitchFamily="34" charset="0"/>
                <a:cs typeface="Arial" pitchFamily="34" charset="0"/>
              </a:rPr>
              <a:t>Fuente:</a:t>
            </a:r>
            <a:r>
              <a:rPr lang="es-AR" sz="1050" dirty="0">
                <a:latin typeface="Arial" pitchFamily="34" charset="0"/>
                <a:cs typeface="Arial" pitchFamily="34" charset="0"/>
              </a:rPr>
              <a:t> Datos extraídos estadísticamente de encuestas realizadas por las autoras</a:t>
            </a:r>
            <a:endParaRPr kumimoji="0" lang="es-AR" sz="9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1" name="10 Tabla"/>
          <p:cNvGraphicFramePr>
            <a:graphicFrameLocks noGrp="1"/>
          </p:cNvGraphicFramePr>
          <p:nvPr>
            <p:extLst>
              <p:ext uri="{D42A27DB-BD31-4B8C-83A1-F6EECF244321}">
                <p14:modId xmlns:p14="http://schemas.microsoft.com/office/powerpoint/2010/main" xmlns="" val="3989766941"/>
              </p:ext>
            </p:extLst>
          </p:nvPr>
        </p:nvGraphicFramePr>
        <p:xfrm>
          <a:off x="6191256" y="980145"/>
          <a:ext cx="2592288" cy="5123300"/>
        </p:xfrm>
        <a:graphic>
          <a:graphicData uri="http://schemas.openxmlformats.org/drawingml/2006/table">
            <a:tbl>
              <a:tblPr firstRow="1" firstCol="1" bandRow="1">
                <a:tableStyleId>{00A15C55-8517-42AA-B614-E9B94910E393}</a:tableStyleId>
              </a:tblPr>
              <a:tblGrid>
                <a:gridCol w="1211314"/>
                <a:gridCol w="605657"/>
                <a:gridCol w="775317"/>
              </a:tblGrid>
              <a:tr h="1366565">
                <a:tc>
                  <a:txBody>
                    <a:bodyPr/>
                    <a:lstStyle/>
                    <a:p>
                      <a:pPr algn="just">
                        <a:lnSpc>
                          <a:spcPts val="1200"/>
                        </a:lnSpc>
                        <a:spcAft>
                          <a:spcPts val="0"/>
                        </a:spcAft>
                        <a:tabLst>
                          <a:tab pos="1009650" algn="l"/>
                        </a:tabLst>
                      </a:pPr>
                      <a:r>
                        <a:rPr lang="es-ES" sz="1200" dirty="0">
                          <a:effectLst/>
                        </a:rPr>
                        <a:t>Su hijo debe orinar cada cuantas horas</a:t>
                      </a:r>
                      <a:endParaRPr lang="es-AR" sz="1100" dirty="0">
                        <a:effectLst/>
                        <a:latin typeface="Calibri"/>
                        <a:ea typeface="Times New Roman"/>
                        <a:cs typeface="Times New Roman"/>
                      </a:endParaRPr>
                    </a:p>
                  </a:txBody>
                  <a:tcPr marL="44450" marR="44450" marT="0" marB="0" anchor="ctr"/>
                </a:tc>
                <a:tc>
                  <a:txBody>
                    <a:bodyPr/>
                    <a:lstStyle/>
                    <a:p>
                      <a:pPr algn="l">
                        <a:lnSpc>
                          <a:spcPts val="1200"/>
                        </a:lnSpc>
                        <a:spcAft>
                          <a:spcPts val="0"/>
                        </a:spcAft>
                      </a:pPr>
                      <a:r>
                        <a:rPr lang="es-ES" sz="1200">
                          <a:effectLst/>
                        </a:rPr>
                        <a:t>    </a:t>
                      </a:r>
                      <a:r>
                        <a:rPr lang="es-AR" sz="1200">
                          <a:effectLst/>
                        </a:rPr>
                        <a:t>f.a.</a:t>
                      </a:r>
                      <a:endParaRPr lang="es-AR" sz="1100">
                        <a:effectLst/>
                        <a:latin typeface="Calibri"/>
                        <a:ea typeface="Times New Roman"/>
                        <a:cs typeface="Times New Roman"/>
                      </a:endParaRPr>
                    </a:p>
                  </a:txBody>
                  <a:tcPr marL="44450" marR="44450" marT="0" marB="0" anchor="ctr"/>
                </a:tc>
                <a:tc>
                  <a:txBody>
                    <a:bodyPr/>
                    <a:lstStyle/>
                    <a:p>
                      <a:pPr algn="ctr">
                        <a:lnSpc>
                          <a:spcPts val="1200"/>
                        </a:lnSpc>
                        <a:spcAft>
                          <a:spcPts val="0"/>
                        </a:spcAft>
                      </a:pPr>
                      <a:r>
                        <a:rPr lang="es-AR" sz="1200">
                          <a:effectLst/>
                        </a:rPr>
                        <a:t>f.r.</a:t>
                      </a:r>
                      <a:endParaRPr lang="es-AR" sz="1100">
                        <a:effectLst/>
                        <a:latin typeface="Calibri"/>
                        <a:ea typeface="Times New Roman"/>
                        <a:cs typeface="Times New Roman"/>
                      </a:endParaRPr>
                    </a:p>
                  </a:txBody>
                  <a:tcPr marL="44450" marR="44450" marT="0" marB="0" anchor="ctr"/>
                </a:tc>
              </a:tr>
              <a:tr h="932588">
                <a:tc>
                  <a:txBody>
                    <a:bodyPr/>
                    <a:lstStyle/>
                    <a:p>
                      <a:pPr marL="228600" algn="l">
                        <a:lnSpc>
                          <a:spcPts val="1200"/>
                        </a:lnSpc>
                        <a:spcAft>
                          <a:spcPts val="0"/>
                        </a:spcAft>
                      </a:pPr>
                      <a:r>
                        <a:rPr lang="es-ES" sz="1200">
                          <a:effectLst/>
                        </a:rPr>
                        <a:t>   4 a 6 horas</a:t>
                      </a:r>
                      <a:endParaRPr lang="es-AR" sz="1100">
                        <a:effectLst/>
                        <a:latin typeface="Calibri"/>
                        <a:ea typeface="Times New Roman"/>
                        <a:cs typeface="Times New Roman"/>
                      </a:endParaRPr>
                    </a:p>
                  </a:txBody>
                  <a:tcPr marL="44450" marR="44450" marT="0" marB="0" anchor="ctr"/>
                </a:tc>
                <a:tc>
                  <a:txBody>
                    <a:bodyPr/>
                    <a:lstStyle/>
                    <a:p>
                      <a:pPr algn="ctr">
                        <a:lnSpc>
                          <a:spcPts val="1200"/>
                        </a:lnSpc>
                        <a:spcAft>
                          <a:spcPts val="0"/>
                        </a:spcAft>
                      </a:pPr>
                      <a:r>
                        <a:rPr lang="es-AR" sz="1200">
                          <a:effectLst/>
                        </a:rPr>
                        <a:t>52</a:t>
                      </a:r>
                      <a:endParaRPr lang="es-AR" sz="1100">
                        <a:effectLst/>
                        <a:latin typeface="Calibri"/>
                        <a:ea typeface="Times New Roman"/>
                        <a:cs typeface="Times New Roman"/>
                      </a:endParaRPr>
                    </a:p>
                  </a:txBody>
                  <a:tcPr marL="44450" marR="44450" marT="0" marB="0" anchor="ctr"/>
                </a:tc>
                <a:tc>
                  <a:txBody>
                    <a:bodyPr/>
                    <a:lstStyle/>
                    <a:p>
                      <a:pPr algn="ctr">
                        <a:lnSpc>
                          <a:spcPts val="1200"/>
                        </a:lnSpc>
                        <a:spcAft>
                          <a:spcPts val="0"/>
                        </a:spcAft>
                      </a:pPr>
                      <a:r>
                        <a:rPr lang="es-AR" sz="1200" dirty="0">
                          <a:effectLst/>
                        </a:rPr>
                        <a:t>52%</a:t>
                      </a:r>
                      <a:endParaRPr lang="es-AR" sz="1100" dirty="0">
                        <a:effectLst/>
                        <a:latin typeface="Calibri"/>
                        <a:ea typeface="Times New Roman"/>
                        <a:cs typeface="Times New Roman"/>
                      </a:endParaRPr>
                    </a:p>
                  </a:txBody>
                  <a:tcPr marL="44450" marR="44450" marT="0" marB="0" anchor="ctr"/>
                </a:tc>
              </a:tr>
              <a:tr h="939184">
                <a:tc>
                  <a:txBody>
                    <a:bodyPr/>
                    <a:lstStyle/>
                    <a:p>
                      <a:pPr marL="228600" algn="l">
                        <a:lnSpc>
                          <a:spcPts val="1200"/>
                        </a:lnSpc>
                        <a:spcAft>
                          <a:spcPts val="0"/>
                        </a:spcAft>
                      </a:pPr>
                      <a:r>
                        <a:rPr lang="es-ES" sz="1200" dirty="0">
                          <a:effectLst/>
                        </a:rPr>
                        <a:t>12 a 24 horas</a:t>
                      </a:r>
                      <a:endParaRPr lang="es-AR" sz="1100" dirty="0">
                        <a:effectLst/>
                        <a:latin typeface="Calibri"/>
                        <a:ea typeface="Times New Roman"/>
                        <a:cs typeface="Times New Roman"/>
                      </a:endParaRPr>
                    </a:p>
                  </a:txBody>
                  <a:tcPr marL="44450" marR="44450" marT="0" marB="0" anchor="ctr"/>
                </a:tc>
                <a:tc>
                  <a:txBody>
                    <a:bodyPr/>
                    <a:lstStyle/>
                    <a:p>
                      <a:pPr algn="ctr">
                        <a:lnSpc>
                          <a:spcPts val="1200"/>
                        </a:lnSpc>
                        <a:spcAft>
                          <a:spcPts val="0"/>
                        </a:spcAft>
                      </a:pPr>
                      <a:r>
                        <a:rPr lang="es-AR" sz="1200">
                          <a:effectLst/>
                        </a:rPr>
                        <a:t>23</a:t>
                      </a:r>
                      <a:endParaRPr lang="es-AR" sz="1100">
                        <a:effectLst/>
                        <a:latin typeface="Calibri"/>
                        <a:ea typeface="Times New Roman"/>
                        <a:cs typeface="Times New Roman"/>
                      </a:endParaRPr>
                    </a:p>
                  </a:txBody>
                  <a:tcPr marL="44450" marR="44450" marT="0" marB="0" anchor="ctr"/>
                </a:tc>
                <a:tc>
                  <a:txBody>
                    <a:bodyPr/>
                    <a:lstStyle/>
                    <a:p>
                      <a:pPr algn="ctr">
                        <a:lnSpc>
                          <a:spcPts val="1200"/>
                        </a:lnSpc>
                        <a:spcAft>
                          <a:spcPts val="0"/>
                        </a:spcAft>
                      </a:pPr>
                      <a:r>
                        <a:rPr lang="es-AR" sz="1200">
                          <a:effectLst/>
                        </a:rPr>
                        <a:t>23%</a:t>
                      </a:r>
                      <a:endParaRPr lang="es-AR" sz="1100">
                        <a:effectLst/>
                        <a:latin typeface="Calibri"/>
                        <a:ea typeface="Times New Roman"/>
                        <a:cs typeface="Times New Roman"/>
                      </a:endParaRPr>
                    </a:p>
                  </a:txBody>
                  <a:tcPr marL="44450" marR="44450" marT="0" marB="0" anchor="ctr"/>
                </a:tc>
              </a:tr>
              <a:tr h="928631">
                <a:tc>
                  <a:txBody>
                    <a:bodyPr/>
                    <a:lstStyle/>
                    <a:p>
                      <a:pPr algn="ctr">
                        <a:lnSpc>
                          <a:spcPts val="1200"/>
                        </a:lnSpc>
                        <a:spcAft>
                          <a:spcPts val="0"/>
                        </a:spcAft>
                      </a:pPr>
                      <a:r>
                        <a:rPr lang="es-ES" sz="1200" dirty="0">
                          <a:effectLst/>
                        </a:rPr>
                        <a:t>   24 a 48 horas</a:t>
                      </a:r>
                      <a:endParaRPr lang="es-AR" sz="1100" dirty="0">
                        <a:effectLst/>
                        <a:latin typeface="Calibri"/>
                        <a:ea typeface="Times New Roman"/>
                        <a:cs typeface="Times New Roman"/>
                      </a:endParaRPr>
                    </a:p>
                  </a:txBody>
                  <a:tcPr marL="44450" marR="44450" marT="0" marB="0" anchor="ctr"/>
                </a:tc>
                <a:tc>
                  <a:txBody>
                    <a:bodyPr/>
                    <a:lstStyle/>
                    <a:p>
                      <a:pPr algn="ctr">
                        <a:lnSpc>
                          <a:spcPts val="1200"/>
                        </a:lnSpc>
                        <a:spcAft>
                          <a:spcPts val="0"/>
                        </a:spcAft>
                      </a:pPr>
                      <a:r>
                        <a:rPr lang="es-AR" sz="1200">
                          <a:effectLst/>
                        </a:rPr>
                        <a:t>25</a:t>
                      </a:r>
                      <a:endParaRPr lang="es-AR" sz="1100">
                        <a:effectLst/>
                        <a:latin typeface="Calibri"/>
                        <a:ea typeface="Times New Roman"/>
                        <a:cs typeface="Times New Roman"/>
                      </a:endParaRPr>
                    </a:p>
                  </a:txBody>
                  <a:tcPr marL="44450" marR="44450" marT="0" marB="0" anchor="ctr"/>
                </a:tc>
                <a:tc>
                  <a:txBody>
                    <a:bodyPr/>
                    <a:lstStyle/>
                    <a:p>
                      <a:pPr algn="ctr">
                        <a:lnSpc>
                          <a:spcPts val="1200"/>
                        </a:lnSpc>
                        <a:spcAft>
                          <a:spcPts val="0"/>
                        </a:spcAft>
                      </a:pPr>
                      <a:r>
                        <a:rPr lang="es-AR" sz="1200">
                          <a:effectLst/>
                        </a:rPr>
                        <a:t>25%</a:t>
                      </a:r>
                      <a:endParaRPr lang="es-AR" sz="1100">
                        <a:effectLst/>
                        <a:latin typeface="Calibri"/>
                        <a:ea typeface="Times New Roman"/>
                        <a:cs typeface="Times New Roman"/>
                      </a:endParaRPr>
                    </a:p>
                  </a:txBody>
                  <a:tcPr marL="44450" marR="44450" marT="0" marB="0" anchor="ctr"/>
                </a:tc>
              </a:tr>
              <a:tr h="956332">
                <a:tc>
                  <a:txBody>
                    <a:bodyPr/>
                    <a:lstStyle/>
                    <a:p>
                      <a:pPr algn="ctr">
                        <a:lnSpc>
                          <a:spcPts val="1200"/>
                        </a:lnSpc>
                        <a:spcAft>
                          <a:spcPts val="0"/>
                        </a:spcAft>
                      </a:pPr>
                      <a:r>
                        <a:rPr lang="es-AR" sz="1200" dirty="0">
                          <a:effectLst/>
                        </a:rPr>
                        <a:t>Total</a:t>
                      </a:r>
                      <a:endParaRPr lang="es-AR" sz="1100" dirty="0">
                        <a:effectLst/>
                        <a:latin typeface="Calibri"/>
                        <a:ea typeface="Times New Roman"/>
                        <a:cs typeface="Times New Roman"/>
                      </a:endParaRPr>
                    </a:p>
                  </a:txBody>
                  <a:tcPr marL="44450" marR="44450" marT="0" marB="0" anchor="ctr"/>
                </a:tc>
                <a:tc>
                  <a:txBody>
                    <a:bodyPr/>
                    <a:lstStyle/>
                    <a:p>
                      <a:pPr algn="ctr">
                        <a:lnSpc>
                          <a:spcPts val="1200"/>
                        </a:lnSpc>
                        <a:spcAft>
                          <a:spcPts val="0"/>
                        </a:spcAft>
                      </a:pPr>
                      <a:r>
                        <a:rPr lang="es-AR" sz="1200" dirty="0">
                          <a:effectLst/>
                        </a:rPr>
                        <a:t>100</a:t>
                      </a:r>
                      <a:endParaRPr lang="es-AR" sz="1100" dirty="0">
                        <a:effectLst/>
                        <a:latin typeface="Calibri"/>
                        <a:ea typeface="Times New Roman"/>
                        <a:cs typeface="Times New Roman"/>
                      </a:endParaRPr>
                    </a:p>
                  </a:txBody>
                  <a:tcPr marL="44450" marR="44450" marT="0" marB="0" anchor="ctr"/>
                </a:tc>
                <a:tc>
                  <a:txBody>
                    <a:bodyPr/>
                    <a:lstStyle/>
                    <a:p>
                      <a:pPr algn="ctr">
                        <a:lnSpc>
                          <a:spcPts val="1200"/>
                        </a:lnSpc>
                        <a:spcAft>
                          <a:spcPts val="0"/>
                        </a:spcAft>
                      </a:pPr>
                      <a:r>
                        <a:rPr lang="es-AR" sz="1200" dirty="0">
                          <a:effectLst/>
                        </a:rPr>
                        <a:t>100 %</a:t>
                      </a:r>
                      <a:endParaRPr lang="es-AR" sz="1100" dirty="0">
                        <a:effectLst/>
                        <a:latin typeface="Calibri"/>
                        <a:ea typeface="Times New Roman"/>
                        <a:cs typeface="Times New Roman"/>
                      </a:endParaRPr>
                    </a:p>
                  </a:txBody>
                  <a:tcPr marL="44450" marR="44450" marT="0" marB="0" anchor="ctr"/>
                </a:tc>
              </a:tr>
            </a:tbl>
          </a:graphicData>
        </a:graphic>
      </p:graphicFrame>
      <p:sp>
        <p:nvSpPr>
          <p:cNvPr id="12" name="Rectangle 5"/>
          <p:cNvSpPr>
            <a:spLocks noChangeArrowheads="1"/>
          </p:cNvSpPr>
          <p:nvPr/>
        </p:nvSpPr>
        <p:spPr bwMode="auto">
          <a:xfrm>
            <a:off x="5830804" y="43935"/>
            <a:ext cx="3313196" cy="6463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09650" algn="l"/>
              </a:tabLst>
            </a:pPr>
            <a:r>
              <a:rPr kumimoji="0" lang="es-E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Cada cuanto consideran las madres encuestadas que deben orinar sus hijos. </a:t>
            </a:r>
            <a:r>
              <a:rPr kumimoji="0" lang="es-ES" sz="1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Respuesta correcta A</a:t>
            </a:r>
            <a:endParaRPr kumimoji="0" lang="es-AR" sz="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12 Rectángulo"/>
          <p:cNvSpPr/>
          <p:nvPr/>
        </p:nvSpPr>
        <p:spPr>
          <a:xfrm>
            <a:off x="5993444" y="6135544"/>
            <a:ext cx="2987913" cy="861774"/>
          </a:xfrm>
          <a:prstGeom prst="rect">
            <a:avLst/>
          </a:prstGeom>
        </p:spPr>
        <p:txBody>
          <a:bodyPr wrap="square">
            <a:spAutoFit/>
          </a:bodyPr>
          <a:lstStyle/>
          <a:p>
            <a:pPr lvl="0" eaLnBrk="0" fontAlgn="base" hangingPunct="0">
              <a:spcBef>
                <a:spcPct val="0"/>
              </a:spcBef>
              <a:spcAft>
                <a:spcPct val="0"/>
              </a:spcAft>
              <a:tabLst>
                <a:tab pos="1009650" algn="l"/>
              </a:tabLst>
            </a:pPr>
            <a:r>
              <a:rPr lang="es-AR" sz="1050" i="1" dirty="0">
                <a:latin typeface="Arial" pitchFamily="34" charset="0"/>
                <a:ea typeface="Times New Roman" pitchFamily="18" charset="0"/>
                <a:cs typeface="Arial" pitchFamily="34" charset="0"/>
              </a:rPr>
              <a:t>Fuente:</a:t>
            </a:r>
            <a:r>
              <a:rPr lang="es-AR" sz="1050" dirty="0">
                <a:latin typeface="Arial" pitchFamily="34" charset="0"/>
                <a:ea typeface="Times New Roman" pitchFamily="18" charset="0"/>
                <a:cs typeface="Arial" pitchFamily="34" charset="0"/>
              </a:rPr>
              <a:t> Datos extra</a:t>
            </a:r>
            <a:r>
              <a:rPr lang="es-AR" sz="1050" dirty="0">
                <a:ea typeface="Times New Roman" pitchFamily="18" charset="0"/>
                <a:cs typeface="Arial" pitchFamily="34" charset="0"/>
              </a:rPr>
              <a:t>í</a:t>
            </a:r>
            <a:r>
              <a:rPr lang="es-AR" sz="1050" dirty="0">
                <a:latin typeface="Arial" pitchFamily="34" charset="0"/>
                <a:ea typeface="Times New Roman" pitchFamily="18" charset="0"/>
                <a:cs typeface="Arial" pitchFamily="34" charset="0"/>
              </a:rPr>
              <a:t>dos estad</a:t>
            </a:r>
            <a:r>
              <a:rPr lang="es-AR" sz="1050" dirty="0">
                <a:ea typeface="Times New Roman" pitchFamily="18" charset="0"/>
                <a:cs typeface="Arial" pitchFamily="34" charset="0"/>
              </a:rPr>
              <a:t>í</a:t>
            </a:r>
            <a:r>
              <a:rPr lang="es-AR" sz="1050" dirty="0">
                <a:latin typeface="Arial" pitchFamily="34" charset="0"/>
                <a:ea typeface="Times New Roman" pitchFamily="18" charset="0"/>
                <a:cs typeface="Arial" pitchFamily="34" charset="0"/>
              </a:rPr>
              <a:t>sticamente de encuestas realizadas por las autoras</a:t>
            </a:r>
            <a:r>
              <a:rPr lang="es-AR" sz="1100" dirty="0">
                <a:latin typeface="Arial" pitchFamily="34" charset="0"/>
                <a:ea typeface="Times New Roman" pitchFamily="18" charset="0"/>
                <a:cs typeface="Arial" pitchFamily="34" charset="0"/>
              </a:rPr>
              <a:t>.</a:t>
            </a:r>
            <a:endParaRPr lang="es-AR" sz="1050" dirty="0">
              <a:latin typeface="Arial" pitchFamily="34" charset="0"/>
              <a:cs typeface="Arial" pitchFamily="34" charset="0"/>
            </a:endParaRPr>
          </a:p>
          <a:p>
            <a:pPr lvl="0" eaLnBrk="0" fontAlgn="base" hangingPunct="0">
              <a:spcBef>
                <a:spcPct val="0"/>
              </a:spcBef>
              <a:spcAft>
                <a:spcPct val="0"/>
              </a:spcAft>
              <a:tabLst>
                <a:tab pos="1009650" algn="l"/>
              </a:tabLst>
            </a:pPr>
            <a:endParaRPr lang="es-AR" sz="2800" dirty="0">
              <a:latin typeface="Arial" pitchFamily="34" charset="0"/>
              <a:cs typeface="Arial" pitchFamily="34" charset="0"/>
            </a:endParaRPr>
          </a:p>
        </p:txBody>
      </p:sp>
    </p:spTree>
    <p:extLst>
      <p:ext uri="{BB962C8B-B14F-4D97-AF65-F5344CB8AC3E}">
        <p14:creationId xmlns:p14="http://schemas.microsoft.com/office/powerpoint/2010/main" xmlns="" val="11239942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p14="http://schemas.microsoft.com/office/powerpoint/2010/main" xmlns="" val="509979825"/>
              </p:ext>
            </p:extLst>
          </p:nvPr>
        </p:nvGraphicFramePr>
        <p:xfrm>
          <a:off x="179512" y="901463"/>
          <a:ext cx="3168352" cy="5500835"/>
        </p:xfrm>
        <a:graphic>
          <a:graphicData uri="http://schemas.openxmlformats.org/drawingml/2006/table">
            <a:tbl>
              <a:tblPr firstRow="1" firstCol="1" bandRow="1">
                <a:tableStyleId>{5C22544A-7EE6-4342-B048-85BDC9FD1C3A}</a:tableStyleId>
              </a:tblPr>
              <a:tblGrid>
                <a:gridCol w="1432417"/>
                <a:gridCol w="92564"/>
                <a:gridCol w="712301"/>
                <a:gridCol w="931070"/>
              </a:tblGrid>
              <a:tr h="163183">
                <a:tc>
                  <a:txBody>
                    <a:bodyPr/>
                    <a:lstStyle/>
                    <a:p>
                      <a:pPr algn="ctr">
                        <a:lnSpc>
                          <a:spcPts val="1200"/>
                        </a:lnSpc>
                        <a:spcAft>
                          <a:spcPts val="0"/>
                        </a:spcAft>
                        <a:tabLst>
                          <a:tab pos="1009650" algn="l"/>
                        </a:tabLst>
                      </a:pPr>
                      <a:r>
                        <a:rPr lang="es-ES" sz="1200" dirty="0">
                          <a:effectLst/>
                        </a:rPr>
                        <a:t>Ud. debe</a:t>
                      </a:r>
                      <a:endParaRPr lang="es-AR" sz="1100" dirty="0">
                        <a:effectLst/>
                        <a:latin typeface="Calibri"/>
                        <a:ea typeface="Times New Roman"/>
                        <a:cs typeface="Times New Roman"/>
                      </a:endParaRPr>
                    </a:p>
                  </a:txBody>
                  <a:tcPr marL="44450" marR="44450" marT="0" marB="0" anchor="ctr"/>
                </a:tc>
                <a:tc gridSpan="2">
                  <a:txBody>
                    <a:bodyPr/>
                    <a:lstStyle/>
                    <a:p>
                      <a:pPr algn="l">
                        <a:lnSpc>
                          <a:spcPts val="1200"/>
                        </a:lnSpc>
                        <a:spcAft>
                          <a:spcPts val="0"/>
                        </a:spcAft>
                      </a:pPr>
                      <a:r>
                        <a:rPr lang="es-ES" sz="1200">
                          <a:effectLst/>
                        </a:rPr>
                        <a:t>    </a:t>
                      </a:r>
                      <a:r>
                        <a:rPr lang="es-AR" sz="1200">
                          <a:effectLst/>
                        </a:rPr>
                        <a:t>f.a.</a:t>
                      </a:r>
                      <a:endParaRPr lang="es-AR" sz="1100">
                        <a:effectLst/>
                        <a:latin typeface="Calibri"/>
                        <a:ea typeface="Times New Roman"/>
                        <a:cs typeface="Times New Roman"/>
                      </a:endParaRPr>
                    </a:p>
                  </a:txBody>
                  <a:tcPr marL="44450" marR="44450" marT="0" marB="0" anchor="ctr"/>
                </a:tc>
                <a:tc hMerge="1">
                  <a:txBody>
                    <a:bodyPr/>
                    <a:lstStyle/>
                    <a:p>
                      <a:endParaRPr lang="es-AR"/>
                    </a:p>
                  </a:txBody>
                  <a:tcPr/>
                </a:tc>
                <a:tc>
                  <a:txBody>
                    <a:bodyPr/>
                    <a:lstStyle/>
                    <a:p>
                      <a:pPr algn="ctr">
                        <a:lnSpc>
                          <a:spcPts val="1200"/>
                        </a:lnSpc>
                        <a:spcAft>
                          <a:spcPts val="0"/>
                        </a:spcAft>
                      </a:pPr>
                      <a:r>
                        <a:rPr lang="es-AR" sz="1200">
                          <a:effectLst/>
                        </a:rPr>
                        <a:t>f.r.</a:t>
                      </a:r>
                      <a:endParaRPr lang="es-AR" sz="1100">
                        <a:effectLst/>
                        <a:latin typeface="Calibri"/>
                        <a:ea typeface="Times New Roman"/>
                        <a:cs typeface="Times New Roman"/>
                      </a:endParaRPr>
                    </a:p>
                  </a:txBody>
                  <a:tcPr marL="44450" marR="44450" marT="0" marB="0" anchor="ctr"/>
                </a:tc>
              </a:tr>
              <a:tr h="927211">
                <a:tc>
                  <a:txBody>
                    <a:bodyPr/>
                    <a:lstStyle/>
                    <a:p>
                      <a:pPr algn="just">
                        <a:lnSpc>
                          <a:spcPts val="1200"/>
                        </a:lnSpc>
                        <a:spcAft>
                          <a:spcPts val="0"/>
                        </a:spcAft>
                      </a:pPr>
                      <a:r>
                        <a:rPr lang="es-ES" sz="1200" dirty="0">
                          <a:effectLst/>
                        </a:rPr>
                        <a:t>Formar sus pezones y areola para la correcta alimentación del RN.</a:t>
                      </a:r>
                      <a:endParaRPr lang="es-AR" sz="1100" dirty="0">
                        <a:effectLst/>
                        <a:latin typeface="Calibri"/>
                        <a:ea typeface="Times New Roman"/>
                        <a:cs typeface="Times New Roman"/>
                      </a:endParaRPr>
                    </a:p>
                  </a:txBody>
                  <a:tcPr marL="44450" marR="44450" marT="0" marB="0" anchor="ctr"/>
                </a:tc>
                <a:tc gridSpan="2">
                  <a:txBody>
                    <a:bodyPr/>
                    <a:lstStyle/>
                    <a:p>
                      <a:pPr algn="ctr">
                        <a:lnSpc>
                          <a:spcPts val="1200"/>
                        </a:lnSpc>
                        <a:spcAft>
                          <a:spcPts val="0"/>
                        </a:spcAft>
                      </a:pPr>
                      <a:r>
                        <a:rPr lang="es-AR" sz="1200">
                          <a:effectLst/>
                        </a:rPr>
                        <a:t>36</a:t>
                      </a:r>
                      <a:endParaRPr lang="es-AR" sz="1100">
                        <a:effectLst/>
                        <a:latin typeface="Calibri"/>
                        <a:ea typeface="Times New Roman"/>
                        <a:cs typeface="Times New Roman"/>
                      </a:endParaRPr>
                    </a:p>
                  </a:txBody>
                  <a:tcPr marL="44450" marR="44450" marT="0" marB="0" anchor="ctr"/>
                </a:tc>
                <a:tc hMerge="1">
                  <a:txBody>
                    <a:bodyPr/>
                    <a:lstStyle/>
                    <a:p>
                      <a:endParaRPr lang="es-AR"/>
                    </a:p>
                  </a:txBody>
                  <a:tcPr/>
                </a:tc>
                <a:tc>
                  <a:txBody>
                    <a:bodyPr/>
                    <a:lstStyle/>
                    <a:p>
                      <a:pPr algn="ctr">
                        <a:lnSpc>
                          <a:spcPts val="1200"/>
                        </a:lnSpc>
                        <a:spcAft>
                          <a:spcPts val="0"/>
                        </a:spcAft>
                      </a:pPr>
                      <a:r>
                        <a:rPr lang="es-AR" sz="1200">
                          <a:effectLst/>
                        </a:rPr>
                        <a:t>36%</a:t>
                      </a:r>
                      <a:endParaRPr lang="es-AR" sz="1100">
                        <a:effectLst/>
                        <a:latin typeface="Calibri"/>
                        <a:ea typeface="Times New Roman"/>
                        <a:cs typeface="Times New Roman"/>
                      </a:endParaRPr>
                    </a:p>
                  </a:txBody>
                  <a:tcPr marL="44450" marR="44450" marT="0" marB="0" anchor="ctr"/>
                </a:tc>
              </a:tr>
              <a:tr h="1390140">
                <a:tc>
                  <a:txBody>
                    <a:bodyPr/>
                    <a:lstStyle/>
                    <a:p>
                      <a:pPr algn="l">
                        <a:lnSpc>
                          <a:spcPts val="1200"/>
                        </a:lnSpc>
                        <a:spcAft>
                          <a:spcPts val="0"/>
                        </a:spcAft>
                      </a:pPr>
                      <a:r>
                        <a:rPr lang="es-ES" sz="1200">
                          <a:effectLst/>
                        </a:rPr>
                        <a:t>Todos los pechos maternos ya  están adaptados para amamantar sin excepción.</a:t>
                      </a:r>
                      <a:endParaRPr lang="es-AR" sz="1100">
                        <a:effectLst/>
                        <a:latin typeface="Calibri"/>
                        <a:ea typeface="Times New Roman"/>
                        <a:cs typeface="Times New Roman"/>
                      </a:endParaRPr>
                    </a:p>
                  </a:txBody>
                  <a:tcPr marL="44450" marR="44450" marT="0" marB="0" anchor="ctr"/>
                </a:tc>
                <a:tc gridSpan="2">
                  <a:txBody>
                    <a:bodyPr/>
                    <a:lstStyle/>
                    <a:p>
                      <a:pPr algn="ctr">
                        <a:lnSpc>
                          <a:spcPts val="1200"/>
                        </a:lnSpc>
                        <a:spcAft>
                          <a:spcPts val="0"/>
                        </a:spcAft>
                      </a:pPr>
                      <a:r>
                        <a:rPr lang="es-AR" sz="1200" dirty="0">
                          <a:effectLst/>
                        </a:rPr>
                        <a:t>11</a:t>
                      </a:r>
                      <a:endParaRPr lang="es-AR" sz="1100" dirty="0">
                        <a:effectLst/>
                        <a:latin typeface="Calibri"/>
                        <a:ea typeface="Times New Roman"/>
                        <a:cs typeface="Times New Roman"/>
                      </a:endParaRPr>
                    </a:p>
                  </a:txBody>
                  <a:tcPr marL="44450" marR="44450" marT="0" marB="0" anchor="ctr"/>
                </a:tc>
                <a:tc hMerge="1">
                  <a:txBody>
                    <a:bodyPr/>
                    <a:lstStyle/>
                    <a:p>
                      <a:endParaRPr lang="es-AR"/>
                    </a:p>
                  </a:txBody>
                  <a:tcPr/>
                </a:tc>
                <a:tc>
                  <a:txBody>
                    <a:bodyPr/>
                    <a:lstStyle/>
                    <a:p>
                      <a:pPr algn="ctr">
                        <a:lnSpc>
                          <a:spcPts val="1200"/>
                        </a:lnSpc>
                        <a:spcAft>
                          <a:spcPts val="0"/>
                        </a:spcAft>
                      </a:pPr>
                      <a:r>
                        <a:rPr lang="es-AR" sz="1200" dirty="0">
                          <a:effectLst/>
                        </a:rPr>
                        <a:t>11%</a:t>
                      </a:r>
                      <a:endParaRPr lang="es-AR" sz="1100" dirty="0">
                        <a:effectLst/>
                        <a:latin typeface="Calibri"/>
                        <a:ea typeface="Times New Roman"/>
                        <a:cs typeface="Times New Roman"/>
                      </a:endParaRPr>
                    </a:p>
                  </a:txBody>
                  <a:tcPr marL="44450" marR="44450" marT="0" marB="0" anchor="ctr"/>
                </a:tc>
              </a:tr>
              <a:tr h="772901">
                <a:tc>
                  <a:txBody>
                    <a:bodyPr/>
                    <a:lstStyle/>
                    <a:p>
                      <a:pPr algn="l">
                        <a:lnSpc>
                          <a:spcPts val="1200"/>
                        </a:lnSpc>
                        <a:spcAft>
                          <a:spcPts val="0"/>
                        </a:spcAft>
                      </a:pPr>
                      <a:r>
                        <a:rPr lang="es-ES" sz="1200">
                          <a:effectLst/>
                        </a:rPr>
                        <a:t>Debe colocarse crema si o si para formar sus mamas.</a:t>
                      </a:r>
                      <a:endParaRPr lang="es-AR" sz="1100">
                        <a:effectLst/>
                        <a:latin typeface="Calibri"/>
                        <a:ea typeface="Times New Roman"/>
                        <a:cs typeface="Times New Roman"/>
                      </a:endParaRPr>
                    </a:p>
                  </a:txBody>
                  <a:tcPr marL="44450" marR="44450" marT="0" marB="0" anchor="ctr"/>
                </a:tc>
                <a:tc gridSpan="2">
                  <a:txBody>
                    <a:bodyPr/>
                    <a:lstStyle/>
                    <a:p>
                      <a:pPr algn="ctr">
                        <a:lnSpc>
                          <a:spcPts val="1200"/>
                        </a:lnSpc>
                        <a:spcAft>
                          <a:spcPts val="0"/>
                        </a:spcAft>
                      </a:pPr>
                      <a:r>
                        <a:rPr lang="es-AR" sz="1200">
                          <a:effectLst/>
                        </a:rPr>
                        <a:t>25</a:t>
                      </a:r>
                      <a:endParaRPr lang="es-AR" sz="1100">
                        <a:effectLst/>
                        <a:latin typeface="Calibri"/>
                        <a:ea typeface="Times New Roman"/>
                        <a:cs typeface="Times New Roman"/>
                      </a:endParaRPr>
                    </a:p>
                  </a:txBody>
                  <a:tcPr marL="44450" marR="44450" marT="0" marB="0" anchor="ctr"/>
                </a:tc>
                <a:tc hMerge="1">
                  <a:txBody>
                    <a:bodyPr/>
                    <a:lstStyle/>
                    <a:p>
                      <a:endParaRPr lang="es-AR"/>
                    </a:p>
                  </a:txBody>
                  <a:tcPr/>
                </a:tc>
                <a:tc>
                  <a:txBody>
                    <a:bodyPr/>
                    <a:lstStyle/>
                    <a:p>
                      <a:pPr algn="ctr">
                        <a:lnSpc>
                          <a:spcPts val="1200"/>
                        </a:lnSpc>
                        <a:spcAft>
                          <a:spcPts val="0"/>
                        </a:spcAft>
                      </a:pPr>
                      <a:r>
                        <a:rPr lang="es-AR" sz="1200" dirty="0">
                          <a:effectLst/>
                        </a:rPr>
                        <a:t>25%</a:t>
                      </a:r>
                      <a:endParaRPr lang="es-AR" sz="1100" dirty="0">
                        <a:effectLst/>
                        <a:latin typeface="Calibri"/>
                        <a:ea typeface="Times New Roman"/>
                        <a:cs typeface="Times New Roman"/>
                      </a:endParaRPr>
                    </a:p>
                  </a:txBody>
                  <a:tcPr marL="44450" marR="44450" marT="0" marB="0" anchor="ctr"/>
                </a:tc>
              </a:tr>
              <a:tr h="1698760">
                <a:tc>
                  <a:txBody>
                    <a:bodyPr/>
                    <a:lstStyle/>
                    <a:p>
                      <a:pPr algn="just">
                        <a:lnSpc>
                          <a:spcPts val="1200"/>
                        </a:lnSpc>
                        <a:spcAft>
                          <a:spcPts val="0"/>
                        </a:spcAft>
                      </a:pPr>
                      <a:r>
                        <a:rPr lang="es-ES" sz="1200">
                          <a:effectLst/>
                        </a:rPr>
                        <a:t>Utilizando ALAS (aire, leche, agua y sol) sus pezones se formarán con masajes y podrá alimentar correctamente a su hijo.</a:t>
                      </a:r>
                      <a:endParaRPr lang="es-AR" sz="1100">
                        <a:effectLst/>
                        <a:latin typeface="Calibri"/>
                        <a:ea typeface="Times New Roman"/>
                        <a:cs typeface="Times New Roman"/>
                      </a:endParaRPr>
                    </a:p>
                  </a:txBody>
                  <a:tcPr marL="44450" marR="44450" marT="0" marB="0" anchor="ctr"/>
                </a:tc>
                <a:tc gridSpan="2">
                  <a:txBody>
                    <a:bodyPr/>
                    <a:lstStyle/>
                    <a:p>
                      <a:pPr algn="ctr">
                        <a:lnSpc>
                          <a:spcPts val="1200"/>
                        </a:lnSpc>
                        <a:spcAft>
                          <a:spcPts val="0"/>
                        </a:spcAft>
                      </a:pPr>
                      <a:r>
                        <a:rPr lang="es-AR" sz="1200" dirty="0">
                          <a:effectLst/>
                        </a:rPr>
                        <a:t>28</a:t>
                      </a:r>
                      <a:endParaRPr lang="es-AR" sz="1100" dirty="0">
                        <a:effectLst/>
                        <a:latin typeface="Calibri"/>
                        <a:ea typeface="Times New Roman"/>
                        <a:cs typeface="Times New Roman"/>
                      </a:endParaRPr>
                    </a:p>
                  </a:txBody>
                  <a:tcPr marL="44450" marR="44450" marT="0" marB="0" anchor="ctr"/>
                </a:tc>
                <a:tc hMerge="1">
                  <a:txBody>
                    <a:bodyPr/>
                    <a:lstStyle/>
                    <a:p>
                      <a:endParaRPr lang="es-AR"/>
                    </a:p>
                  </a:txBody>
                  <a:tcPr/>
                </a:tc>
                <a:tc>
                  <a:txBody>
                    <a:bodyPr/>
                    <a:lstStyle/>
                    <a:p>
                      <a:pPr algn="ctr">
                        <a:lnSpc>
                          <a:spcPts val="1200"/>
                        </a:lnSpc>
                        <a:spcAft>
                          <a:spcPts val="0"/>
                        </a:spcAft>
                      </a:pPr>
                      <a:r>
                        <a:rPr lang="es-AR" sz="1200">
                          <a:effectLst/>
                        </a:rPr>
                        <a:t> </a:t>
                      </a:r>
                      <a:endParaRPr lang="es-AR" sz="1100">
                        <a:effectLst/>
                      </a:endParaRPr>
                    </a:p>
                    <a:p>
                      <a:pPr algn="ctr">
                        <a:lnSpc>
                          <a:spcPts val="1200"/>
                        </a:lnSpc>
                        <a:spcAft>
                          <a:spcPts val="0"/>
                        </a:spcAft>
                      </a:pPr>
                      <a:r>
                        <a:rPr lang="es-AR" sz="1200">
                          <a:effectLst/>
                        </a:rPr>
                        <a:t> </a:t>
                      </a:r>
                      <a:endParaRPr lang="es-AR" sz="1100">
                        <a:effectLst/>
                      </a:endParaRPr>
                    </a:p>
                    <a:p>
                      <a:pPr algn="ctr">
                        <a:lnSpc>
                          <a:spcPts val="1200"/>
                        </a:lnSpc>
                        <a:spcAft>
                          <a:spcPts val="0"/>
                        </a:spcAft>
                      </a:pPr>
                      <a:r>
                        <a:rPr lang="es-AR" sz="1200">
                          <a:effectLst/>
                        </a:rPr>
                        <a:t>28%</a:t>
                      </a:r>
                      <a:endParaRPr lang="es-AR" sz="1100">
                        <a:effectLst/>
                      </a:endParaRPr>
                    </a:p>
                    <a:p>
                      <a:pPr algn="ctr">
                        <a:lnSpc>
                          <a:spcPts val="1200"/>
                        </a:lnSpc>
                        <a:spcAft>
                          <a:spcPts val="0"/>
                        </a:spcAft>
                      </a:pPr>
                      <a:r>
                        <a:rPr lang="es-AR" sz="1200">
                          <a:effectLst/>
                        </a:rPr>
                        <a:t> </a:t>
                      </a:r>
                      <a:endParaRPr lang="es-AR" sz="1100">
                        <a:effectLst/>
                        <a:latin typeface="Calibri"/>
                        <a:ea typeface="Times New Roman"/>
                        <a:cs typeface="Times New Roman"/>
                      </a:endParaRPr>
                    </a:p>
                  </a:txBody>
                  <a:tcPr marL="44450" marR="44450" marT="0" marB="0" anchor="ctr"/>
                </a:tc>
              </a:tr>
              <a:tr h="527672">
                <a:tc gridSpan="2">
                  <a:txBody>
                    <a:bodyPr/>
                    <a:lstStyle/>
                    <a:p>
                      <a:pPr algn="l">
                        <a:lnSpc>
                          <a:spcPct val="150000"/>
                        </a:lnSpc>
                        <a:spcAft>
                          <a:spcPts val="0"/>
                        </a:spcAft>
                        <a:tabLst>
                          <a:tab pos="1009650" algn="l"/>
                        </a:tabLst>
                      </a:pPr>
                      <a:r>
                        <a:rPr lang="es-AR" sz="1200">
                          <a:effectLst/>
                        </a:rPr>
                        <a:t> </a:t>
                      </a:r>
                      <a:endParaRPr lang="es-AR" sz="1100">
                        <a:effectLst/>
                      </a:endParaRPr>
                    </a:p>
                    <a:p>
                      <a:pPr algn="l">
                        <a:lnSpc>
                          <a:spcPct val="150000"/>
                        </a:lnSpc>
                        <a:spcAft>
                          <a:spcPts val="0"/>
                        </a:spcAft>
                        <a:tabLst>
                          <a:tab pos="330835" algn="l"/>
                          <a:tab pos="655955" algn="ctr"/>
                          <a:tab pos="1009650" algn="l"/>
                        </a:tabLst>
                      </a:pPr>
                      <a:r>
                        <a:rPr lang="es-AR" sz="1200">
                          <a:effectLst/>
                        </a:rPr>
                        <a:t>	Total</a:t>
                      </a:r>
                      <a:endParaRPr lang="es-AR" sz="1100">
                        <a:effectLst/>
                        <a:latin typeface="Calibri"/>
                        <a:ea typeface="Times New Roman"/>
                        <a:cs typeface="Times New Roman"/>
                      </a:endParaRPr>
                    </a:p>
                  </a:txBody>
                  <a:tcPr marL="44450" marR="44450" marT="0" marB="0"/>
                </a:tc>
                <a:tc hMerge="1">
                  <a:txBody>
                    <a:bodyPr/>
                    <a:lstStyle/>
                    <a:p>
                      <a:endParaRPr lang="es-AR"/>
                    </a:p>
                  </a:txBody>
                  <a:tcPr/>
                </a:tc>
                <a:tc>
                  <a:txBody>
                    <a:bodyPr/>
                    <a:lstStyle/>
                    <a:p>
                      <a:pPr algn="ctr">
                        <a:lnSpc>
                          <a:spcPct val="150000"/>
                        </a:lnSpc>
                        <a:spcAft>
                          <a:spcPts val="0"/>
                        </a:spcAft>
                        <a:tabLst>
                          <a:tab pos="1009650" algn="l"/>
                        </a:tabLst>
                      </a:pPr>
                      <a:r>
                        <a:rPr lang="es-AR" sz="1200" dirty="0">
                          <a:effectLst/>
                        </a:rPr>
                        <a:t> </a:t>
                      </a:r>
                      <a:endParaRPr lang="es-AR" sz="1100" dirty="0">
                        <a:effectLst/>
                      </a:endParaRPr>
                    </a:p>
                    <a:p>
                      <a:pPr algn="ctr">
                        <a:lnSpc>
                          <a:spcPct val="150000"/>
                        </a:lnSpc>
                        <a:spcAft>
                          <a:spcPts val="0"/>
                        </a:spcAft>
                        <a:tabLst>
                          <a:tab pos="1009650" algn="l"/>
                        </a:tabLst>
                      </a:pPr>
                      <a:r>
                        <a:rPr lang="es-AR" sz="1200" dirty="0">
                          <a:effectLst/>
                        </a:rPr>
                        <a:t>100</a:t>
                      </a:r>
                      <a:endParaRPr lang="es-AR" sz="1100" dirty="0">
                        <a:effectLst/>
                        <a:latin typeface="Calibri"/>
                        <a:ea typeface="Times New Roman"/>
                        <a:cs typeface="Times New Roman"/>
                      </a:endParaRPr>
                    </a:p>
                  </a:txBody>
                  <a:tcPr marL="44450" marR="44450" marT="0" marB="0"/>
                </a:tc>
                <a:tc>
                  <a:txBody>
                    <a:bodyPr/>
                    <a:lstStyle/>
                    <a:p>
                      <a:pPr algn="ctr">
                        <a:lnSpc>
                          <a:spcPct val="150000"/>
                        </a:lnSpc>
                        <a:spcAft>
                          <a:spcPts val="0"/>
                        </a:spcAft>
                        <a:tabLst>
                          <a:tab pos="1009650" algn="l"/>
                        </a:tabLst>
                      </a:pPr>
                      <a:r>
                        <a:rPr lang="es-AR" sz="1200" dirty="0">
                          <a:effectLst/>
                        </a:rPr>
                        <a:t> </a:t>
                      </a:r>
                      <a:endParaRPr lang="es-AR" sz="1100" dirty="0">
                        <a:effectLst/>
                      </a:endParaRPr>
                    </a:p>
                    <a:p>
                      <a:pPr algn="ctr">
                        <a:lnSpc>
                          <a:spcPct val="150000"/>
                        </a:lnSpc>
                        <a:spcAft>
                          <a:spcPts val="0"/>
                        </a:spcAft>
                        <a:tabLst>
                          <a:tab pos="1009650" algn="l"/>
                        </a:tabLst>
                      </a:pPr>
                      <a:r>
                        <a:rPr lang="es-AR" sz="1200" dirty="0">
                          <a:effectLst/>
                        </a:rPr>
                        <a:t>100%</a:t>
                      </a:r>
                      <a:endParaRPr lang="es-AR" sz="1100" dirty="0">
                        <a:effectLst/>
                        <a:latin typeface="Calibri"/>
                        <a:ea typeface="Times New Roman"/>
                        <a:cs typeface="Times New Roman"/>
                      </a:endParaRPr>
                    </a:p>
                  </a:txBody>
                  <a:tcPr marL="44450" marR="44450" marT="0" marB="0"/>
                </a:tc>
              </a:tr>
            </a:tbl>
          </a:graphicData>
        </a:graphic>
      </p:graphicFrame>
      <p:sp>
        <p:nvSpPr>
          <p:cNvPr id="5" name="Rectangle 1"/>
          <p:cNvSpPr>
            <a:spLocks noChangeArrowheads="1"/>
          </p:cNvSpPr>
          <p:nvPr/>
        </p:nvSpPr>
        <p:spPr bwMode="auto">
          <a:xfrm>
            <a:off x="0" y="78162"/>
            <a:ext cx="3563888" cy="86177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009650" algn="l"/>
              </a:tabLst>
            </a:pPr>
            <a:r>
              <a:rPr kumimoji="0" lang="es-E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Como preparan los pechos para amamantar las madres encuestadas en el Hospital Virgen de la Misericordia.</a:t>
            </a:r>
            <a:endParaRPr kumimoji="0" lang="es-A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009650" algn="l"/>
              </a:tabLst>
            </a:pPr>
            <a:r>
              <a:rPr kumimoji="0" lang="es-ES" sz="1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Respuesta correcta A y D</a:t>
            </a:r>
            <a:endParaRPr kumimoji="0" lang="es-AR" sz="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6 Rectángulo"/>
          <p:cNvSpPr/>
          <p:nvPr/>
        </p:nvSpPr>
        <p:spPr>
          <a:xfrm>
            <a:off x="4067944" y="77680"/>
            <a:ext cx="4608512" cy="646331"/>
          </a:xfrm>
          <a:prstGeom prst="rect">
            <a:avLst/>
          </a:prstGeom>
        </p:spPr>
        <p:txBody>
          <a:bodyPr wrap="square">
            <a:spAutoFit/>
          </a:bodyPr>
          <a:lstStyle/>
          <a:p>
            <a:pPr algn="just"/>
            <a:r>
              <a:rPr lang="es-ES" sz="1200" dirty="0">
                <a:latin typeface="Arial" pitchFamily="34" charset="0"/>
                <a:cs typeface="Arial" pitchFamily="34" charset="0"/>
              </a:rPr>
              <a:t>Que saben las madres en estudio en el Hospital Virgen de la Misericordia acerca de la bilirrubina.</a:t>
            </a:r>
            <a:endParaRPr lang="es-AR" sz="1200" dirty="0">
              <a:latin typeface="Arial" pitchFamily="34" charset="0"/>
              <a:cs typeface="Arial" pitchFamily="34" charset="0"/>
            </a:endParaRPr>
          </a:p>
          <a:p>
            <a:r>
              <a:rPr lang="es-ES" sz="1200" dirty="0">
                <a:latin typeface="Arial" pitchFamily="34" charset="0"/>
                <a:cs typeface="Arial" pitchFamily="34" charset="0"/>
              </a:rPr>
              <a:t> </a:t>
            </a:r>
            <a:r>
              <a:rPr lang="es-ES" sz="1200" i="1" dirty="0">
                <a:latin typeface="Arial" pitchFamily="34" charset="0"/>
                <a:cs typeface="Arial" pitchFamily="34" charset="0"/>
              </a:rPr>
              <a:t>Respuesta correctas: B, C, D, E, F y G.</a:t>
            </a:r>
            <a:endParaRPr lang="es-AR" sz="1200" dirty="0">
              <a:latin typeface="Arial" pitchFamily="34" charset="0"/>
              <a:cs typeface="Arial" pitchFamily="34" charset="0"/>
            </a:endParaRPr>
          </a:p>
        </p:txBody>
      </p:sp>
      <p:graphicFrame>
        <p:nvGraphicFramePr>
          <p:cNvPr id="8" name="7 Tabla"/>
          <p:cNvGraphicFramePr>
            <a:graphicFrameLocks noGrp="1"/>
          </p:cNvGraphicFramePr>
          <p:nvPr>
            <p:extLst>
              <p:ext uri="{D42A27DB-BD31-4B8C-83A1-F6EECF244321}">
                <p14:modId xmlns:p14="http://schemas.microsoft.com/office/powerpoint/2010/main" xmlns="" val="1902932663"/>
              </p:ext>
            </p:extLst>
          </p:nvPr>
        </p:nvGraphicFramePr>
        <p:xfrm>
          <a:off x="3995936" y="836707"/>
          <a:ext cx="4752527" cy="5556818"/>
        </p:xfrm>
        <a:graphic>
          <a:graphicData uri="http://schemas.openxmlformats.org/drawingml/2006/table">
            <a:tbl>
              <a:tblPr firstRow="1" firstCol="1" bandRow="1">
                <a:tableStyleId>{35758FB7-9AC5-4552-8A53-C91805E547FA}</a:tableStyleId>
              </a:tblPr>
              <a:tblGrid>
                <a:gridCol w="1559106"/>
                <a:gridCol w="117230"/>
                <a:gridCol w="1535701"/>
                <a:gridCol w="1540490"/>
              </a:tblGrid>
              <a:tr h="323488">
                <a:tc gridSpan="2">
                  <a:txBody>
                    <a:bodyPr/>
                    <a:lstStyle/>
                    <a:p>
                      <a:pPr algn="ctr">
                        <a:lnSpc>
                          <a:spcPct val="150000"/>
                        </a:lnSpc>
                        <a:spcAft>
                          <a:spcPts val="0"/>
                        </a:spcAft>
                      </a:pPr>
                      <a:r>
                        <a:rPr lang="es-ES" sz="1200" dirty="0">
                          <a:effectLst/>
                        </a:rPr>
                        <a:t>La bilirrubina</a:t>
                      </a:r>
                      <a:endParaRPr lang="es-AR" sz="1100" dirty="0">
                        <a:effectLst/>
                        <a:latin typeface="Calibri"/>
                        <a:ea typeface="Times New Roman"/>
                        <a:cs typeface="Times New Roman"/>
                      </a:endParaRPr>
                    </a:p>
                  </a:txBody>
                  <a:tcPr marL="68580" marR="68580" marT="0" marB="0"/>
                </a:tc>
                <a:tc hMerge="1">
                  <a:txBody>
                    <a:bodyPr/>
                    <a:lstStyle/>
                    <a:p>
                      <a:endParaRPr lang="es-AR"/>
                    </a:p>
                  </a:txBody>
                  <a:tcPr/>
                </a:tc>
                <a:tc>
                  <a:txBody>
                    <a:bodyPr/>
                    <a:lstStyle/>
                    <a:p>
                      <a:pPr algn="ctr">
                        <a:lnSpc>
                          <a:spcPct val="150000"/>
                        </a:lnSpc>
                        <a:spcAft>
                          <a:spcPts val="0"/>
                        </a:spcAft>
                      </a:pPr>
                      <a:r>
                        <a:rPr lang="es-AR" sz="1200">
                          <a:effectLst/>
                        </a:rPr>
                        <a:t>f.a</a:t>
                      </a:r>
                      <a:endParaRPr lang="es-AR"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s-AR" sz="1200">
                          <a:effectLst/>
                        </a:rPr>
                        <a:t>f.r</a:t>
                      </a:r>
                      <a:endParaRPr lang="es-AR" sz="1100">
                        <a:effectLst/>
                        <a:latin typeface="Calibri"/>
                        <a:ea typeface="Times New Roman"/>
                        <a:cs typeface="Times New Roman"/>
                      </a:endParaRPr>
                    </a:p>
                  </a:txBody>
                  <a:tcPr marL="68580" marR="68580" marT="0" marB="0"/>
                </a:tc>
              </a:tr>
              <a:tr h="359431">
                <a:tc gridSpan="2">
                  <a:txBody>
                    <a:bodyPr/>
                    <a:lstStyle/>
                    <a:p>
                      <a:pPr algn="just">
                        <a:lnSpc>
                          <a:spcPts val="1200"/>
                        </a:lnSpc>
                        <a:spcAft>
                          <a:spcPts val="0"/>
                        </a:spcAft>
                      </a:pPr>
                      <a:r>
                        <a:rPr lang="es-ES" sz="1200">
                          <a:effectLst/>
                        </a:rPr>
                        <a:t>Es algo que  viene con la leche.</a:t>
                      </a:r>
                      <a:endParaRPr lang="es-AR" sz="1100">
                        <a:effectLst/>
                        <a:latin typeface="Calibri"/>
                        <a:ea typeface="Times New Roman"/>
                        <a:cs typeface="Times New Roman"/>
                      </a:endParaRPr>
                    </a:p>
                  </a:txBody>
                  <a:tcPr marL="68580" marR="68580" marT="0" marB="0"/>
                </a:tc>
                <a:tc hMerge="1">
                  <a:txBody>
                    <a:bodyPr/>
                    <a:lstStyle/>
                    <a:p>
                      <a:endParaRPr lang="es-AR"/>
                    </a:p>
                  </a:txBody>
                  <a:tcPr/>
                </a:tc>
                <a:tc>
                  <a:txBody>
                    <a:bodyPr/>
                    <a:lstStyle/>
                    <a:p>
                      <a:pPr algn="ctr">
                        <a:lnSpc>
                          <a:spcPct val="150000"/>
                        </a:lnSpc>
                        <a:spcAft>
                          <a:spcPts val="0"/>
                        </a:spcAft>
                      </a:pPr>
                      <a:r>
                        <a:rPr lang="es-AR" sz="1200">
                          <a:effectLst/>
                        </a:rPr>
                        <a:t>3</a:t>
                      </a:r>
                      <a:endParaRPr lang="es-AR"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s-AR" sz="1200">
                          <a:effectLst/>
                        </a:rPr>
                        <a:t>3%</a:t>
                      </a:r>
                      <a:endParaRPr lang="es-AR" sz="1100">
                        <a:effectLst/>
                        <a:latin typeface="Calibri"/>
                        <a:ea typeface="Times New Roman"/>
                        <a:cs typeface="Times New Roman"/>
                      </a:endParaRPr>
                    </a:p>
                  </a:txBody>
                  <a:tcPr marL="68580" marR="68580" marT="0" marB="0"/>
                </a:tc>
              </a:tr>
              <a:tr h="1258006">
                <a:tc gridSpan="2">
                  <a:txBody>
                    <a:bodyPr/>
                    <a:lstStyle/>
                    <a:p>
                      <a:pPr algn="just">
                        <a:lnSpc>
                          <a:spcPts val="1200"/>
                        </a:lnSpc>
                        <a:spcAft>
                          <a:spcPts val="0"/>
                        </a:spcAft>
                      </a:pPr>
                      <a:r>
                        <a:rPr lang="es-ES" sz="1200" dirty="0">
                          <a:effectLst/>
                        </a:rPr>
                        <a:t>Es un </a:t>
                      </a:r>
                      <a:r>
                        <a:rPr lang="es-ES" sz="1200" dirty="0" err="1">
                          <a:effectLst/>
                        </a:rPr>
                        <a:t>un</a:t>
                      </a:r>
                      <a:r>
                        <a:rPr lang="es-ES" sz="1200" dirty="0">
                          <a:effectLst/>
                        </a:rPr>
                        <a:t> producto de desecho de color amarillo oscuro que se encuentra en la bilis y que en niveles excesivos brindan un color amarillento en los ojos y la piel</a:t>
                      </a:r>
                      <a:endParaRPr lang="es-AR" sz="1100" dirty="0">
                        <a:effectLst/>
                        <a:latin typeface="Calibri"/>
                        <a:ea typeface="Times New Roman"/>
                        <a:cs typeface="Times New Roman"/>
                      </a:endParaRPr>
                    </a:p>
                  </a:txBody>
                  <a:tcPr marL="68580" marR="68580" marT="0" marB="0"/>
                </a:tc>
                <a:tc hMerge="1">
                  <a:txBody>
                    <a:bodyPr/>
                    <a:lstStyle/>
                    <a:p>
                      <a:endParaRPr lang="es-AR"/>
                    </a:p>
                  </a:txBody>
                  <a:tcPr/>
                </a:tc>
                <a:tc>
                  <a:txBody>
                    <a:bodyPr/>
                    <a:lstStyle/>
                    <a:p>
                      <a:pPr algn="ctr">
                        <a:lnSpc>
                          <a:spcPct val="150000"/>
                        </a:lnSpc>
                        <a:spcAft>
                          <a:spcPts val="0"/>
                        </a:spcAft>
                      </a:pPr>
                      <a:r>
                        <a:rPr lang="es-AR" sz="1200">
                          <a:effectLst/>
                        </a:rPr>
                        <a:t> </a:t>
                      </a:r>
                      <a:endParaRPr lang="es-AR" sz="1100">
                        <a:effectLst/>
                      </a:endParaRPr>
                    </a:p>
                    <a:p>
                      <a:pPr algn="ctr">
                        <a:lnSpc>
                          <a:spcPct val="150000"/>
                        </a:lnSpc>
                        <a:spcAft>
                          <a:spcPts val="0"/>
                        </a:spcAft>
                      </a:pPr>
                      <a:r>
                        <a:rPr lang="es-AR" sz="1200">
                          <a:effectLst/>
                        </a:rPr>
                        <a:t>30</a:t>
                      </a:r>
                      <a:endParaRPr lang="es-AR"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s-AR" sz="1200" u="none" strike="noStrike" dirty="0">
                          <a:effectLst/>
                        </a:rPr>
                        <a:t> </a:t>
                      </a:r>
                      <a:endParaRPr lang="es-AR" sz="1100" dirty="0">
                        <a:effectLst/>
                      </a:endParaRPr>
                    </a:p>
                    <a:p>
                      <a:pPr algn="ctr">
                        <a:lnSpc>
                          <a:spcPct val="150000"/>
                        </a:lnSpc>
                        <a:spcAft>
                          <a:spcPts val="0"/>
                        </a:spcAft>
                      </a:pPr>
                      <a:r>
                        <a:rPr lang="es-AR" sz="1200" dirty="0">
                          <a:effectLst/>
                        </a:rPr>
                        <a:t>30%</a:t>
                      </a:r>
                      <a:endParaRPr lang="es-AR" sz="1100" dirty="0">
                        <a:effectLst/>
                        <a:latin typeface="Calibri"/>
                        <a:ea typeface="Times New Roman"/>
                        <a:cs typeface="Times New Roman"/>
                      </a:endParaRPr>
                    </a:p>
                  </a:txBody>
                  <a:tcPr marL="68580" marR="68580" marT="0" marB="0"/>
                </a:tc>
              </a:tr>
              <a:tr h="455291">
                <a:tc gridSpan="2">
                  <a:txBody>
                    <a:bodyPr/>
                    <a:lstStyle/>
                    <a:p>
                      <a:pPr algn="just">
                        <a:lnSpc>
                          <a:spcPts val="1200"/>
                        </a:lnSpc>
                        <a:spcAft>
                          <a:spcPts val="0"/>
                        </a:spcAft>
                      </a:pPr>
                      <a:r>
                        <a:rPr lang="es-ES" sz="1200">
                          <a:effectLst/>
                        </a:rPr>
                        <a:t>Hace que su hijo se ponga de color  amarillo.</a:t>
                      </a:r>
                      <a:endParaRPr lang="es-AR" sz="1100">
                        <a:effectLst/>
                        <a:latin typeface="Calibri"/>
                        <a:ea typeface="Times New Roman"/>
                        <a:cs typeface="Times New Roman"/>
                      </a:endParaRPr>
                    </a:p>
                  </a:txBody>
                  <a:tcPr marL="68580" marR="68580" marT="0" marB="0"/>
                </a:tc>
                <a:tc hMerge="1">
                  <a:txBody>
                    <a:bodyPr/>
                    <a:lstStyle/>
                    <a:p>
                      <a:endParaRPr lang="es-AR"/>
                    </a:p>
                  </a:txBody>
                  <a:tcPr/>
                </a:tc>
                <a:tc>
                  <a:txBody>
                    <a:bodyPr/>
                    <a:lstStyle/>
                    <a:p>
                      <a:pPr algn="ctr">
                        <a:lnSpc>
                          <a:spcPct val="150000"/>
                        </a:lnSpc>
                        <a:spcAft>
                          <a:spcPts val="0"/>
                        </a:spcAft>
                      </a:pPr>
                      <a:r>
                        <a:rPr lang="es-AR" sz="1200">
                          <a:effectLst/>
                        </a:rPr>
                        <a:t>32</a:t>
                      </a:r>
                      <a:endParaRPr lang="es-AR"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s-AR" sz="1200">
                          <a:effectLst/>
                        </a:rPr>
                        <a:t>32%</a:t>
                      </a:r>
                      <a:endParaRPr lang="es-AR" sz="1100">
                        <a:effectLst/>
                        <a:latin typeface="Calibri"/>
                        <a:ea typeface="Times New Roman"/>
                        <a:cs typeface="Times New Roman"/>
                      </a:endParaRPr>
                    </a:p>
                  </a:txBody>
                  <a:tcPr marL="68580" marR="68580" marT="0" marB="0"/>
                </a:tc>
              </a:tr>
              <a:tr h="909257">
                <a:tc gridSpan="2">
                  <a:txBody>
                    <a:bodyPr/>
                    <a:lstStyle/>
                    <a:p>
                      <a:pPr algn="just">
                        <a:lnSpc>
                          <a:spcPts val="1200"/>
                        </a:lnSpc>
                        <a:spcAft>
                          <a:spcPts val="0"/>
                        </a:spcAft>
                      </a:pPr>
                      <a:r>
                        <a:rPr lang="es-ES" sz="1200" dirty="0">
                          <a:effectLst/>
                        </a:rPr>
                        <a:t>Bajará a valores normales si Ud. brinda correctamente el pecho materno a su hijo.</a:t>
                      </a:r>
                      <a:endParaRPr lang="es-AR" sz="1100" dirty="0">
                        <a:effectLst/>
                        <a:latin typeface="Calibri"/>
                        <a:ea typeface="Times New Roman"/>
                        <a:cs typeface="Times New Roman"/>
                      </a:endParaRPr>
                    </a:p>
                  </a:txBody>
                  <a:tcPr marL="68580" marR="68580" marT="0" marB="0"/>
                </a:tc>
                <a:tc hMerge="1">
                  <a:txBody>
                    <a:bodyPr/>
                    <a:lstStyle/>
                    <a:p>
                      <a:endParaRPr lang="es-AR"/>
                    </a:p>
                  </a:txBody>
                  <a:tcPr/>
                </a:tc>
                <a:tc>
                  <a:txBody>
                    <a:bodyPr/>
                    <a:lstStyle/>
                    <a:p>
                      <a:pPr algn="ctr">
                        <a:lnSpc>
                          <a:spcPct val="150000"/>
                        </a:lnSpc>
                        <a:spcAft>
                          <a:spcPts val="0"/>
                        </a:spcAft>
                      </a:pPr>
                      <a:r>
                        <a:rPr lang="es-AR" sz="1200" dirty="0">
                          <a:effectLst/>
                        </a:rPr>
                        <a:t> </a:t>
                      </a:r>
                      <a:endParaRPr lang="es-AR" sz="1100" dirty="0">
                        <a:effectLst/>
                      </a:endParaRPr>
                    </a:p>
                    <a:p>
                      <a:pPr algn="ctr">
                        <a:lnSpc>
                          <a:spcPct val="150000"/>
                        </a:lnSpc>
                        <a:spcAft>
                          <a:spcPts val="0"/>
                        </a:spcAft>
                      </a:pPr>
                      <a:r>
                        <a:rPr lang="es-AR" sz="1200" dirty="0">
                          <a:effectLst/>
                        </a:rPr>
                        <a:t>11</a:t>
                      </a:r>
                      <a:endParaRPr lang="es-AR" sz="1100" dirty="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s-AR" sz="1200" u="none" strike="noStrike">
                          <a:effectLst/>
                        </a:rPr>
                        <a:t> </a:t>
                      </a:r>
                      <a:endParaRPr lang="es-AR" sz="1100">
                        <a:effectLst/>
                      </a:endParaRPr>
                    </a:p>
                    <a:p>
                      <a:pPr algn="ctr">
                        <a:lnSpc>
                          <a:spcPct val="150000"/>
                        </a:lnSpc>
                        <a:spcAft>
                          <a:spcPts val="0"/>
                        </a:spcAft>
                      </a:pPr>
                      <a:r>
                        <a:rPr lang="es-AR" sz="1200">
                          <a:effectLst/>
                        </a:rPr>
                        <a:t>11%</a:t>
                      </a:r>
                      <a:endParaRPr lang="es-AR" sz="1100">
                        <a:effectLst/>
                        <a:latin typeface="Calibri"/>
                        <a:ea typeface="Times New Roman"/>
                        <a:cs typeface="Times New Roman"/>
                      </a:endParaRPr>
                    </a:p>
                  </a:txBody>
                  <a:tcPr marL="68580" marR="68580" marT="0" marB="0"/>
                </a:tc>
              </a:tr>
              <a:tr h="646974">
                <a:tc gridSpan="2">
                  <a:txBody>
                    <a:bodyPr/>
                    <a:lstStyle/>
                    <a:p>
                      <a:pPr algn="just">
                        <a:lnSpc>
                          <a:spcPts val="1200"/>
                        </a:lnSpc>
                        <a:spcAft>
                          <a:spcPts val="0"/>
                        </a:spcAft>
                      </a:pPr>
                      <a:r>
                        <a:rPr lang="es-ES" sz="1200">
                          <a:effectLst/>
                        </a:rPr>
                        <a:t>No aumenta cuando le da a su hijo leche maternizada.</a:t>
                      </a:r>
                      <a:endParaRPr lang="es-AR" sz="1100">
                        <a:effectLst/>
                        <a:latin typeface="Calibri"/>
                        <a:ea typeface="Times New Roman"/>
                        <a:cs typeface="Times New Roman"/>
                      </a:endParaRPr>
                    </a:p>
                  </a:txBody>
                  <a:tcPr marL="68580" marR="68580" marT="0" marB="0"/>
                </a:tc>
                <a:tc hMerge="1">
                  <a:txBody>
                    <a:bodyPr/>
                    <a:lstStyle/>
                    <a:p>
                      <a:endParaRPr lang="es-AR"/>
                    </a:p>
                  </a:txBody>
                  <a:tcPr/>
                </a:tc>
                <a:tc>
                  <a:txBody>
                    <a:bodyPr/>
                    <a:lstStyle/>
                    <a:p>
                      <a:pPr algn="ctr">
                        <a:lnSpc>
                          <a:spcPct val="150000"/>
                        </a:lnSpc>
                        <a:spcAft>
                          <a:spcPts val="0"/>
                        </a:spcAft>
                      </a:pPr>
                      <a:r>
                        <a:rPr lang="es-AR" sz="1200">
                          <a:effectLst/>
                        </a:rPr>
                        <a:t> </a:t>
                      </a:r>
                      <a:endParaRPr lang="es-AR" sz="1100">
                        <a:effectLst/>
                      </a:endParaRPr>
                    </a:p>
                    <a:p>
                      <a:pPr algn="ctr">
                        <a:lnSpc>
                          <a:spcPct val="150000"/>
                        </a:lnSpc>
                        <a:spcAft>
                          <a:spcPts val="0"/>
                        </a:spcAft>
                      </a:pPr>
                      <a:r>
                        <a:rPr lang="es-AR" sz="1200">
                          <a:effectLst/>
                        </a:rPr>
                        <a:t>7</a:t>
                      </a:r>
                      <a:endParaRPr lang="es-AR"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s-AR" sz="1200">
                          <a:effectLst/>
                        </a:rPr>
                        <a:t> </a:t>
                      </a:r>
                      <a:endParaRPr lang="es-AR" sz="1100">
                        <a:effectLst/>
                      </a:endParaRPr>
                    </a:p>
                    <a:p>
                      <a:pPr algn="ctr">
                        <a:lnSpc>
                          <a:spcPct val="150000"/>
                        </a:lnSpc>
                        <a:spcAft>
                          <a:spcPts val="0"/>
                        </a:spcAft>
                      </a:pPr>
                      <a:r>
                        <a:rPr lang="es-AR" sz="1200">
                          <a:effectLst/>
                        </a:rPr>
                        <a:t>7%</a:t>
                      </a:r>
                      <a:endParaRPr lang="es-AR" sz="1100">
                        <a:effectLst/>
                        <a:latin typeface="Calibri"/>
                        <a:ea typeface="Times New Roman"/>
                        <a:cs typeface="Times New Roman"/>
                      </a:endParaRPr>
                    </a:p>
                  </a:txBody>
                  <a:tcPr marL="68580" marR="68580" marT="0" marB="0"/>
                </a:tc>
              </a:tr>
              <a:tr h="359431">
                <a:tc gridSpan="2">
                  <a:txBody>
                    <a:bodyPr/>
                    <a:lstStyle/>
                    <a:p>
                      <a:pPr algn="just">
                        <a:lnSpc>
                          <a:spcPts val="1200"/>
                        </a:lnSpc>
                        <a:spcAft>
                          <a:spcPts val="0"/>
                        </a:spcAft>
                      </a:pPr>
                      <a:r>
                        <a:rPr lang="es-ES" sz="1200">
                          <a:effectLst/>
                        </a:rPr>
                        <a:t>Se elimina por orina y materia fecal.</a:t>
                      </a:r>
                      <a:endParaRPr lang="es-AR" sz="1100">
                        <a:effectLst/>
                        <a:latin typeface="Calibri"/>
                        <a:ea typeface="Times New Roman"/>
                        <a:cs typeface="Times New Roman"/>
                      </a:endParaRPr>
                    </a:p>
                  </a:txBody>
                  <a:tcPr marL="68580" marR="68580" marT="0" marB="0"/>
                </a:tc>
                <a:tc hMerge="1">
                  <a:txBody>
                    <a:bodyPr/>
                    <a:lstStyle/>
                    <a:p>
                      <a:endParaRPr lang="es-AR"/>
                    </a:p>
                  </a:txBody>
                  <a:tcPr/>
                </a:tc>
                <a:tc>
                  <a:txBody>
                    <a:bodyPr/>
                    <a:lstStyle/>
                    <a:p>
                      <a:pPr algn="ctr">
                        <a:lnSpc>
                          <a:spcPct val="150000"/>
                        </a:lnSpc>
                        <a:spcAft>
                          <a:spcPts val="0"/>
                        </a:spcAft>
                      </a:pPr>
                      <a:r>
                        <a:rPr lang="es-AR" sz="1200">
                          <a:effectLst/>
                        </a:rPr>
                        <a:t>10</a:t>
                      </a:r>
                      <a:endParaRPr lang="es-AR"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s-AR" sz="1200">
                          <a:effectLst/>
                        </a:rPr>
                        <a:t>10%</a:t>
                      </a:r>
                      <a:endParaRPr lang="es-AR" sz="1100">
                        <a:effectLst/>
                        <a:latin typeface="Calibri"/>
                        <a:ea typeface="Times New Roman"/>
                        <a:cs typeface="Times New Roman"/>
                      </a:endParaRPr>
                    </a:p>
                  </a:txBody>
                  <a:tcPr marL="68580" marR="68580" marT="0" marB="0"/>
                </a:tc>
              </a:tr>
              <a:tr h="909257">
                <a:tc gridSpan="2">
                  <a:txBody>
                    <a:bodyPr/>
                    <a:lstStyle/>
                    <a:p>
                      <a:pPr algn="just">
                        <a:lnSpc>
                          <a:spcPts val="1200"/>
                        </a:lnSpc>
                        <a:spcAft>
                          <a:spcPts val="0"/>
                        </a:spcAft>
                      </a:pPr>
                      <a:r>
                        <a:rPr lang="es-ES" sz="1200">
                          <a:effectLst/>
                        </a:rPr>
                        <a:t>Existen otras  causas además de la incorrecta lactancia materna por las cuales puede aumentar</a:t>
                      </a:r>
                      <a:endParaRPr lang="es-AR" sz="1100">
                        <a:effectLst/>
                        <a:latin typeface="Calibri"/>
                        <a:ea typeface="Times New Roman"/>
                        <a:cs typeface="Times New Roman"/>
                      </a:endParaRPr>
                    </a:p>
                  </a:txBody>
                  <a:tcPr marL="68580" marR="68580" marT="0" marB="0"/>
                </a:tc>
                <a:tc hMerge="1">
                  <a:txBody>
                    <a:bodyPr/>
                    <a:lstStyle/>
                    <a:p>
                      <a:endParaRPr lang="es-AR"/>
                    </a:p>
                  </a:txBody>
                  <a:tcPr/>
                </a:tc>
                <a:tc>
                  <a:txBody>
                    <a:bodyPr/>
                    <a:lstStyle/>
                    <a:p>
                      <a:pPr algn="ctr">
                        <a:lnSpc>
                          <a:spcPct val="150000"/>
                        </a:lnSpc>
                        <a:spcAft>
                          <a:spcPts val="0"/>
                        </a:spcAft>
                      </a:pPr>
                      <a:r>
                        <a:rPr lang="es-AR" sz="1200" dirty="0">
                          <a:effectLst/>
                        </a:rPr>
                        <a:t> </a:t>
                      </a:r>
                      <a:endParaRPr lang="es-AR" sz="1100" dirty="0">
                        <a:effectLst/>
                      </a:endParaRPr>
                    </a:p>
                    <a:p>
                      <a:pPr algn="ctr">
                        <a:lnSpc>
                          <a:spcPct val="150000"/>
                        </a:lnSpc>
                        <a:spcAft>
                          <a:spcPts val="0"/>
                        </a:spcAft>
                      </a:pPr>
                      <a:r>
                        <a:rPr lang="es-AR" sz="1200" dirty="0">
                          <a:effectLst/>
                        </a:rPr>
                        <a:t>7</a:t>
                      </a:r>
                      <a:endParaRPr lang="es-AR" sz="1100" dirty="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s-AR" sz="1200">
                          <a:effectLst/>
                        </a:rPr>
                        <a:t> </a:t>
                      </a:r>
                      <a:endParaRPr lang="es-AR" sz="1100">
                        <a:effectLst/>
                      </a:endParaRPr>
                    </a:p>
                    <a:p>
                      <a:pPr algn="ctr">
                        <a:lnSpc>
                          <a:spcPct val="150000"/>
                        </a:lnSpc>
                        <a:spcAft>
                          <a:spcPts val="0"/>
                        </a:spcAft>
                      </a:pPr>
                      <a:r>
                        <a:rPr lang="es-AR" sz="1200">
                          <a:effectLst/>
                        </a:rPr>
                        <a:t>7%</a:t>
                      </a:r>
                      <a:endParaRPr lang="es-AR" sz="1100">
                        <a:effectLst/>
                        <a:latin typeface="Calibri"/>
                        <a:ea typeface="Times New Roman"/>
                        <a:cs typeface="Times New Roman"/>
                      </a:endParaRPr>
                    </a:p>
                  </a:txBody>
                  <a:tcPr marL="68580" marR="68580" marT="0" marB="0"/>
                </a:tc>
              </a:tr>
              <a:tr h="323488">
                <a:tc>
                  <a:txBody>
                    <a:bodyPr/>
                    <a:lstStyle/>
                    <a:p>
                      <a:pPr algn="ctr">
                        <a:lnSpc>
                          <a:spcPct val="150000"/>
                        </a:lnSpc>
                        <a:spcAft>
                          <a:spcPts val="0"/>
                        </a:spcAft>
                      </a:pPr>
                      <a:r>
                        <a:rPr lang="es-AR" sz="1200">
                          <a:effectLst/>
                        </a:rPr>
                        <a:t>Total</a:t>
                      </a:r>
                      <a:endParaRPr lang="es-AR" sz="1100">
                        <a:effectLst/>
                        <a:latin typeface="Calibri"/>
                        <a:ea typeface="Times New Roman"/>
                        <a:cs typeface="Times New Roman"/>
                      </a:endParaRPr>
                    </a:p>
                  </a:txBody>
                  <a:tcPr marL="44450" marR="44450" marT="0" marB="0"/>
                </a:tc>
                <a:tc gridSpan="2">
                  <a:txBody>
                    <a:bodyPr/>
                    <a:lstStyle/>
                    <a:p>
                      <a:pPr algn="ctr">
                        <a:lnSpc>
                          <a:spcPct val="150000"/>
                        </a:lnSpc>
                        <a:spcAft>
                          <a:spcPts val="0"/>
                        </a:spcAft>
                      </a:pPr>
                      <a:r>
                        <a:rPr lang="es-AR" sz="1200" dirty="0">
                          <a:effectLst/>
                        </a:rPr>
                        <a:t>100</a:t>
                      </a:r>
                      <a:endParaRPr lang="es-AR" sz="1100" dirty="0">
                        <a:effectLst/>
                        <a:latin typeface="Calibri"/>
                        <a:ea typeface="Times New Roman"/>
                        <a:cs typeface="Times New Roman"/>
                      </a:endParaRPr>
                    </a:p>
                  </a:txBody>
                  <a:tcPr marL="44450" marR="44450" marT="0" marB="0"/>
                </a:tc>
                <a:tc hMerge="1">
                  <a:txBody>
                    <a:bodyPr/>
                    <a:lstStyle/>
                    <a:p>
                      <a:endParaRPr lang="es-AR"/>
                    </a:p>
                  </a:txBody>
                  <a:tcPr/>
                </a:tc>
                <a:tc>
                  <a:txBody>
                    <a:bodyPr/>
                    <a:lstStyle/>
                    <a:p>
                      <a:pPr algn="ctr">
                        <a:lnSpc>
                          <a:spcPct val="150000"/>
                        </a:lnSpc>
                        <a:spcAft>
                          <a:spcPts val="0"/>
                        </a:spcAft>
                      </a:pPr>
                      <a:r>
                        <a:rPr lang="es-AR" sz="1200" dirty="0">
                          <a:effectLst/>
                        </a:rPr>
                        <a:t>100%</a:t>
                      </a:r>
                      <a:endParaRPr lang="es-AR" sz="1100" dirty="0">
                        <a:effectLst/>
                        <a:latin typeface="Calibri"/>
                        <a:ea typeface="Times New Roman"/>
                        <a:cs typeface="Times New Roman"/>
                      </a:endParaRPr>
                    </a:p>
                  </a:txBody>
                  <a:tcPr marL="44450" marR="44450" marT="0" marB="0"/>
                </a:tc>
              </a:tr>
            </a:tbl>
          </a:graphicData>
        </a:graphic>
      </p:graphicFrame>
      <p:sp>
        <p:nvSpPr>
          <p:cNvPr id="11" name="Rectangle 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AR"/>
          </a:p>
        </p:txBody>
      </p:sp>
      <p:sp>
        <p:nvSpPr>
          <p:cNvPr id="14" name="13 Rectángulo"/>
          <p:cNvSpPr/>
          <p:nvPr/>
        </p:nvSpPr>
        <p:spPr>
          <a:xfrm>
            <a:off x="251520" y="6502566"/>
            <a:ext cx="7416824" cy="276999"/>
          </a:xfrm>
          <a:prstGeom prst="rect">
            <a:avLst/>
          </a:prstGeom>
        </p:spPr>
        <p:txBody>
          <a:bodyPr wrap="square">
            <a:spAutoFit/>
          </a:bodyPr>
          <a:lstStyle/>
          <a:p>
            <a:r>
              <a:rPr lang="es-AR" sz="1200" i="1" dirty="0">
                <a:latin typeface="Arial" pitchFamily="34" charset="0"/>
                <a:cs typeface="Arial" pitchFamily="34" charset="0"/>
              </a:rPr>
              <a:t>Fuente:</a:t>
            </a:r>
            <a:r>
              <a:rPr lang="es-AR" sz="1200" dirty="0">
                <a:latin typeface="Arial" pitchFamily="34" charset="0"/>
                <a:cs typeface="Arial" pitchFamily="34" charset="0"/>
              </a:rPr>
              <a:t> Datos extraídos estadísticamente de encuestas realizadas por las autoras</a:t>
            </a:r>
          </a:p>
        </p:txBody>
      </p:sp>
    </p:spTree>
    <p:extLst>
      <p:ext uri="{BB962C8B-B14F-4D97-AF65-F5344CB8AC3E}">
        <p14:creationId xmlns:p14="http://schemas.microsoft.com/office/powerpoint/2010/main" xmlns="" val="34252208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Solstice</Template>
  <TotalTime>1510</TotalTime>
  <Words>1689</Words>
  <Application>Microsoft Office PowerPoint</Application>
  <PresentationFormat>Presentación en pantalla (4:3)</PresentationFormat>
  <Paragraphs>227</Paragraphs>
  <Slides>13</Slides>
  <Notes>2</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Solsticio</vt:lpstr>
      <vt:lpstr>                                                                                                                                                                                                                                   UNIVERSIDAD NACIONAL DE CUYO FACULTAD DE CIENCIAS MÉDICAS                                                                                                         ESCUELA DE ENFERMERIA Ciclo de LICENCIATURA EN ENFERMERÍA    CURSO: TALLER DE TESIS </vt:lpstr>
      <vt:lpstr>INTRODUCCION</vt:lpstr>
      <vt:lpstr> PLANTEO DEL PROBLEMA</vt:lpstr>
      <vt:lpstr>OBJETIVOS</vt:lpstr>
      <vt:lpstr>Diapositiva 5</vt:lpstr>
      <vt:lpstr>DISEÑO METODOLOGICO</vt:lpstr>
      <vt:lpstr>DISEÑO METODOLOGICO</vt:lpstr>
      <vt:lpstr>Diapositiva 8</vt:lpstr>
      <vt:lpstr>Diapositiva 9</vt:lpstr>
      <vt:lpstr>Diapositiva 10</vt:lpstr>
      <vt:lpstr>Diapositiva 11</vt:lpstr>
      <vt:lpstr>Diapositiva 12</vt:lpstr>
      <vt:lpstr>Diapositiva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UNIVERSIDAD NACIONAL DE CUYO FACULTAD DE CIENCIAS MÉDICAS                                                                                                         ESCUELA DE ENFERMERIA Ciclo de LICENCIATURA EN ENFERMERÍA    CURSO: TALLER DE TESIS</dc:title>
  <dc:creator>Betiana</dc:creator>
  <cp:lastModifiedBy>LORENA</cp:lastModifiedBy>
  <cp:revision>68</cp:revision>
  <dcterms:created xsi:type="dcterms:W3CDTF">2014-12-11T03:38:57Z</dcterms:created>
  <dcterms:modified xsi:type="dcterms:W3CDTF">2014-12-15T14:04:19Z</dcterms:modified>
</cp:coreProperties>
</file>